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handoutMasterIdLst>
    <p:handoutMasterId r:id="rId72"/>
  </p:handoutMasterIdLst>
  <p:sldIdLst>
    <p:sldId id="430" r:id="rId2"/>
    <p:sldId id="443" r:id="rId3"/>
    <p:sldId id="400" r:id="rId4"/>
    <p:sldId id="389" r:id="rId5"/>
    <p:sldId id="845" r:id="rId6"/>
    <p:sldId id="847" r:id="rId7"/>
    <p:sldId id="852" r:id="rId8"/>
    <p:sldId id="849" r:id="rId9"/>
    <p:sldId id="846" r:id="rId10"/>
    <p:sldId id="850" r:id="rId11"/>
    <p:sldId id="855" r:id="rId12"/>
    <p:sldId id="549" r:id="rId13"/>
    <p:sldId id="565" r:id="rId14"/>
    <p:sldId id="858" r:id="rId15"/>
    <p:sldId id="862" r:id="rId16"/>
    <p:sldId id="566" r:id="rId17"/>
    <p:sldId id="856" r:id="rId18"/>
    <p:sldId id="872" r:id="rId19"/>
    <p:sldId id="864" r:id="rId20"/>
    <p:sldId id="861" r:id="rId21"/>
    <p:sldId id="866" r:id="rId22"/>
    <p:sldId id="932" r:id="rId23"/>
    <p:sldId id="869" r:id="rId24"/>
    <p:sldId id="870" r:id="rId25"/>
    <p:sldId id="868" r:id="rId26"/>
    <p:sldId id="876" r:id="rId27"/>
    <p:sldId id="931" r:id="rId28"/>
    <p:sldId id="851" r:id="rId29"/>
    <p:sldId id="874" r:id="rId30"/>
    <p:sldId id="508" r:id="rId31"/>
    <p:sldId id="841" r:id="rId32"/>
    <p:sldId id="516" r:id="rId33"/>
    <p:sldId id="437" r:id="rId34"/>
    <p:sldId id="880" r:id="rId35"/>
    <p:sldId id="881" r:id="rId36"/>
    <p:sldId id="878" r:id="rId37"/>
    <p:sldId id="867" r:id="rId38"/>
    <p:sldId id="879" r:id="rId39"/>
    <p:sldId id="387" r:id="rId40"/>
    <p:sldId id="884" r:id="rId41"/>
    <p:sldId id="842" r:id="rId42"/>
    <p:sldId id="520" r:id="rId43"/>
    <p:sldId id="426" r:id="rId44"/>
    <p:sldId id="427" r:id="rId45"/>
    <p:sldId id="934" r:id="rId46"/>
    <p:sldId id="618" r:id="rId47"/>
    <p:sldId id="621" r:id="rId48"/>
    <p:sldId id="933" r:id="rId49"/>
    <p:sldId id="357" r:id="rId50"/>
    <p:sldId id="888" r:id="rId51"/>
    <p:sldId id="889" r:id="rId52"/>
    <p:sldId id="362" r:id="rId53"/>
    <p:sldId id="935" r:id="rId54"/>
    <p:sldId id="363" r:id="rId55"/>
    <p:sldId id="617" r:id="rId56"/>
    <p:sldId id="567" r:id="rId57"/>
    <p:sldId id="366" r:id="rId58"/>
    <p:sldId id="358" r:id="rId59"/>
    <p:sldId id="356" r:id="rId60"/>
    <p:sldId id="360" r:id="rId61"/>
    <p:sldId id="885" r:id="rId62"/>
    <p:sldId id="886" r:id="rId63"/>
    <p:sldId id="843" r:id="rId64"/>
    <p:sldId id="883" r:id="rId65"/>
    <p:sldId id="345" r:id="rId66"/>
    <p:sldId id="623" r:id="rId67"/>
    <p:sldId id="839" r:id="rId68"/>
    <p:sldId id="622" r:id="rId69"/>
    <p:sldId id="844" r:id="rId70"/>
  </p:sldIdLst>
  <p:sldSz cx="12192000" cy="6858000"/>
  <p:notesSz cx="7104063" cy="10234613"/>
  <p:custDataLst>
    <p:tags r:id="rId73"/>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D36EF7-A085-4228-8560-E07EF88BBAD0}">
          <p14:sldIdLst>
            <p14:sldId id="430"/>
            <p14:sldId id="443"/>
            <p14:sldId id="400"/>
          </p14:sldIdLst>
        </p14:section>
        <p14:section name="Section 1" id="{EC2B8649-4DB3-434A-9315-3D30F9C328FB}">
          <p14:sldIdLst>
            <p14:sldId id="389"/>
            <p14:sldId id="845"/>
            <p14:sldId id="847"/>
            <p14:sldId id="852"/>
            <p14:sldId id="849"/>
            <p14:sldId id="846"/>
          </p14:sldIdLst>
        </p14:section>
        <p14:section name="Section 2" id="{47A7B0B6-0E80-414B-B025-41EEC97DBE24}">
          <p14:sldIdLst>
            <p14:sldId id="850"/>
            <p14:sldId id="855"/>
            <p14:sldId id="549"/>
            <p14:sldId id="565"/>
            <p14:sldId id="858"/>
            <p14:sldId id="862"/>
            <p14:sldId id="566"/>
            <p14:sldId id="856"/>
            <p14:sldId id="872"/>
          </p14:sldIdLst>
        </p14:section>
        <p14:section name="Section 3" id="{537CCF0D-F924-40C6-8331-5BF6C88880FD}">
          <p14:sldIdLst>
            <p14:sldId id="864"/>
            <p14:sldId id="861"/>
            <p14:sldId id="866"/>
            <p14:sldId id="932"/>
            <p14:sldId id="869"/>
            <p14:sldId id="870"/>
            <p14:sldId id="868"/>
            <p14:sldId id="876"/>
            <p14:sldId id="931"/>
            <p14:sldId id="851"/>
            <p14:sldId id="874"/>
            <p14:sldId id="508"/>
            <p14:sldId id="841"/>
          </p14:sldIdLst>
        </p14:section>
        <p14:section name="Section 4" id="{DA7D94CF-9D90-441C-8BD4-BD73E537CEA1}">
          <p14:sldIdLst>
            <p14:sldId id="516"/>
            <p14:sldId id="437"/>
            <p14:sldId id="880"/>
            <p14:sldId id="881"/>
            <p14:sldId id="878"/>
            <p14:sldId id="867"/>
            <p14:sldId id="879"/>
            <p14:sldId id="387"/>
            <p14:sldId id="884"/>
            <p14:sldId id="842"/>
          </p14:sldIdLst>
        </p14:section>
        <p14:section name="Lab" id="{746FA424-01B3-4948-AE1C-C5829EBD38B3}">
          <p14:sldIdLst>
            <p14:sldId id="520"/>
            <p14:sldId id="426"/>
            <p14:sldId id="427"/>
            <p14:sldId id="934"/>
            <p14:sldId id="618"/>
            <p14:sldId id="621"/>
          </p14:sldIdLst>
        </p14:section>
        <p14:section name="Section 5" id="{ED266FA6-DD09-42AC-85D3-47ABD6A84DE7}">
          <p14:sldIdLst>
            <p14:sldId id="933"/>
            <p14:sldId id="357"/>
            <p14:sldId id="888"/>
            <p14:sldId id="889"/>
            <p14:sldId id="362"/>
            <p14:sldId id="935"/>
            <p14:sldId id="363"/>
            <p14:sldId id="617"/>
          </p14:sldIdLst>
        </p14:section>
        <p14:section name="Section 6" id="{17738854-7C8C-4C83-B26E-9144F9B58A4A}">
          <p14:sldIdLst>
            <p14:sldId id="567"/>
            <p14:sldId id="366"/>
            <p14:sldId id="358"/>
            <p14:sldId id="356"/>
            <p14:sldId id="360"/>
            <p14:sldId id="885"/>
            <p14:sldId id="886"/>
            <p14:sldId id="843"/>
          </p14:sldIdLst>
        </p14:section>
        <p14:section name="Wrap up" id="{70614E77-D85E-4B8E-BB03-196D63A06E53}">
          <p14:sldIdLst>
            <p14:sldId id="883"/>
            <p14:sldId id="345"/>
            <p14:sldId id="623"/>
            <p14:sldId id="839"/>
            <p14:sldId id="622"/>
            <p14:sldId id="84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2"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Microsoft Office User" initials="MOU" lastIdx="21" clrIdx="2">
    <p:extLst>
      <p:ext uri="{19B8F6BF-5375-455C-9EA6-DF929625EA0E}">
        <p15:presenceInfo xmlns:p15="http://schemas.microsoft.com/office/powerpoint/2012/main" userId="Microsoft Office User" providerId="None"/>
      </p:ext>
    </p:extLst>
  </p:cmAuthor>
  <p:cmAuthor id="4" name="Harris, Melissa" initials="HM" lastIdx="28" clrIdx="3">
    <p:extLst>
      <p:ext uri="{19B8F6BF-5375-455C-9EA6-DF929625EA0E}">
        <p15:presenceInfo xmlns:p15="http://schemas.microsoft.com/office/powerpoint/2012/main" userId="S-1-5-21-1407069837-2091007605-538272213-25781389" providerId="AD"/>
      </p:ext>
    </p:extLst>
  </p:cmAuthor>
  <p:cmAuthor id="5" name="Carol Reece" initials="CR" lastIdx="5" clrIdx="4">
    <p:extLst>
      <p:ext uri="{19B8F6BF-5375-455C-9EA6-DF929625EA0E}">
        <p15:presenceInfo xmlns:p15="http://schemas.microsoft.com/office/powerpoint/2012/main" userId="a67ae08b3f860e0f" providerId="Windows Live"/>
      </p:ext>
    </p:extLst>
  </p:cmAuthor>
  <p:cmAuthor id="6" name="Smart, Paul" initials="SP" lastIdx="3" clrIdx="5">
    <p:extLst>
      <p:ext uri="{19B8F6BF-5375-455C-9EA6-DF929625EA0E}">
        <p15:presenceInfo xmlns:p15="http://schemas.microsoft.com/office/powerpoint/2012/main" userId="S-1-5-21-1407069837-2091007605-538272213-267250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8814"/>
    <a:srgbClr val="36961C"/>
    <a:srgbClr val="97C98A"/>
    <a:srgbClr val="E9F3E6"/>
    <a:srgbClr val="E6F2F8"/>
    <a:srgbClr val="F2F2F2"/>
    <a:srgbClr val="2D75E7"/>
    <a:srgbClr val="16966D"/>
    <a:srgbClr val="4E24A7"/>
    <a:srgbClr val="E817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7994" autoAdjust="0"/>
    <p:restoredTop sz="71553" autoAdjust="0"/>
  </p:normalViewPr>
  <p:slideViewPr>
    <p:cSldViewPr snapToGrid="0" snapToObjects="1" showGuides="1">
      <p:cViewPr varScale="1">
        <p:scale>
          <a:sx n="53" d="100"/>
          <a:sy n="53" d="100"/>
        </p:scale>
        <p:origin x="342" y="78"/>
      </p:cViewPr>
      <p:guideLst>
        <p:guide orient="horz" pos="2160"/>
        <p:guide pos="3840"/>
      </p:guideLst>
    </p:cSldViewPr>
  </p:slideViewPr>
  <p:outlineViewPr>
    <p:cViewPr>
      <p:scale>
        <a:sx n="33" d="100"/>
        <a:sy n="33" d="100"/>
      </p:scale>
      <p:origin x="0" y="-14268"/>
    </p:cViewPr>
  </p:outlineViewPr>
  <p:notesTextViewPr>
    <p:cViewPr>
      <p:scale>
        <a:sx n="100" d="100"/>
        <a:sy n="100" d="100"/>
      </p:scale>
      <p:origin x="0" y="0"/>
    </p:cViewPr>
  </p:notesTextViewPr>
  <p:sorterViewPr>
    <p:cViewPr>
      <p:scale>
        <a:sx n="160" d="100"/>
        <a:sy n="160" d="100"/>
      </p:scale>
      <p:origin x="0" y="0"/>
    </p:cViewPr>
  </p:sorterViewPr>
  <p:notesViewPr>
    <p:cSldViewPr snapToGrid="0" snapToObjects="1" showGuides="1">
      <p:cViewPr varScale="1">
        <p:scale>
          <a:sx n="61" d="100"/>
          <a:sy n="61" d="100"/>
        </p:scale>
        <p:origin x="2424" y="90"/>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pPr rtl="0"/>
            <a:r>
              <a:rPr lang="en-US"/>
              <a:t>1/16/2020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pPr rtl="0"/>
            <a:endParaRPr lang="en-US" dirty="0"/>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pPr rtl="0"/>
            <a:r>
              <a:rPr lang="en-US"/>
              <a:t>1/16/2020</a:t>
            </a:r>
            <a:endParaRPr lang="en-US" dirty="0"/>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pPr rtl="0"/>
            <a:endParaRPr lang="en-US" dirty="0"/>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vpc/latest/userguide/vpc-ip-addressing.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vpc/latest/userguide/vpc-eips.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vpc/latest/userguide/VPC_ElasticNetworkInterface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vpc/latest/userguide/VPC_Route_Tables.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vpc/latest/userguide/VPC_Internet_Gateway.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ws.amazon.com/vpc/latest/userguide/vpc-nat-gateway.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aws.amazon.com/vpc/latest/userguide/vpc-nat-comparison.html" TargetMode="External"/><Relationship Id="rId4" Type="http://schemas.openxmlformats.org/officeDocument/2006/relationships/hyperlink" Target="https://docs.aws.amazon.com/vpc/latest/userguide/VPC_NAT_Instanc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vpc/latest/userguide/vpc-peering.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aws.amazon.com/vpc/latest/userguide/vpn-connections.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directconnec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vpc/latest/userguide/vpce-interface.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aws.amazon.com/vpc/latest/userguide/vpc-endpoints.html"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5_VPC_Wizard+v2.0.mp4"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aws.amazon.com/vpc/latest/userguide/vpc-network-acls.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ws.amazon.com/route53/what-is-d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aws.amazon.com/AmazonCloudFront/latest/DeveloperGuide/HowCloudFrontWorks.html#HowCloudFrontWorksContentDelivery"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ws.amazon.com/cloudfront/pricin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aws.amazon.com/vpc/"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aws.amazon.com/cloudfront/?nc=sn&amp;loc=1" TargetMode="External"/><Relationship Id="rId5" Type="http://schemas.openxmlformats.org/officeDocument/2006/relationships/hyperlink" Target="https://docs.aws.amazon.com/vpc/latest/userguide/what-is-amazon-vpc.html" TargetMode="External"/><Relationship Id="rId4" Type="http://schemas.openxmlformats.org/officeDocument/2006/relationships/hyperlink" Target="https://aws.amazon.com/blogs/architecture/one-to-many-evolving-vpc-design/"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Bem-vindo ao Módulo 5: Redes e entrega de conteúdo</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Este módulo abrange três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Web Services (AWS) fundamentais para entrega de conteúdo e redes: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2022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Seção 2: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Muitos dos conceitos de uma rede local se aplicam a uma rede baseada na nuvem, mas boa parte da complexidade da configuração de uma rede foi abstraída sem sacrificar o controle, a segurança e a usabilidade. Nesta seção, você aprenderá sobre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e os componentes fundamentais de uma VPC.</a:t>
            </a:r>
          </a:p>
        </p:txBody>
      </p:sp>
    </p:spTree>
    <p:extLst>
      <p:ext uri="{BB962C8B-B14F-4D97-AF65-F5344CB8AC3E}">
        <p14:creationId xmlns:p14="http://schemas.microsoft.com/office/powerpoint/2010/main" val="2927805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é um serviço que permite provisionar uma seção logicamente isolada da Nuvem AWS (chamada de nuvem privada virtual ou VPC) onde você pode executar seus recursos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oferece controle sobre seus recursos de rede virtual, incluindo a seleção do seu próprio intervalo de endereços IP, a criação de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e a configuração de tabelas de rotas e gateways de rede. Você pode usar IPv4 e IPv6 na VPC para acesso seguro a recursos e aplicativos.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também pode personalizar a configuração de rede para sua VPC. Por exemplo, você pode criar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pública para seus servidores web que podem acessar a Internet pública. Você pode colocar seus sistemas de </a:t>
            </a:r>
            <a:r>
              <a:rPr lang="pt-BR" dirty="0" err="1">
                <a:latin typeface="Amazon Ember" panose="020B0603020204020204" pitchFamily="34" charset="0"/>
                <a:ea typeface="Amazon Ember" panose="020B0603020204020204" pitchFamily="34" charset="0"/>
                <a:cs typeface="Amazon Ember" panose="020B0603020204020204" pitchFamily="34" charset="0"/>
              </a:rPr>
              <a:t>back-end</a:t>
            </a:r>
            <a:r>
              <a:rPr lang="pt-BR" dirty="0">
                <a:latin typeface="Amazon Ember" panose="020B0603020204020204" pitchFamily="34" charset="0"/>
                <a:ea typeface="Amazon Ember" panose="020B0603020204020204" pitchFamily="34" charset="0"/>
                <a:cs typeface="Amazon Ember" panose="020B0603020204020204" pitchFamily="34" charset="0"/>
              </a:rPr>
              <a:t> (como bancos de dados ou servidores de aplicativos) em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privada sem acesso público à Internet.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fim, você pode usar várias camadas de segurança, incluindo grupos de segurança e listas de controle de acesso à rede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para ajudar a controlar o acesso às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Compute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em cada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0345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permite provisionar nuvens privadas virtuais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Uma </a:t>
            </a:r>
            <a:r>
              <a:rPr lang="pt-BR" i="1" dirty="0">
                <a:latin typeface="Amazon Ember" panose="020B0603020204020204" pitchFamily="34" charset="0"/>
                <a:ea typeface="Amazon Ember" panose="020B0603020204020204" pitchFamily="34" charset="0"/>
                <a:cs typeface="Amazon Ember" panose="020B0603020204020204" pitchFamily="34" charset="0"/>
              </a:rPr>
              <a:t>VPC</a:t>
            </a:r>
            <a:r>
              <a:rPr lang="pt-BR" dirty="0">
                <a:latin typeface="Amazon Ember" panose="020B0603020204020204" pitchFamily="34" charset="0"/>
                <a:ea typeface="Amazon Ember" panose="020B0603020204020204" pitchFamily="34" charset="0"/>
                <a:cs typeface="Amazon Ember" panose="020B0603020204020204" pitchFamily="34" charset="0"/>
              </a:rPr>
              <a:t> é uma rede virtual isolada logicamente de outras redes virtuais na Nuvem AWS. Uma VPC é dedicada à sua conta. 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pertencem a uma única região da AWS e podem abranger várias zonas de disponibilidade.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Depois de criar uma VPC, você pode dividi-la em uma ou mais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Uma </a:t>
            </a:r>
            <a:r>
              <a:rPr lang="pt-BR" i="1"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é um intervalo de endereços IP em uma VPC. 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pertencem a uma única zona de disponibilidade. Você pode criar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em diferentes zonas de disponibilidade para alta disponibilidade. 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geralmente são classificadas como públicas ou privadas. </a:t>
            </a:r>
            <a:r>
              <a:rPr lang="pt-BR" i="1" dirty="0">
                <a:latin typeface="Amazon Ember" panose="020B0603020204020204" pitchFamily="34" charset="0"/>
                <a:ea typeface="Amazon Ember" panose="020B0603020204020204" pitchFamily="34" charset="0"/>
                <a:cs typeface="Amazon Ember" panose="020B0603020204020204" pitchFamily="34" charset="0"/>
              </a:rPr>
              <a:t>As </a:t>
            </a:r>
            <a:r>
              <a:rPr lang="pt-BR" i="1" dirty="0" err="1">
                <a:latin typeface="Amazon Ember" panose="020B0603020204020204" pitchFamily="34" charset="0"/>
                <a:ea typeface="Amazon Ember" panose="020B0603020204020204" pitchFamily="34" charset="0"/>
                <a:cs typeface="Amazon Ember" panose="020B0603020204020204" pitchFamily="34" charset="0"/>
              </a:rPr>
              <a:t>sub-redes</a:t>
            </a:r>
            <a:r>
              <a:rPr lang="pt-BR" i="1" dirty="0">
                <a:latin typeface="Amazon Ember" panose="020B0603020204020204" pitchFamily="34" charset="0"/>
                <a:ea typeface="Amazon Ember" panose="020B0603020204020204" pitchFamily="34" charset="0"/>
                <a:cs typeface="Amazon Ember" panose="020B0603020204020204" pitchFamily="34" charset="0"/>
              </a:rPr>
              <a:t> públicas </a:t>
            </a:r>
            <a:r>
              <a:rPr lang="pt-BR" dirty="0">
                <a:latin typeface="Amazon Ember" panose="020B0603020204020204" pitchFamily="34" charset="0"/>
                <a:ea typeface="Amazon Ember" panose="020B0603020204020204" pitchFamily="34" charset="0"/>
                <a:cs typeface="Amazon Ember" panose="020B0603020204020204" pitchFamily="34" charset="0"/>
              </a:rPr>
              <a:t>têm acesso direto à Internet, mas as </a:t>
            </a:r>
            <a:r>
              <a:rPr lang="pt-BR" i="1" dirty="0" err="1">
                <a:latin typeface="Amazon Ember" panose="020B0603020204020204" pitchFamily="34" charset="0"/>
                <a:ea typeface="Amazon Ember" panose="020B0603020204020204" pitchFamily="34" charset="0"/>
                <a:cs typeface="Amazon Ember" panose="020B0603020204020204" pitchFamily="34" charset="0"/>
              </a:rPr>
              <a:t>sub-redes</a:t>
            </a:r>
            <a:r>
              <a:rPr lang="pt-BR" i="1" dirty="0">
                <a:latin typeface="Amazon Ember" panose="020B0603020204020204" pitchFamily="34" charset="0"/>
                <a:ea typeface="Amazon Ember" panose="020B0603020204020204" pitchFamily="34" charset="0"/>
                <a:cs typeface="Amazon Ember" panose="020B0603020204020204" pitchFamily="34" charset="0"/>
              </a:rPr>
              <a:t> privadas</a:t>
            </a:r>
            <a:r>
              <a:rPr lang="pt-BR" dirty="0">
                <a:latin typeface="Amazon Ember" panose="020B0603020204020204" pitchFamily="34" charset="0"/>
                <a:ea typeface="Amazon Ember" panose="020B0603020204020204" pitchFamily="34" charset="0"/>
                <a:cs typeface="Amazon Ember" panose="020B0603020204020204" pitchFamily="34" charset="0"/>
              </a:rPr>
              <a:t> não têm.</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59276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Os endereços IP permitem que os recursos em sua VPC se comuniquem entre si e com recursos pela Internet. Ao criar uma VPC, você atribui um bloco CIDR IPv4 (um intervalo de endereços IPv4 </a:t>
            </a:r>
            <a:r>
              <a:rPr lang="pt-BR" i="1" dirty="0">
                <a:latin typeface="Amazon Ember" panose="020B0603020204020204" pitchFamily="34" charset="0"/>
                <a:ea typeface="Amazon Ember" panose="020B0603020204020204" pitchFamily="34" charset="0"/>
                <a:cs typeface="Amazon Ember" panose="020B0603020204020204" pitchFamily="34" charset="0"/>
              </a:rPr>
              <a:t>privados</a:t>
            </a:r>
            <a:r>
              <a:rPr lang="pt-BR" dirty="0">
                <a:latin typeface="Amazon Ember" panose="020B0603020204020204" pitchFamily="34" charset="0"/>
                <a:ea typeface="Amazon Ember" panose="020B0603020204020204" pitchFamily="34" charset="0"/>
                <a:cs typeface="Amazon Ember" panose="020B0603020204020204" pitchFamily="34" charset="0"/>
              </a:rPr>
              <a:t>) a ela. Depois de criar uma VPC, você não poderá alterar o intervalo de endereços, portanto, é importante escolhê-lo com cuidado. O bloco CIDR IPv4 pode ser tão grande quanto/16 (que é 2</a:t>
            </a:r>
            <a:r>
              <a:rPr lang="pt-BR" baseline="30000" dirty="0">
                <a:latin typeface="Amazon Ember" panose="020B0603020204020204" pitchFamily="34" charset="0"/>
                <a:ea typeface="Amazon Ember" panose="020B0603020204020204" pitchFamily="34" charset="0"/>
                <a:cs typeface="Amazon Ember" panose="020B0603020204020204" pitchFamily="34" charset="0"/>
              </a:rPr>
              <a:t>16</a:t>
            </a:r>
            <a:r>
              <a:rPr lang="pt-BR" dirty="0">
                <a:latin typeface="Amazon Ember" panose="020B0603020204020204" pitchFamily="34" charset="0"/>
                <a:ea typeface="Amazon Ember" panose="020B0603020204020204" pitchFamily="34" charset="0"/>
                <a:cs typeface="Amazon Ember" panose="020B0603020204020204" pitchFamily="34" charset="0"/>
              </a:rPr>
              <a:t>, ou 65.536 endereços) ou tão pequeno quanto/28 (que é 2</a:t>
            </a:r>
            <a:r>
              <a:rPr lang="pt-BR" baseline="30000" dirty="0">
                <a:latin typeface="Amazon Ember" panose="020B0603020204020204" pitchFamily="34" charset="0"/>
                <a:ea typeface="Amazon Ember" panose="020B0603020204020204" pitchFamily="34" charset="0"/>
                <a:cs typeface="Amazon Ember" panose="020B0603020204020204" pitchFamily="34" charset="0"/>
              </a:rPr>
              <a:t>4</a:t>
            </a:r>
            <a:r>
              <a:rPr lang="pt-BR" dirty="0">
                <a:latin typeface="Amazon Ember" panose="020B0603020204020204" pitchFamily="34" charset="0"/>
                <a:ea typeface="Amazon Ember" panose="020B0603020204020204" pitchFamily="34" charset="0"/>
                <a:cs typeface="Amazon Ember" panose="020B0603020204020204" pitchFamily="34" charset="0"/>
              </a:rPr>
              <a:t>, ou 16 endereços).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Como opção, você pode associar um bloco CIDR IPv6 a sua VPC e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e atribuir endereços IPv6 desse bloco a recursos em sua VPC. Os blocos CIDR IPv6 têm um limite de tamanho de bloco diferente.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bloco CIDR de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pode ser o mesmo que o bloco CIDR de uma VPC. Nesse caso, a VPC e 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têm o mesmo tamanho (uma única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na VPC). Além disso, o bloco CIDR de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pode ser um subconjunto do bloco CIDR da VPC. Essa estrutura permite a definição de várias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Se você criar mais de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em uma VPC, os blocos CIDR das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não podem se sobrepor. Você não pode ter endereços IP duplicados na mesma VPC.</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saber mais sobre o endereçamento IP em uma VPC, consulte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Documentação da AWS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5518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cria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ela requer seu próprio bloco CIDR. Para cada bloco CIDR que você especificar, a AWS reserva cinco endereços IP dentro desse bloco, e esses endereços não estão disponíveis para uso. A AWS reserva esses endereços IP para: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Endereço de rede</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Roteador local da VPC (comunicações internas)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Resolução do Domain </a:t>
            </a:r>
            <a:r>
              <a:rPr lang="pt-BR" dirty="0" err="1">
                <a:latin typeface="Amazon Ember" panose="020B0603020204020204" pitchFamily="34" charset="0"/>
                <a:ea typeface="Amazon Ember" panose="020B0603020204020204" pitchFamily="34" charset="0"/>
                <a:cs typeface="Amazon Ember" panose="020B0603020204020204" pitchFamily="34" charset="0"/>
              </a:rPr>
              <a:t>Name</a:t>
            </a:r>
            <a:r>
              <a:rPr lang="pt-BR" dirty="0">
                <a:latin typeface="Amazon Ember" panose="020B0603020204020204" pitchFamily="34" charset="0"/>
                <a:ea typeface="Amazon Ember" panose="020B0603020204020204" pitchFamily="34" charset="0"/>
                <a:cs typeface="Amazon Ember" panose="020B0603020204020204" pitchFamily="34" charset="0"/>
              </a:rPr>
              <a:t> System (DNS)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Uso futuro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Endereço de transmissão de rede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exemplo, suponha que você crie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com um bloco CIDR IPv4 de 10.0.0.0/24 (que tem um total de 256 endereços IP). 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tem 256 endereços IP, mas apenas 251 estão disponíveis porque cinco são reservados.</a:t>
            </a:r>
          </a:p>
        </p:txBody>
      </p:sp>
    </p:spTree>
    <p:extLst>
      <p:ext uri="{BB962C8B-B14F-4D97-AF65-F5344CB8AC3E}">
        <p14:creationId xmlns:p14="http://schemas.microsoft.com/office/powerpoint/2010/main" val="2934078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cria uma VPC, cada instância nessa VPC obtém um endereço IP privado automaticamente. Você também pode solicitar que um endereço IP público seja atribuído ao criar a instância modificando as propriedades do endereço IP público de atribuição automática 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endereço IP elástico </a:t>
            </a:r>
            <a:r>
              <a:rPr lang="pt-BR" dirty="0">
                <a:latin typeface="Amazon Ember" panose="020B0603020204020204" pitchFamily="34" charset="0"/>
                <a:ea typeface="Amazon Ember" panose="020B0603020204020204" pitchFamily="34" charset="0"/>
                <a:cs typeface="Amazon Ember" panose="020B0603020204020204" pitchFamily="34" charset="0"/>
              </a:rPr>
              <a:t>é um endereço IPv4 estático e público projetado para computação em nuvem dinâmica. Você pode associar um endereço IP elástico a qualquer instância ou interface de rede para qualquer VPC em sua conta. Com um endereço IP elástico, você pode mascarar a falha de uma instância </a:t>
            </a:r>
            <a:r>
              <a:rPr lang="pt-BR" dirty="0" err="1">
                <a:latin typeface="Amazon Ember" panose="020B0603020204020204" pitchFamily="34" charset="0"/>
                <a:ea typeface="Amazon Ember" panose="020B0603020204020204" pitchFamily="34" charset="0"/>
                <a:cs typeface="Amazon Ember" panose="020B0603020204020204" pitchFamily="34" charset="0"/>
              </a:rPr>
              <a:t>remapeando</a:t>
            </a:r>
            <a:r>
              <a:rPr lang="pt-BR" dirty="0">
                <a:latin typeface="Amazon Ember" panose="020B0603020204020204" pitchFamily="34" charset="0"/>
                <a:ea typeface="Amazon Ember" panose="020B0603020204020204" pitchFamily="34" charset="0"/>
                <a:cs typeface="Amazon Ember" panose="020B0603020204020204" pitchFamily="34" charset="0"/>
              </a:rPr>
              <a:t> rapidamente o endereço para outra instância na VPC. Associar o endereço IP elástico à interface de rede tem uma vantagem sobre associá-lo diretamente à instância. Você pode mover todos os atributos da interface de rede de uma instância para outra em uma única etapa.</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Custos adicionais podem ser aplicados quando você usa endereços IP elásticos, portanto, é importante liberá-los quando você não precisar mais deles.</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saber mais sobre endereços IP elásticos,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Endereços IP elásticos</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1783995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887502"/>
            <a:ext cx="5683250" cy="4029879"/>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i="1" dirty="0">
                <a:latin typeface="Amazon Ember" panose="020B0603020204020204" pitchFamily="34" charset="0"/>
                <a:ea typeface="Amazon Ember" panose="020B0603020204020204" pitchFamily="34" charset="0"/>
                <a:cs typeface="Amazon Ember" panose="020B0603020204020204" pitchFamily="34" charset="0"/>
              </a:rPr>
              <a:t>interface de rede elástica </a:t>
            </a:r>
            <a:r>
              <a:rPr lang="pt-BR" dirty="0">
                <a:latin typeface="Amazon Ember" panose="020B0603020204020204" pitchFamily="34" charset="0"/>
                <a:ea typeface="Amazon Ember" panose="020B0603020204020204" pitchFamily="34" charset="0"/>
                <a:cs typeface="Amazon Ember" panose="020B0603020204020204" pitchFamily="34" charset="0"/>
              </a:rPr>
              <a:t>é uma interface de rede virtual que você pode anexar ou desanexar de uma instância em uma VPC. Os atributos de uma interface de rede a seguem quando ela é reanexada a outra instância. Quando você move uma interface de rede de uma instância para outra, o tráfego de rede é redirecionado para a nova instância.</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Cada instância na VPC possui uma interface de rede padrão (a interface de rede primária) à qual está atribuído um endereço IPv4 privado do intervalo de endereços IPv4 da VPC. Não é possível separar uma interface de rede primária de uma instância. Você pode criar e anexar uma interface de rede adicional a qualquer instância da VPC. O número de interfaces de rede que você pode anexar varia de acordo com o tipo de instância.</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interfaces de rede elástica</a:t>
            </a:r>
            <a:r>
              <a:rPr lang="pt-BR" dirty="0">
                <a:latin typeface="Amazon Ember" panose="020B0603020204020204" pitchFamily="34" charset="0"/>
                <a:ea typeface="Amazon Ember" panose="020B0603020204020204" pitchFamily="34" charset="0"/>
                <a:cs typeface="Amazon Ember" panose="020B0603020204020204" pitchFamily="34" charset="0"/>
              </a:rPr>
              <a:t>, consulte a Documentação da AWS.</a:t>
            </a:r>
          </a:p>
        </p:txBody>
      </p:sp>
    </p:spTree>
    <p:extLst>
      <p:ext uri="{BB962C8B-B14F-4D97-AF65-F5344CB8AC3E}">
        <p14:creationId xmlns:p14="http://schemas.microsoft.com/office/powerpoint/2010/main" val="302182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i="1" dirty="0">
                <a:latin typeface="Amazon Ember" panose="020B0603020204020204" pitchFamily="34" charset="0"/>
                <a:ea typeface="Amazon Ember" panose="020B0603020204020204" pitchFamily="34" charset="0"/>
                <a:cs typeface="Amazon Ember" panose="020B0603020204020204" pitchFamily="34" charset="0"/>
              </a:rPr>
              <a:t>tabela de rotas</a:t>
            </a:r>
            <a:r>
              <a:rPr lang="pt-BR" dirty="0">
                <a:latin typeface="Amazon Ember" panose="020B0603020204020204" pitchFamily="34" charset="0"/>
                <a:ea typeface="Amazon Ember" panose="020B0603020204020204" pitchFamily="34" charset="0"/>
                <a:cs typeface="Amazon Ember" panose="020B0603020204020204" pitchFamily="34" charset="0"/>
              </a:rPr>
              <a:t> contém um conjunto de regras (chamadas </a:t>
            </a:r>
            <a:r>
              <a:rPr lang="pt-BR" i="1" dirty="0">
                <a:latin typeface="Amazon Ember" panose="020B0603020204020204" pitchFamily="34" charset="0"/>
                <a:ea typeface="Amazon Ember" panose="020B0603020204020204" pitchFamily="34" charset="0"/>
                <a:cs typeface="Amazon Ember" panose="020B0603020204020204" pitchFamily="34" charset="0"/>
              </a:rPr>
              <a:t>rotas</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que direciona o tráfego de rede da sua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Cada rota especifica um </a:t>
            </a:r>
            <a:r>
              <a:rPr lang="pt-BR" i="1" dirty="0">
                <a:latin typeface="Amazon Ember" panose="020B0603020204020204" pitchFamily="34" charset="0"/>
                <a:ea typeface="Amazon Ember" panose="020B0603020204020204" pitchFamily="34" charset="0"/>
                <a:cs typeface="Amazon Ember" panose="020B0603020204020204" pitchFamily="34" charset="0"/>
              </a:rPr>
              <a:t>destino</a:t>
            </a:r>
            <a:r>
              <a:rPr lang="pt-BR" dirty="0">
                <a:latin typeface="Amazon Ember" panose="020B0603020204020204" pitchFamily="34" charset="0"/>
                <a:ea typeface="Amazon Ember" panose="020B0603020204020204" pitchFamily="34" charset="0"/>
                <a:cs typeface="Amazon Ember" panose="020B0603020204020204" pitchFamily="34" charset="0"/>
              </a:rPr>
              <a:t> e um </a:t>
            </a:r>
            <a:r>
              <a:rPr lang="pt-BR" i="1" dirty="0">
                <a:latin typeface="Amazon Ember" panose="020B0603020204020204" pitchFamily="34" charset="0"/>
                <a:ea typeface="Amazon Ember" panose="020B0603020204020204" pitchFamily="34" charset="0"/>
                <a:cs typeface="Amazon Ember" panose="020B0603020204020204" pitchFamily="34" charset="0"/>
              </a:rPr>
              <a:t>destino</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i="1" dirty="0">
                <a:latin typeface="Amazon Ember" panose="020B0603020204020204" pitchFamily="34" charset="0"/>
                <a:ea typeface="Amazon Ember" panose="020B0603020204020204" pitchFamily="34" charset="0"/>
                <a:cs typeface="Amazon Ember" panose="020B0603020204020204" pitchFamily="34" charset="0"/>
              </a:rPr>
              <a:t>destino</a:t>
            </a:r>
            <a:r>
              <a:rPr lang="pt-BR" dirty="0">
                <a:latin typeface="Amazon Ember" panose="020B0603020204020204" pitchFamily="34" charset="0"/>
                <a:ea typeface="Amazon Ember" panose="020B0603020204020204" pitchFamily="34" charset="0"/>
                <a:cs typeface="Amazon Ember" panose="020B0603020204020204" pitchFamily="34" charset="0"/>
              </a:rPr>
              <a:t> é o bloco CIDR de destino para onde você deseja que o tráfego da sua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vá. O </a:t>
            </a:r>
            <a:r>
              <a:rPr lang="pt-BR" i="1" dirty="0">
                <a:latin typeface="Amazon Ember" panose="020B0603020204020204" pitchFamily="34" charset="0"/>
                <a:ea typeface="Amazon Ember" panose="020B0603020204020204" pitchFamily="34" charset="0"/>
                <a:cs typeface="Amazon Ember" panose="020B0603020204020204" pitchFamily="34" charset="0"/>
              </a:rPr>
              <a:t>destino</a:t>
            </a:r>
            <a:r>
              <a:rPr lang="pt-BR" dirty="0">
                <a:latin typeface="Amazon Ember" panose="020B0603020204020204" pitchFamily="34" charset="0"/>
                <a:ea typeface="Amazon Ember" panose="020B0603020204020204" pitchFamily="34" charset="0"/>
                <a:cs typeface="Amazon Ember" panose="020B0603020204020204" pitchFamily="34" charset="0"/>
              </a:rPr>
              <a:t> é o destino pelo qual o tráfego de destino é enviado. Por padrão, cada tabela de rotas que você cria contém uma </a:t>
            </a:r>
            <a:r>
              <a:rPr lang="pt-BR" i="1" dirty="0">
                <a:latin typeface="Amazon Ember" panose="020B0603020204020204" pitchFamily="34" charset="0"/>
                <a:ea typeface="Amazon Ember" panose="020B0603020204020204" pitchFamily="34" charset="0"/>
                <a:cs typeface="Amazon Ember" panose="020B0603020204020204" pitchFamily="34" charset="0"/>
              </a:rPr>
              <a:t>rota local </a:t>
            </a:r>
            <a:r>
              <a:rPr lang="pt-BR" dirty="0">
                <a:latin typeface="Amazon Ember" panose="020B0603020204020204" pitchFamily="34" charset="0"/>
                <a:ea typeface="Amazon Ember" panose="020B0603020204020204" pitchFamily="34" charset="0"/>
                <a:cs typeface="Amazon Ember" panose="020B0603020204020204" pitchFamily="34" charset="0"/>
              </a:rPr>
              <a:t>para comunicação na VPC. Você pode personalizar tabelas de rotas adicionando rotas. Você não pode excluir a entrada de rota local usada para comunicações internas.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Toda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em sua VPC deve ser associada a uma tabela de rotas. A </a:t>
            </a:r>
            <a:r>
              <a:rPr lang="pt-BR" i="1" dirty="0">
                <a:latin typeface="Amazon Ember" panose="020B0603020204020204" pitchFamily="34" charset="0"/>
                <a:ea typeface="Amazon Ember" panose="020B0603020204020204" pitchFamily="34" charset="0"/>
                <a:cs typeface="Amazon Ember" panose="020B0603020204020204" pitchFamily="34" charset="0"/>
              </a:rPr>
              <a:t>tabela de rotas principal </a:t>
            </a:r>
            <a:r>
              <a:rPr lang="pt-BR" dirty="0">
                <a:latin typeface="Amazon Ember" panose="020B0603020204020204" pitchFamily="34" charset="0"/>
                <a:ea typeface="Amazon Ember" panose="020B0603020204020204" pitchFamily="34" charset="0"/>
                <a:cs typeface="Amazon Ember" panose="020B0603020204020204" pitchFamily="34" charset="0"/>
              </a:rPr>
              <a:t>é a tabela de rotas atribuída automaticamente à sua VPC. Ela controla o roteamento de todas 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que não estejam explicitamente associadas a outra tabela de rotas.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só pode ser associada a uma única tabela de rotas por vez, mas é possível associar várias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a uma mesma tabela de rotas.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saber mais sobre tabelas de rotas, consulte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Documentação da AWS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28366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VPC é uma seção isolada logicamente da Nuvem AWS.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VPC pertence a uma região e requer um bloco CIDR.</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VPC é subdividida em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pertence a uma zona de disponibilidade e requer um bloco CIDR.</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tabelas de rotas controlam o tráfego de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tabelas de rotas têm uma rota local integrada.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adiciona outras rotas à tabela.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Não é possível excluir a rota local.</a:t>
            </a:r>
          </a:p>
        </p:txBody>
      </p:sp>
    </p:spTree>
    <p:extLst>
      <p:ext uri="{BB962C8B-B14F-4D97-AF65-F5344CB8AC3E}">
        <p14:creationId xmlns:p14="http://schemas.microsoft.com/office/powerpoint/2010/main" val="2924109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Seção 3: Redes VPC</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Agora que você aprendeu sobre os componentes básicos de uma VPC, pode começar a rotear o tráfego de maneiras interessantes. Nesta seção, você aprenderá sobre as diferentes opções de rede.</a:t>
            </a:r>
          </a:p>
        </p:txBody>
      </p:sp>
    </p:spTree>
    <p:extLst>
      <p:ext uri="{BB962C8B-B14F-4D97-AF65-F5344CB8AC3E}">
        <p14:creationId xmlns:p14="http://schemas.microsoft.com/office/powerpoint/2010/main" val="3189601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50369"/>
            <a:ext cx="5683250" cy="402987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Este módulo aborda os seguintes tópicos: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Noções básicas de redes</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Redes da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Segurança da VPC</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Este módulo inclui algumas atividades que desafiam você a rotular um diagrama de rede e projetar uma arquitetura básica de VPC.</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Você assistirá a uma demonstração gravada para saber como usar o assistente de VPC para criar uma VPC com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públicas e privadas.</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Em seguida, você terá a chance de aplicar o que aprendeu em um laboratório prático em que usa o assistente de VPC para criar uma VPC e iniciar um servidor web.</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Por fim, você deverá concluir um teste de conhecimento que será usado para avaliar sua compreensão dos principais conceitos abordados neste módulo.</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20657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gateway da Internet</a:t>
            </a:r>
            <a:r>
              <a:rPr lang="pt-BR" b="1"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é um componente da VPC escalável, redundante e altamente disponível que permite a comunicação entre instâncias na VPC e a Internet. Um gateway da Internet tem duas finalidades: fornecer um destino nas tabelas de rotas da VPC para tráfego </a:t>
            </a:r>
            <a:r>
              <a:rPr lang="pt-BR" dirty="0" err="1">
                <a:latin typeface="Amazon Ember" panose="020B0603020204020204" pitchFamily="34" charset="0"/>
                <a:ea typeface="Amazon Ember" panose="020B0603020204020204" pitchFamily="34" charset="0"/>
                <a:cs typeface="Amazon Ember" panose="020B0603020204020204" pitchFamily="34" charset="0"/>
              </a:rPr>
              <a:t>roteável</a:t>
            </a:r>
            <a:r>
              <a:rPr lang="pt-BR" dirty="0">
                <a:latin typeface="Amazon Ember" panose="020B0603020204020204" pitchFamily="34" charset="0"/>
                <a:ea typeface="Amazon Ember" panose="020B0603020204020204" pitchFamily="34" charset="0"/>
                <a:cs typeface="Amazon Ember" panose="020B0603020204020204" pitchFamily="34" charset="0"/>
              </a:rPr>
              <a:t> pela Internet e executar a conversão de endereços de rede para instâncias que receberam endereços IPv4 públicos.</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tornar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i="1" dirty="0">
                <a:latin typeface="Amazon Ember" panose="020B0603020204020204" pitchFamily="34" charset="0"/>
                <a:ea typeface="Amazon Ember" panose="020B0603020204020204" pitchFamily="34" charset="0"/>
                <a:cs typeface="Amazon Ember" panose="020B0603020204020204" pitchFamily="34" charset="0"/>
              </a:rPr>
              <a:t>pública</a:t>
            </a:r>
            <a:r>
              <a:rPr lang="pt-BR" dirty="0">
                <a:latin typeface="Amazon Ember" panose="020B0603020204020204" pitchFamily="34" charset="0"/>
                <a:ea typeface="Amazon Ember" panose="020B0603020204020204" pitchFamily="34" charset="0"/>
                <a:cs typeface="Amazon Ember" panose="020B0603020204020204" pitchFamily="34" charset="0"/>
              </a:rPr>
              <a:t>, anexe um </a:t>
            </a:r>
            <a:r>
              <a:rPr lang="pt-BR" i="1" dirty="0">
                <a:latin typeface="Amazon Ember" panose="020B0603020204020204" pitchFamily="34" charset="0"/>
                <a:ea typeface="Amazon Ember" panose="020B0603020204020204" pitchFamily="34" charset="0"/>
                <a:cs typeface="Amazon Ember" panose="020B0603020204020204" pitchFamily="34" charset="0"/>
              </a:rPr>
              <a:t>gateway da Internet </a:t>
            </a:r>
            <a:r>
              <a:rPr lang="pt-BR" dirty="0">
                <a:latin typeface="Amazon Ember" panose="020B0603020204020204" pitchFamily="34" charset="0"/>
                <a:ea typeface="Amazon Ember" panose="020B0603020204020204" pitchFamily="34" charset="0"/>
                <a:cs typeface="Amazon Ember" panose="020B0603020204020204" pitchFamily="34" charset="0"/>
              </a:rPr>
              <a:t>à VPC e adicione uma rota à tabela de rotas para enviar tráfego não local por meio do gateway da Internet para a Internet (0.0.0.0/0).</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gateways da Internet,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Gateways da Internet</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51979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gateway de conversão de endereços de rede (NAT)</a:t>
            </a:r>
            <a:r>
              <a:rPr lang="pt-BR" dirty="0">
                <a:latin typeface="Amazon Ember" panose="020B0603020204020204" pitchFamily="34" charset="0"/>
                <a:ea typeface="Amazon Ember" panose="020B0603020204020204" pitchFamily="34" charset="0"/>
                <a:cs typeface="Amazon Ember" panose="020B0603020204020204" pitchFamily="34" charset="0"/>
              </a:rPr>
              <a:t> permite que instâncias em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privada se conectem à Internet ou a outros serviços da AWS, mas impede que a Internet inicie uma conexão com essas instâncias.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criar um gateway NAT, você deve especificar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pública na qual o gateway NAT residirá. É também necessário especificar um endereço IP elástico para associá-lo ao gateway NAT ao criá-lo. Depois de criar um gateway NAT, você deverá atualizar a tabela de rotas associada a uma ou mais de suas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privadas para apontar o tráfego vinculado à Internet para o gateway NAT. Assim, as instâncias em suas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privadas podem se comunicar com a Internet.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Você também pode usar uma instância NAT em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pública em sua VPC, em vez de um gateway NAT. No entanto, um gateway NAT é um serviço NAT gerenciado que fornece melhor disponibilidade, maior largura de banda e menos esforço administrativo. Para casos de uso comuns, a AWS recomenda que você use um gateway NAT em vez de uma instância NAT.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Consulte a documentação da AWS para obter mais informações sobre</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Gateways NAT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Instâncias NAT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Diferenças entre gateways NAT e instâncias NAT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16884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241881"/>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compartilhamento de VPC permite que os clientes compartilhem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com outras contas da AWS na mesma organização no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O compartilhamento de VPC permite que várias contas da AWS criem recursos de aplicativos, como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bancos de dados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Relational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Database</a:t>
            </a:r>
            <a:r>
              <a:rPr lang="pt-BR" dirty="0">
                <a:latin typeface="Amazon Ember" panose="020B0603020204020204" pitchFamily="34" charset="0"/>
                <a:ea typeface="Amazon Ember" panose="020B0603020204020204" pitchFamily="34" charset="0"/>
                <a:cs typeface="Amazon Ember" panose="020B0603020204020204" pitchFamily="34" charset="0"/>
              </a:rPr>
              <a:t> Service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clusters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Redshift</a:t>
            </a:r>
            <a:r>
              <a:rPr lang="pt-BR" dirty="0">
                <a:latin typeface="Amazon Ember" panose="020B0603020204020204" pitchFamily="34" charset="0"/>
                <a:ea typeface="Amazon Ember" panose="020B0603020204020204" pitchFamily="34" charset="0"/>
                <a:cs typeface="Amazon Ember" panose="020B0603020204020204" pitchFamily="34" charset="0"/>
              </a:rPr>
              <a:t> e funções do AWS Lambda, em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compartilhadas e gerenciadas de maneira centralizada. Nesse modelo, a conta proprietária da VPC (proprietário) compartilha uma ou mais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com outras contas (participantes) que pertencem à mesma organização no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Depois que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é compartilhada, os participantes podem visualizar, criar, modificar e excluir seus recursos de aplicativo nas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compartilhadas com eles. Os participantes não poderão visualizar, modificar ou excluir recursos pertencentes a outros participantes ou proprietários da VPC.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compartilhamento de VPC oferece vários benefícios: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Separação de responsabilidades - Estrutura de VPC controlada centralmente, roteamento, alocação de endereços IP</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Propriedade - os proprietários de aplicativos continuam a ter recursos, contas e grupos de segurança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Grupos de segurança - os participantes do compartilhamento de VPC podem fazer referência aos </a:t>
            </a:r>
            <a:r>
              <a:rPr lang="pt-BR" dirty="0" err="1">
                <a:latin typeface="Amazon Ember" panose="020B0603020204020204" pitchFamily="34" charset="0"/>
                <a:ea typeface="Amazon Ember" panose="020B0603020204020204" pitchFamily="34" charset="0"/>
                <a:cs typeface="Amazon Ember" panose="020B0603020204020204" pitchFamily="34" charset="0"/>
              </a:rPr>
              <a:t>IDs</a:t>
            </a:r>
            <a:r>
              <a:rPr lang="pt-BR" dirty="0">
                <a:latin typeface="Amazon Ember" panose="020B0603020204020204" pitchFamily="34" charset="0"/>
                <a:ea typeface="Amazon Ember" panose="020B0603020204020204" pitchFamily="34" charset="0"/>
                <a:cs typeface="Amazon Ember" panose="020B0603020204020204" pitchFamily="34" charset="0"/>
              </a:rPr>
              <a:t> de grupos de segurança uns dos outros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Eficiências - densidade mais alta em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uso eficiente de </a:t>
            </a:r>
            <a:r>
              <a:rPr lang="pt-BR" dirty="0" err="1">
                <a:latin typeface="Amazon Ember" panose="020B0603020204020204" pitchFamily="34" charset="0"/>
                <a:ea typeface="Amazon Ember" panose="020B0603020204020204" pitchFamily="34" charset="0"/>
                <a:cs typeface="Amazon Ember" panose="020B0603020204020204" pitchFamily="34" charset="0"/>
              </a:rPr>
              <a:t>VPNs</a:t>
            </a:r>
            <a:r>
              <a:rPr lang="pt-BR" dirty="0">
                <a:latin typeface="Amazon Ember" panose="020B0603020204020204" pitchFamily="34" charset="0"/>
                <a:ea typeface="Amazon Ember" panose="020B0603020204020204" pitchFamily="34" charset="0"/>
                <a:cs typeface="Amazon Ember" panose="020B0603020204020204" pitchFamily="34" charset="0"/>
              </a:rPr>
              <a:t> e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Sem limites rígidos - é possível evitar limites rígidos - por exemplo, 50 interfaces virtuais por conexão do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 por meio de arquitetura de rede simplificada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Custos otimizados - os custos podem ser otimizados por meio da reutilização de gateways NAT,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de interface VPC e tráfego dentro da zona de disponibilidade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compartilhamento de VPC permite dissociar contas e redes. Você tem menos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maiores e gerenciadas centralmente. Aplicativos altamente interconectados se beneficiam automaticamente com essa abordagem.</a:t>
            </a:r>
          </a:p>
        </p:txBody>
      </p:sp>
      <p:sp>
        <p:nvSpPr>
          <p:cNvPr id="4" name="Slide Number Placeholder 3"/>
          <p:cNvSpPr>
            <a:spLocks noGrp="1"/>
          </p:cNvSpPr>
          <p:nvPr>
            <p:ph type="sldNum" sz="quarter" idx="5"/>
          </p:nvPr>
        </p:nvSpPr>
        <p:spPr/>
        <p:txBody>
          <a:bodyPr lIns="99075" tIns="49538" rIns="99075" bIns="49538" rtlCol="0"/>
          <a:lstStyle/>
          <a:p>
            <a:pPr algn="r" defTabSz="990752">
              <a:defRPr/>
            </a:pPr>
            <a:fld id="{67BD91A5-E3AF-4356-8F1C-218D385A9B45}" type="slidenum">
              <a:rPr lang="en-US" sz="1300">
                <a:solidFill>
                  <a:prstClr val="black"/>
                </a:solidFill>
                <a:latin typeface="Calibri" panose="020F0502020204030204"/>
              </a:rPr>
              <a:pPr algn="r" defTabSz="990752">
                <a:defRPr/>
              </a:pPr>
              <a:t>22</a:t>
            </a:fld>
            <a:endParaRPr lang="en-US" sz="1300" dirty="0">
              <a:solidFill>
                <a:prstClr val="black"/>
              </a:solidFill>
              <a:latin typeface="Calibri" panose="020F0502020204030204"/>
            </a:endParaRPr>
          </a:p>
        </p:txBody>
      </p:sp>
    </p:spTree>
    <p:extLst>
      <p:ext uri="{BB962C8B-B14F-4D97-AF65-F5344CB8AC3E}">
        <p14:creationId xmlns:p14="http://schemas.microsoft.com/office/powerpoint/2010/main" val="1321005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3591253"/>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i="1" dirty="0">
                <a:latin typeface="Amazon Ember" panose="020B0603020204020204" pitchFamily="34" charset="0"/>
                <a:ea typeface="Amazon Ember" panose="020B0603020204020204" pitchFamily="34" charset="0"/>
                <a:cs typeface="Amazon Ember" panose="020B0603020204020204" pitchFamily="34" charset="0"/>
              </a:rPr>
              <a:t>conexão de emparelhamento de VPC </a:t>
            </a:r>
            <a:r>
              <a:rPr lang="pt-BR" dirty="0">
                <a:latin typeface="Amazon Ember" panose="020B0603020204020204" pitchFamily="34" charset="0"/>
                <a:ea typeface="Amazon Ember" panose="020B0603020204020204" pitchFamily="34" charset="0"/>
                <a:cs typeface="Amazon Ember" panose="020B0603020204020204" pitchFamily="34" charset="0"/>
              </a:rPr>
              <a:t>é uma conexão de rede entre duas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que permite rotear o tráfego entre elas de forma privada. Instâncias em qualquer VPC podem se comunicar umas com as outras como se estivessem na mesma rede. Você pode criar uma conexão de emparelhamento da VPC entre suas próprias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com uma VPC de outra conta da AWS ou com uma VPC em uma região diferente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Ao configurar a conexão de emparelhamento, você cria regras na tabela de rotas para permitir que 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se comuniquem entre si por meio do recurso de emparelhamento. Por exemplo, suponha que você tenha duas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Na tabela de rotas da VPC A, você define o destino como o endereço IP da VPC B e o destino como o ID do recurso de emparelhamento. Na tabela de rotas da VPC B, você define o destino como o endereço IP da VPC A e o destino como o ID do recurso de emparelhamento.</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O emparelhamento de VPC tem algumas restrições: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Os intervalos de endereços IP não podem se sobrepor.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O emparelhamento transitivo não é compatível. Por exemplo, suponha que você tenha três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A, B e C. A VPC A está conectada à VPC B e a VPC A está conectada à VPC C. No entanto, a VPC B </a:t>
            </a:r>
            <a:r>
              <a:rPr lang="pt-BR" i="1" dirty="0">
                <a:latin typeface="Amazon Ember" panose="020B0603020204020204" pitchFamily="34" charset="0"/>
                <a:ea typeface="Amazon Ember" panose="020B0603020204020204" pitchFamily="34" charset="0"/>
                <a:cs typeface="Amazon Ember" panose="020B0603020204020204" pitchFamily="34" charset="0"/>
              </a:rPr>
              <a:t>não</a:t>
            </a:r>
            <a:r>
              <a:rPr lang="pt-BR" dirty="0">
                <a:latin typeface="Amazon Ember" panose="020B0603020204020204" pitchFamily="34" charset="0"/>
                <a:ea typeface="Amazon Ember" panose="020B0603020204020204" pitchFamily="34" charset="0"/>
                <a:cs typeface="Amazon Ember" panose="020B0603020204020204" pitchFamily="34" charset="0"/>
              </a:rPr>
              <a:t> está conectada à VPC C implicitamente. Para conectar a VPC B à VPC C, você deve estabelecer explicitamente essa conectividade.</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ter apenas um recurso de emparelhamento entre as mesmas duas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o emparelhamento de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Emparelhamento de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VPCs</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4283569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6" y="4925407"/>
            <a:ext cx="5814807" cy="402987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Por padrão, as instâncias executadas em uma VPC não podem se comunicar com uma rede remota. Para conectar a VPC à rede remota (ou seja, crie uma rede privada virtual ou uma conexão VPN), você:</a:t>
            </a: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Crie um novo dispositivo de gateway virtual (chamado de </a:t>
            </a:r>
            <a:r>
              <a:rPr lang="pt-BR" i="1" dirty="0">
                <a:latin typeface="Amazon Ember" panose="020B0603020204020204" pitchFamily="34" charset="0"/>
                <a:ea typeface="Amazon Ember" panose="020B0603020204020204" pitchFamily="34" charset="0"/>
                <a:cs typeface="Amazon Ember" panose="020B0603020204020204" pitchFamily="34" charset="0"/>
              </a:rPr>
              <a:t>gateway de rede privada virtual (VPN)</a:t>
            </a:r>
            <a:r>
              <a:rPr lang="pt-BR" dirty="0">
                <a:latin typeface="Amazon Ember" panose="020B0603020204020204" pitchFamily="34" charset="0"/>
                <a:ea typeface="Amazon Ember" panose="020B0603020204020204" pitchFamily="34" charset="0"/>
                <a:cs typeface="Amazon Ember" panose="020B0603020204020204" pitchFamily="34" charset="0"/>
              </a:rPr>
              <a:t>) e anexe-o à sua VPC.</a:t>
            </a: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Defina a configuração do dispositivo VPN ou do </a:t>
            </a:r>
            <a:r>
              <a:rPr lang="pt-BR" i="1" dirty="0">
                <a:latin typeface="Amazon Ember" panose="020B0603020204020204" pitchFamily="34" charset="0"/>
                <a:ea typeface="Amazon Ember" panose="020B0603020204020204" pitchFamily="34" charset="0"/>
                <a:cs typeface="Amazon Ember" panose="020B0603020204020204" pitchFamily="34" charset="0"/>
              </a:rPr>
              <a:t>gateway do cliente</a:t>
            </a:r>
            <a:r>
              <a:rPr lang="pt-BR" dirty="0">
                <a:latin typeface="Amazon Ember" panose="020B0603020204020204" pitchFamily="34" charset="0"/>
                <a:ea typeface="Amazon Ember" panose="020B0603020204020204" pitchFamily="34" charset="0"/>
                <a:cs typeface="Amazon Ember" panose="020B0603020204020204" pitchFamily="34" charset="0"/>
              </a:rPr>
              <a:t>. O gateway do cliente não é um dispositivo, mas um recurso da AWS que fornece informações à AWS sobre seu dispositivo VPN.</a:t>
            </a: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Crie uma tabela de rotas personalizada para apontar o tráfego vinculado ao datacenter corporativo para o gateway VPN. Você também deve atualizar as regras do grupo de segurança. (Você aprenderá sobre grupos de segurança na próxima seção.)</a:t>
            </a: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Estabeleça uma </a:t>
            </a:r>
            <a:r>
              <a:rPr lang="pt-BR" i="1" dirty="0">
                <a:latin typeface="Amazon Ember" panose="020B0603020204020204" pitchFamily="34" charset="0"/>
                <a:ea typeface="Amazon Ember" panose="020B0603020204020204" pitchFamily="34" charset="0"/>
                <a:cs typeface="Amazon Ember" panose="020B0603020204020204" pitchFamily="34" charset="0"/>
              </a:rPr>
              <a:t>conexão Site-</a:t>
            </a:r>
            <a:r>
              <a:rPr lang="pt-BR" i="1" dirty="0" err="1">
                <a:latin typeface="Amazon Ember" panose="020B0603020204020204" pitchFamily="34" charset="0"/>
                <a:ea typeface="Amazon Ember" panose="020B0603020204020204" pitchFamily="34" charset="0"/>
                <a:cs typeface="Amazon Ember" panose="020B0603020204020204" pitchFamily="34" charset="0"/>
              </a:rPr>
              <a:t>to</a:t>
            </a:r>
            <a:r>
              <a:rPr lang="pt-BR" i="1" dirty="0">
                <a:latin typeface="Amazon Ember" panose="020B0603020204020204" pitchFamily="34" charset="0"/>
                <a:ea typeface="Amazon Ember" panose="020B0603020204020204" pitchFamily="34" charset="0"/>
                <a:cs typeface="Amazon Ember" panose="020B0603020204020204" pitchFamily="34" charset="0"/>
              </a:rPr>
              <a:t>-Site VPN (Site-</a:t>
            </a:r>
            <a:r>
              <a:rPr lang="pt-BR" i="1" dirty="0" err="1">
                <a:latin typeface="Amazon Ember" panose="020B0603020204020204" pitchFamily="34" charset="0"/>
                <a:ea typeface="Amazon Ember" panose="020B0603020204020204" pitchFamily="34" charset="0"/>
                <a:cs typeface="Amazon Ember" panose="020B0603020204020204" pitchFamily="34" charset="0"/>
              </a:rPr>
              <a:t>to</a:t>
            </a:r>
            <a:r>
              <a:rPr lang="pt-BR" i="1" dirty="0">
                <a:latin typeface="Amazon Ember" panose="020B0603020204020204" pitchFamily="34" charset="0"/>
                <a:ea typeface="Amazon Ember" panose="020B0603020204020204" pitchFamily="34" charset="0"/>
                <a:cs typeface="Amazon Ember" panose="020B0603020204020204" pitchFamily="34" charset="0"/>
              </a:rPr>
              <a:t>-Site VPN) da AWS </a:t>
            </a:r>
            <a:r>
              <a:rPr lang="pt-BR" dirty="0">
                <a:latin typeface="Amazon Ember" panose="020B0603020204020204" pitchFamily="34" charset="0"/>
                <a:ea typeface="Amazon Ember" panose="020B0603020204020204" pitchFamily="34" charset="0"/>
                <a:cs typeface="Amazon Ember" panose="020B0603020204020204" pitchFamily="34" charset="0"/>
              </a:rPr>
              <a:t>para vincular os dois sistemas.</a:t>
            </a: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Configure o roteamento para passar o tráfego pela conexão. </a:t>
            </a:r>
          </a:p>
          <a:p>
            <a:pPr defTabSz="495376">
              <a:spcBef>
                <a:spcPct val="0"/>
              </a:spcBef>
              <a:spcAft>
                <a:spcPts val="65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95376">
              <a:spcBef>
                <a:spcPct val="0"/>
              </a:spcBef>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o AWS Site-</a:t>
            </a:r>
            <a:r>
              <a:rPr lang="pt-BR" dirty="0" err="1">
                <a:latin typeface="Amazon Ember" panose="020B0603020204020204" pitchFamily="34" charset="0"/>
                <a:ea typeface="Amazon Ember" panose="020B0603020204020204" pitchFamily="34" charset="0"/>
                <a:cs typeface="Amazon Ember" panose="020B0603020204020204" pitchFamily="34" charset="0"/>
              </a:rPr>
              <a:t>to</a:t>
            </a:r>
            <a:r>
              <a:rPr lang="pt-BR" dirty="0">
                <a:latin typeface="Amazon Ember" panose="020B0603020204020204" pitchFamily="34" charset="0"/>
                <a:ea typeface="Amazon Ember" panose="020B0603020204020204" pitchFamily="34" charset="0"/>
                <a:cs typeface="Amazon Ember" panose="020B0603020204020204" pitchFamily="34" charset="0"/>
              </a:rPr>
              <a:t>-Site VPN e outras opções de conectividade VPN,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Conexões VPN</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1903910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 dos desafios da comunicação de rede é o desempenho da rede. O desempenho poderá ser afetado negativamente se o datacenter estiver localizado longe da região da AWS. Para essas situações, a AWS oferece o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 ou o DX. </a:t>
            </a:r>
            <a:r>
              <a:rPr lang="pt-BR" i="1" dirty="0">
                <a:latin typeface="Amazon Ember" panose="020B0603020204020204" pitchFamily="34" charset="0"/>
                <a:ea typeface="Amazon Ember" panose="020B0603020204020204" pitchFamily="34" charset="0"/>
                <a:cs typeface="Amazon Ember" panose="020B0603020204020204" pitchFamily="34" charset="0"/>
              </a:rPr>
              <a:t>O AWS </a:t>
            </a:r>
            <a:r>
              <a:rPr lang="pt-BR" i="1" dirty="0" err="1">
                <a:latin typeface="Amazon Ember" panose="020B0603020204020204" pitchFamily="34" charset="0"/>
                <a:ea typeface="Amazon Ember" panose="020B0603020204020204" pitchFamily="34" charset="0"/>
                <a:cs typeface="Amazon Ember" panose="020B0603020204020204" pitchFamily="34" charset="0"/>
              </a:rPr>
              <a:t>Direct</a:t>
            </a:r>
            <a:r>
              <a:rPr lang="pt-BR" i="1" dirty="0">
                <a:latin typeface="Amazon Ember" panose="020B0603020204020204" pitchFamily="34" charset="0"/>
                <a:ea typeface="Amazon Ember" panose="020B0603020204020204" pitchFamily="34" charset="0"/>
                <a:cs typeface="Amazon Ember" panose="020B0603020204020204" pitchFamily="34" charset="0"/>
              </a:rPr>
              <a:t> Connect</a:t>
            </a:r>
            <a:r>
              <a:rPr lang="pt-BR" dirty="0">
                <a:latin typeface="Amazon Ember" panose="020B0603020204020204" pitchFamily="34" charset="0"/>
                <a:ea typeface="Amazon Ember" panose="020B0603020204020204" pitchFamily="34" charset="0"/>
                <a:cs typeface="Amazon Ember" panose="020B0603020204020204" pitchFamily="34" charset="0"/>
              </a:rPr>
              <a:t> permite estabelecer uma conexão de rede dedicada e privada entre a rede e um dos locais do DX. Essa conexão privada pode reduzir os custos de rede, aumentar a taxa de transferência de largura de banda e fornecer uma experiência de rede mais consistente do que as conexões baseadas na Internet. O DX usa Virtual Local </a:t>
            </a:r>
            <a:r>
              <a:rPr lang="pt-BR" dirty="0" err="1">
                <a:latin typeface="Amazon Ember" panose="020B0603020204020204" pitchFamily="34" charset="0"/>
                <a:ea typeface="Amazon Ember" panose="020B0603020204020204" pitchFamily="34" charset="0"/>
                <a:cs typeface="Amazon Ember" panose="020B0603020204020204" pitchFamily="34" charset="0"/>
              </a:rPr>
              <a:t>Area</a:t>
            </a:r>
            <a:r>
              <a:rPr lang="pt-BR" dirty="0">
                <a:latin typeface="Amazon Ember" panose="020B0603020204020204" pitchFamily="34" charset="0"/>
                <a:ea typeface="Amazon Ember" panose="020B0603020204020204" pitchFamily="34" charset="0"/>
                <a:cs typeface="Amazon Ember" panose="020B0603020204020204" pitchFamily="34" charset="0"/>
              </a:rPr>
              <a:t> Networks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 - Redes locais </a:t>
            </a:r>
            <a:r>
              <a:rPr lang="pt-BR" dirty="0" err="1">
                <a:latin typeface="Amazon Ember" panose="020B0603020204020204" pitchFamily="34" charset="0"/>
                <a:ea typeface="Amazon Ember" panose="020B0603020204020204" pitchFamily="34" charset="0"/>
                <a:cs typeface="Amazon Ember" panose="020B0603020204020204" pitchFamily="34" charset="0"/>
              </a:rPr>
              <a:t>locais</a:t>
            </a:r>
            <a:r>
              <a:rPr lang="pt-BR" dirty="0">
                <a:latin typeface="Amazon Ember" panose="020B0603020204020204" pitchFamily="34" charset="0"/>
                <a:ea typeface="Amazon Ember" panose="020B0603020204020204" pitchFamily="34" charset="0"/>
                <a:cs typeface="Amazon Ember" panose="020B0603020204020204" pitchFamily="34" charset="0"/>
              </a:rPr>
              <a:t> virtuais) 802.1q de padrão aberto.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o DX, consulte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página de produto do AWS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Direct</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Connect</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046616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755737"/>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VPC </a:t>
            </a:r>
            <a:r>
              <a:rPr lang="pt-BR" i="1"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é um dispositivo virtual que permite que você conecte de forma privada sua VPC aos serviços da AWS compatíveis e aos serviços de VPC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desenvolvidos pelo AWS </a:t>
            </a:r>
            <a:r>
              <a:rPr lang="pt-BR" dirty="0" err="1">
                <a:latin typeface="Amazon Ember" panose="020B0603020204020204" pitchFamily="34" charset="0"/>
                <a:ea typeface="Amazon Ember" panose="020B0603020204020204" pitchFamily="34" charset="0"/>
                <a:cs typeface="Amazon Ember" panose="020B0603020204020204" pitchFamily="34" charset="0"/>
              </a:rPr>
              <a:t>PrivateLink</a:t>
            </a:r>
            <a:r>
              <a:rPr lang="pt-BR" dirty="0">
                <a:latin typeface="Amazon Ember" panose="020B0603020204020204" pitchFamily="34" charset="0"/>
                <a:ea typeface="Amazon Ember" panose="020B0603020204020204" pitchFamily="34" charset="0"/>
                <a:cs typeface="Amazon Ember" panose="020B0603020204020204" pitchFamily="34" charset="0"/>
              </a:rPr>
              <a:t>. A conexão com esses serviços não exige um gateway de Internet, um dispositivo NAT, uma conexão VPN ou uma conexão do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 As instâncias na sua VPC não exigem que endereços IP públicos se comuniquem com recursos no serviço. O tráfego entre a sua VPC e os outros serviços não deixa a rede da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Há dois tipos de VPC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VPC </a:t>
            </a:r>
            <a:r>
              <a:rPr lang="pt-BR" i="1"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de interface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de interface) permite que você se conecte a serviços desenvolvidos pelo AWS </a:t>
            </a:r>
            <a:r>
              <a:rPr lang="pt-BR" dirty="0" err="1">
                <a:latin typeface="Amazon Ember" panose="020B0603020204020204" pitchFamily="34" charset="0"/>
                <a:ea typeface="Amazon Ember" panose="020B0603020204020204" pitchFamily="34" charset="0"/>
                <a:cs typeface="Amazon Ember" panose="020B0603020204020204" pitchFamily="34" charset="0"/>
              </a:rPr>
              <a:t>PrivateLink</a:t>
            </a:r>
            <a:r>
              <a:rPr lang="pt-BR" dirty="0">
                <a:latin typeface="Amazon Ember" panose="020B0603020204020204" pitchFamily="34" charset="0"/>
                <a:ea typeface="Amazon Ember" panose="020B0603020204020204" pitchFamily="34" charset="0"/>
                <a:cs typeface="Amazon Ember" panose="020B0603020204020204" pitchFamily="34" charset="0"/>
              </a:rPr>
              <a:t>. Esses serviços incluem alguns serviços da AWS, serviços hospedados por outros clientes da AWS e parceiros da rede de parceiros da AWS (APN) em suas próprias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(chamados de serviços de </a:t>
            </a:r>
            <a:r>
              <a:rPr lang="pt-BR" i="1" dirty="0" err="1">
                <a:latin typeface="Amazon Ember" panose="020B0603020204020204" pitchFamily="34" charset="0"/>
                <a:ea typeface="Amazon Ember" panose="020B0603020204020204" pitchFamily="34" charset="0"/>
                <a:cs typeface="Amazon Ember" panose="020B0603020204020204" pitchFamily="34" charset="0"/>
              </a:rPr>
              <a:t>endpoint</a:t>
            </a:r>
            <a:r>
              <a:rPr lang="pt-BR" i="1" dirty="0">
                <a:latin typeface="Amazon Ember" panose="020B0603020204020204" pitchFamily="34" charset="0"/>
                <a:ea typeface="Amazon Ember" panose="020B0603020204020204" pitchFamily="34" charset="0"/>
                <a:cs typeface="Amazon Ember" panose="020B0603020204020204" pitchFamily="34" charset="0"/>
              </a:rPr>
              <a:t>) e serviços </a:t>
            </a:r>
            <a:r>
              <a:rPr lang="pt-BR" dirty="0">
                <a:latin typeface="Amazon Ember" panose="020B0603020204020204" pitchFamily="34" charset="0"/>
                <a:ea typeface="Amazon Ember" panose="020B0603020204020204" pitchFamily="34" charset="0"/>
                <a:cs typeface="Amazon Ember" panose="020B0603020204020204" pitchFamily="34" charset="0"/>
              </a:rPr>
              <a:t>compatíveis de parceiros do APN do AWS Marketplace. O proprietário do serviço é o </a:t>
            </a:r>
            <a:r>
              <a:rPr lang="pt-BR" i="1" dirty="0">
                <a:latin typeface="Amazon Ember" panose="020B0603020204020204" pitchFamily="34" charset="0"/>
                <a:ea typeface="Amazon Ember" panose="020B0603020204020204" pitchFamily="34" charset="0"/>
                <a:cs typeface="Amazon Ember" panose="020B0603020204020204" pitchFamily="34" charset="0"/>
              </a:rPr>
              <a:t>provedor de serviços</a:t>
            </a:r>
            <a:r>
              <a:rPr lang="pt-BR" dirty="0">
                <a:latin typeface="Amazon Ember" panose="020B0603020204020204" pitchFamily="34" charset="0"/>
                <a:ea typeface="Amazon Ember" panose="020B0603020204020204" pitchFamily="34" charset="0"/>
                <a:cs typeface="Amazon Ember" panose="020B0603020204020204" pitchFamily="34" charset="0"/>
              </a:rPr>
              <a:t>, e você, como o principal que cria o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da interface, é o </a:t>
            </a:r>
            <a:r>
              <a:rPr lang="pt-BR" i="1" dirty="0">
                <a:latin typeface="Amazon Ember" panose="020B0603020204020204" pitchFamily="34" charset="0"/>
                <a:ea typeface="Amazon Ember" panose="020B0603020204020204" pitchFamily="34" charset="0"/>
                <a:cs typeface="Amazon Ember" panose="020B0603020204020204" pitchFamily="34" charset="0"/>
              </a:rPr>
              <a:t>consumidor do serviço</a:t>
            </a:r>
            <a:r>
              <a:rPr lang="pt-BR" dirty="0">
                <a:latin typeface="Amazon Ember" panose="020B0603020204020204" pitchFamily="34" charset="0"/>
                <a:ea typeface="Amazon Ember" panose="020B0603020204020204" pitchFamily="34" charset="0"/>
                <a:cs typeface="Amazon Ember" panose="020B0603020204020204" pitchFamily="34" charset="0"/>
              </a:rPr>
              <a:t>. Você é cobrado pela criação e pelo uso de um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de interface a um serviço. Aplicam-se taxas de uso por hora e de processamento de dados. Consulte a documentação da AWS para obter uma lista de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endpoints</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de interface</a:t>
            </a:r>
            <a:r>
              <a:rPr lang="pt-BR" dirty="0">
                <a:latin typeface="Amazon Ember" panose="020B0603020204020204" pitchFamily="34" charset="0"/>
                <a:ea typeface="Amazon Ember" panose="020B0603020204020204" pitchFamily="34" charset="0"/>
                <a:cs typeface="Amazon Ember" panose="020B0603020204020204" pitchFamily="34" charset="0"/>
              </a:rPr>
              <a:t> compatíveis.</a:t>
            </a:r>
          </a:p>
          <a:p>
            <a:pPr marL="185766" indent="-185766" defTabSz="990752">
              <a:buFont typeface="Arial" panose="020B0604020202020204" pitchFamily="34" charset="0"/>
              <a:buChar char="•"/>
              <a:defRPr/>
            </a:pP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de gateway: o uso de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de gateway não incorre em custo adicional. Aplicam-se as cobranças padrão pela transferência de dados e pelo uso de recursos.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VPC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VPC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4"/>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3348684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518148"/>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configurar suas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de várias maneiras e aproveitar várias opções de conectividade e gateways. Essas opções e gateways incluem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 (via gateways DX), gateways NAT, gateways de Internet, emparelhamento de VPC etc. Não é incomum encontrar clientes da AWS com centenas de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distribuídas entre contas e regiões da AWS para atender a várias linhas de negócios, equipes, projetos e assim por diante. As coisas ficam mais complexas quando os clientes começam a configurar a conectividade entre suas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Todas as opções de conectividade são estritamente ponto a ponto, portanto, o número de conexões de VPC para VPC pode crescer rapidamente. À medida que aumenta o número de cargas de trabalho executadas na AWS, você deve ser capaz de escalar suas redes em várias contas 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para acompanhar o crescimento.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Embora você possa usar o emparelhamento de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para conectar pares de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gerenciar a conectividade ponto a ponto em várias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sem a capacidade de gerenciar centralmente as políticas de conectividade pode ser caro e difícil em termos operacionais. Para conectividade local, você deve anexar sua VPN a cada VPC individual. Essa solução pode ser demorada para criar e difícil de gerenciar quando o número de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aumenta para centenas.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resolver esse problema, você pode usar o AWS Transit Gateway para simplificar o modelo de rede. Com o AWS Transit Gateway, você só precisa criar e gerenciar uma única conexão do gateway central para cada VPC, datacenter local ou escritório remoto em toda a rede. O Transit Gateway atua como um hub que controla como o tráfego é roteado entre todas as redes conectadas, que agem como </a:t>
            </a:r>
            <a:r>
              <a:rPr lang="pt-BR" dirty="0" err="1">
                <a:latin typeface="Amazon Ember" panose="020B0603020204020204" pitchFamily="34" charset="0"/>
                <a:ea typeface="Amazon Ember" panose="020B0603020204020204" pitchFamily="34" charset="0"/>
                <a:cs typeface="Amazon Ember" panose="020B0603020204020204" pitchFamily="34" charset="0"/>
              </a:rPr>
              <a:t>spokes</a:t>
            </a:r>
            <a:r>
              <a:rPr lang="pt-BR" dirty="0">
                <a:latin typeface="Amazon Ember" panose="020B0603020204020204" pitchFamily="34" charset="0"/>
                <a:ea typeface="Amazon Ember" panose="020B0603020204020204" pitchFamily="34" charset="0"/>
                <a:cs typeface="Amazon Ember" panose="020B0603020204020204" pitchFamily="34" charset="0"/>
              </a:rPr>
              <a:t>. Este modelo de hub e </a:t>
            </a:r>
            <a:r>
              <a:rPr lang="pt-BR" dirty="0" err="1">
                <a:latin typeface="Amazon Ember" panose="020B0603020204020204" pitchFamily="34" charset="0"/>
                <a:ea typeface="Amazon Ember" panose="020B0603020204020204" pitchFamily="34" charset="0"/>
                <a:cs typeface="Amazon Ember" panose="020B0603020204020204" pitchFamily="34" charset="0"/>
              </a:rPr>
              <a:t>spoke</a:t>
            </a:r>
            <a:r>
              <a:rPr lang="pt-BR" dirty="0">
                <a:latin typeface="Amazon Ember" panose="020B0603020204020204" pitchFamily="34" charset="0"/>
                <a:ea typeface="Amazon Ember" panose="020B0603020204020204" pitchFamily="34" charset="0"/>
                <a:cs typeface="Amazon Ember" panose="020B0603020204020204" pitchFamily="34" charset="0"/>
              </a:rPr>
              <a:t> simplifica significativamente o gerenciamento e reduz os custos operacionais porque cada rede só precisa se conectar ao Transit Gateway e não a todas as outras redes. Qualquer nova VPC é conectada de forma simples ao Transit Gateway e é disponibilizada automaticamente para todas as outras redes conectadas ao Transit Gateway. Essa facilidade de conectividade facilita a escalabilidade da rede para acompanhar sua expansão.</a:t>
            </a:r>
          </a:p>
        </p:txBody>
      </p:sp>
      <p:sp>
        <p:nvSpPr>
          <p:cNvPr id="4" name="Slide Number Placeholder 3"/>
          <p:cNvSpPr>
            <a:spLocks noGrp="1"/>
          </p:cNvSpPr>
          <p:nvPr>
            <p:ph type="sldNum" sz="quarter" idx="5"/>
          </p:nvPr>
        </p:nvSpPr>
        <p:spPr/>
        <p:txBody>
          <a:bodyPr lIns="99075" tIns="49538" rIns="99075" bIns="49538" rtlCol="0"/>
          <a:lstStyle/>
          <a:p>
            <a:pPr algn="r" defTabSz="990752">
              <a:defRPr/>
            </a:pPr>
            <a:fld id="{67BD91A5-E3AF-4356-8F1C-218D385A9B45}" type="slidenum">
              <a:rPr lang="en-US" sz="1300">
                <a:solidFill>
                  <a:prstClr val="black"/>
                </a:solidFill>
                <a:latin typeface="Calibri" panose="020F0502020204030204"/>
              </a:rPr>
              <a:pPr algn="r" defTabSz="990752">
                <a:defRPr/>
              </a:pPr>
              <a:t>27</a:t>
            </a:fld>
            <a:endParaRPr lang="en-US" sz="1300" dirty="0">
              <a:solidFill>
                <a:prstClr val="black"/>
              </a:solidFill>
              <a:latin typeface="Calibri" panose="020F0502020204030204"/>
            </a:endParaRPr>
          </a:p>
        </p:txBody>
      </p:sp>
    </p:spTree>
    <p:extLst>
      <p:ext uri="{BB962C8B-B14F-4D97-AF65-F5344CB8AC3E}">
        <p14:creationId xmlns:p14="http://schemas.microsoft.com/office/powerpoint/2010/main" val="2602750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Veja se você consegue reconhecer os diferentes componentes de rede da VPC que você aprendeu ao rotular esse diagrama de rede.</a:t>
            </a:r>
          </a:p>
        </p:txBody>
      </p:sp>
    </p:spTree>
    <p:extLst>
      <p:ext uri="{BB962C8B-B14F-4D97-AF65-F5344CB8AC3E}">
        <p14:creationId xmlns:p14="http://schemas.microsoft.com/office/powerpoint/2010/main" val="1569100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veja como você se saiu bem.</a:t>
            </a:r>
          </a:p>
        </p:txBody>
      </p:sp>
    </p:spTree>
    <p:extLst>
      <p:ext uri="{BB962C8B-B14F-4D97-AF65-F5344CB8AC3E}">
        <p14:creationId xmlns:p14="http://schemas.microsoft.com/office/powerpoint/2010/main" val="12218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Depois de concluir este módulo, você deverá ser capaz de:</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os conceitos básicos de redes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Descrever as redes virtuais na nuvem com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Rotular um diagrama de rede</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Projetar uma arquitetura básica de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Indicar as etapas para criar uma VPC</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Identificar grupos de segurança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Criar sua própria VPC e incluir outros componentes nela para produzir uma rede personalizada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os fundamentos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os benefícios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endParaRPr lang="pt-BR"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95846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Agora que você sabe como projetar uma VPC, assista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esta demonstração</a:t>
            </a:r>
            <a:r>
              <a:rPr lang="pt-BR" dirty="0">
                <a:latin typeface="Amazon Ember" panose="020B0603020204020204" pitchFamily="34" charset="0"/>
                <a:ea typeface="Amazon Ember" panose="020B0603020204020204" pitchFamily="34" charset="0"/>
                <a:cs typeface="Amazon Ember" panose="020B0603020204020204" pitchFamily="34" charset="0"/>
              </a:rPr>
              <a:t> para saber como usar o assistente de VPC para configurar uma VPC com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públicas e privadas.</a:t>
            </a:r>
          </a:p>
        </p:txBody>
      </p:sp>
    </p:spTree>
    <p:extLst>
      <p:ext uri="{BB962C8B-B14F-4D97-AF65-F5344CB8AC3E}">
        <p14:creationId xmlns:p14="http://schemas.microsoft.com/office/powerpoint/2010/main" val="3995880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Existem várias opções de rede da VPC, que incluem:</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Gateway da Internet: conecta sua VPC à Internet</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Gateway NAT: permite que instâncias em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privada se conectem à Internet</a:t>
            </a:r>
          </a:p>
          <a:p>
            <a:pPr marL="681142" lvl="1"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VPC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conecta sua VPC aos serviços da AWS compatíveis</a:t>
            </a:r>
          </a:p>
          <a:p>
            <a:pPr marL="681142" lvl="1"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Emparelhamento de VPC: conecta sua VPC a outras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marL="681142" lvl="1"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Compartilhamento de VPC: permite que várias contas da AWS criem seus recursos de aplicativos em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compartilhadas e gerenciadas centralmente</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AWS Site-</a:t>
            </a:r>
            <a:r>
              <a:rPr lang="pt-BR" dirty="0" err="1">
                <a:latin typeface="Amazon Ember" panose="020B0603020204020204" pitchFamily="34" charset="0"/>
                <a:ea typeface="Amazon Ember" panose="020B0603020204020204" pitchFamily="34" charset="0"/>
                <a:cs typeface="Amazon Ember" panose="020B0603020204020204" pitchFamily="34" charset="0"/>
              </a:rPr>
              <a:t>to</a:t>
            </a:r>
            <a:r>
              <a:rPr lang="pt-BR" dirty="0">
                <a:latin typeface="Amazon Ember" panose="020B0603020204020204" pitchFamily="34" charset="0"/>
                <a:ea typeface="Amazon Ember" panose="020B0603020204020204" pitchFamily="34" charset="0"/>
                <a:cs typeface="Amazon Ember" panose="020B0603020204020204" pitchFamily="34" charset="0"/>
              </a:rPr>
              <a:t>-Site VPN: conecta sua VPC a redes remotas</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 conecta a VPC a uma rede remota usando uma conexão de rede dedicada</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AWS Transit Gateway: uma alternativa de conexão hub-</a:t>
            </a:r>
            <a:r>
              <a:rPr lang="pt-BR" dirty="0" err="1">
                <a:latin typeface="Amazon Ember" panose="020B0603020204020204" pitchFamily="34" charset="0"/>
                <a:ea typeface="Amazon Ember" panose="020B0603020204020204" pitchFamily="34" charset="0"/>
                <a:cs typeface="Amazon Ember" panose="020B0603020204020204" pitchFamily="34" charset="0"/>
              </a:rPr>
              <a:t>and</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dirty="0" err="1">
                <a:latin typeface="Amazon Ember" panose="020B0603020204020204" pitchFamily="34" charset="0"/>
                <a:ea typeface="Amazon Ember" panose="020B0603020204020204" pitchFamily="34" charset="0"/>
                <a:cs typeface="Amazon Ember" panose="020B0603020204020204" pitchFamily="34" charset="0"/>
              </a:rPr>
              <a:t>spoke</a:t>
            </a:r>
            <a:r>
              <a:rPr lang="pt-BR" dirty="0">
                <a:latin typeface="Amazon Ember" panose="020B0603020204020204" pitchFamily="34" charset="0"/>
                <a:ea typeface="Amazon Ember" panose="020B0603020204020204" pitchFamily="34" charset="0"/>
                <a:cs typeface="Amazon Ember" panose="020B0603020204020204" pitchFamily="34" charset="0"/>
              </a:rPr>
              <a:t> ao emparelhamento de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pode usar o assistente da VPC para implementar seu projeto.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53449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029879"/>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Seção 4: Segurança da VPC</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incorporar segurança em sua arquitetura de VPC de várias maneiras para ter controle total sobre o tráfego de entrada e de saída. Nesta seção, você aprenderá sobre duas opções de firewall da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que podem ser usadas para proteger sua VPC: grupos de segurança e listas de controle de acesso à rede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a:t>
            </a:r>
          </a:p>
        </p:txBody>
      </p:sp>
    </p:spTree>
    <p:extLst>
      <p:ext uri="{BB962C8B-B14F-4D97-AF65-F5344CB8AC3E}">
        <p14:creationId xmlns:p14="http://schemas.microsoft.com/office/powerpoint/2010/main" val="3330131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grupo de segurança</a:t>
            </a:r>
            <a:r>
              <a:rPr lang="pt-BR" dirty="0">
                <a:latin typeface="Amazon Ember" panose="020B0603020204020204" pitchFamily="34" charset="0"/>
                <a:ea typeface="Amazon Ember" panose="020B0603020204020204" pitchFamily="34" charset="0"/>
                <a:cs typeface="Amazon Ember" panose="020B0603020204020204" pitchFamily="34" charset="0"/>
              </a:rPr>
              <a:t> atua como um firewall virtual da instância e controla o tráfego de entrada e saída. Os grupos de segurança atuam no nível da instância, não no nível 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Portanto, cada instância em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na VPC pode ser atribuída a um conjunto diferente de grupos de segurança.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nível mais básico, um grupo de segurança é uma maneira de filtrar o tráfego direcionado a suas instâncias.</a:t>
            </a:r>
          </a:p>
        </p:txBody>
      </p:sp>
    </p:spTree>
    <p:extLst>
      <p:ext uri="{BB962C8B-B14F-4D97-AF65-F5344CB8AC3E}">
        <p14:creationId xmlns:p14="http://schemas.microsoft.com/office/powerpoint/2010/main" val="1887744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Os grupos de segurança têm </a:t>
            </a:r>
            <a:r>
              <a:rPr lang="pt-BR" i="1" dirty="0">
                <a:latin typeface="Amazon Ember" panose="020B0603020204020204" pitchFamily="34" charset="0"/>
                <a:ea typeface="Amazon Ember" panose="020B0603020204020204" pitchFamily="34" charset="0"/>
                <a:cs typeface="Amazon Ember" panose="020B0603020204020204" pitchFamily="34" charset="0"/>
              </a:rPr>
              <a:t>regras</a:t>
            </a:r>
            <a:r>
              <a:rPr lang="pt-BR" dirty="0">
                <a:latin typeface="Amazon Ember" panose="020B0603020204020204" pitchFamily="34" charset="0"/>
                <a:ea typeface="Amazon Ember" panose="020B0603020204020204" pitchFamily="34" charset="0"/>
                <a:cs typeface="Amazon Ember" panose="020B0603020204020204" pitchFamily="34" charset="0"/>
              </a:rPr>
              <a:t> que controlam o tráfego de entrada e saída. Quando você cria um grupo de segurança, ele não tem regras de entrada. Portanto, </a:t>
            </a:r>
            <a:r>
              <a:rPr lang="pt-BR" i="1" dirty="0">
                <a:latin typeface="Amazon Ember" panose="020B0603020204020204" pitchFamily="34" charset="0"/>
                <a:ea typeface="Amazon Ember" panose="020B0603020204020204" pitchFamily="34" charset="0"/>
                <a:cs typeface="Amazon Ember" panose="020B0603020204020204" pitchFamily="34" charset="0"/>
              </a:rPr>
              <a:t>nenhum tráfego de entrada originado de outro host para sua instância será permitido </a:t>
            </a:r>
            <a:r>
              <a:rPr lang="pt-BR" dirty="0">
                <a:latin typeface="Amazon Ember" panose="020B0603020204020204" pitchFamily="34" charset="0"/>
                <a:ea typeface="Amazon Ember" panose="020B0603020204020204" pitchFamily="34" charset="0"/>
                <a:cs typeface="Amazon Ember" panose="020B0603020204020204" pitchFamily="34" charset="0"/>
              </a:rPr>
              <a:t>até que você adicione regras de entrada ao grupo de segurança. Por padrão, um grupo de segurança inclui uma regra de saída que </a:t>
            </a:r>
            <a:r>
              <a:rPr lang="pt-BR" i="1" dirty="0">
                <a:latin typeface="Amazon Ember" panose="020B0603020204020204" pitchFamily="34" charset="0"/>
                <a:ea typeface="Amazon Ember" panose="020B0603020204020204" pitchFamily="34" charset="0"/>
                <a:cs typeface="Amazon Ember" panose="020B0603020204020204" pitchFamily="34" charset="0"/>
              </a:rPr>
              <a:t>permite todo o tráfego de saída</a:t>
            </a:r>
            <a:r>
              <a:rPr lang="pt-BR" dirty="0">
                <a:latin typeface="Amazon Ember" panose="020B0603020204020204" pitchFamily="34" charset="0"/>
                <a:ea typeface="Amazon Ember" panose="020B0603020204020204" pitchFamily="34" charset="0"/>
                <a:cs typeface="Amazon Ember" panose="020B0603020204020204" pitchFamily="34" charset="0"/>
              </a:rPr>
              <a:t>. Você pode remover a regra e adicionar regras de saída que permitem somente tráfego de saída específico. Se o grupo de segurança não tiver nenhuma regra de saída, nenhum tráfego de saída originário da instância será permitido.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err="1">
                <a:latin typeface="Amazon Ember" panose="020B0603020204020204" pitchFamily="34" charset="0"/>
                <a:ea typeface="Amazon Ember" panose="020B0603020204020204" pitchFamily="34" charset="0"/>
                <a:cs typeface="Amazon Ember" panose="020B0603020204020204" pitchFamily="34" charset="0"/>
              </a:rPr>
              <a:t>Osgrupos</a:t>
            </a:r>
            <a:r>
              <a:rPr lang="pt-BR" dirty="0">
                <a:latin typeface="Amazon Ember" panose="020B0603020204020204" pitchFamily="34" charset="0"/>
                <a:ea typeface="Amazon Ember" panose="020B0603020204020204" pitchFamily="34" charset="0"/>
                <a:cs typeface="Amazon Ember" panose="020B0603020204020204" pitchFamily="34" charset="0"/>
              </a:rPr>
              <a:t> de segurança são </a:t>
            </a:r>
            <a:r>
              <a:rPr lang="pt-BR" i="1" dirty="0" err="1">
                <a:latin typeface="Amazon Ember" panose="020B0603020204020204" pitchFamily="34" charset="0"/>
                <a:ea typeface="Amazon Ember" panose="020B0603020204020204" pitchFamily="34" charset="0"/>
                <a:cs typeface="Amazon Ember" panose="020B0603020204020204" pitchFamily="34" charset="0"/>
              </a:rPr>
              <a:t>stateful</a:t>
            </a:r>
            <a:r>
              <a:rPr lang="pt-BR" dirty="0">
                <a:latin typeface="Amazon Ember" panose="020B0603020204020204" pitchFamily="34" charset="0"/>
                <a:ea typeface="Amazon Ember" panose="020B0603020204020204" pitchFamily="34" charset="0"/>
                <a:cs typeface="Amazon Ember" panose="020B0603020204020204" pitchFamily="34" charset="0"/>
              </a:rPr>
              <a:t>, o que significa que as informações de estado são mantidas mesmo depois que uma solicitação é processada. Portanto, se você enviar uma solicitação de sua instância, o tráfego da resposta dessa solicitação terá permissão para fluir, independentemente das regras de entrada do grupo de segurança. As respostas ao tráfego de entrada permitido podem sair, independentemente das regras de saída. </a:t>
            </a:r>
          </a:p>
        </p:txBody>
      </p:sp>
    </p:spTree>
    <p:extLst>
      <p:ext uri="{BB962C8B-B14F-4D97-AF65-F5344CB8AC3E}">
        <p14:creationId xmlns:p14="http://schemas.microsoft.com/office/powerpoint/2010/main" val="4053126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Ao criar um grupo de segurança personalizado, você pode especificar regras de permissão, mas não de negação. Todas as regras são avaliadas antes da decisão de permitir o tráfego.</a:t>
            </a:r>
          </a:p>
        </p:txBody>
      </p:sp>
    </p:spTree>
    <p:extLst>
      <p:ext uri="{BB962C8B-B14F-4D97-AF65-F5344CB8AC3E}">
        <p14:creationId xmlns:p14="http://schemas.microsoft.com/office/powerpoint/2010/main" val="3424039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Uma </a:t>
            </a:r>
            <a:r>
              <a:rPr lang="pt-BR" i="1">
                <a:latin typeface="Amazon Ember" panose="020B0603020204020204" pitchFamily="34" charset="0"/>
                <a:ea typeface="Amazon Ember" panose="020B0603020204020204" pitchFamily="34" charset="0"/>
                <a:cs typeface="Amazon Ember" panose="020B0603020204020204" pitchFamily="34" charset="0"/>
              </a:rPr>
              <a:t>lista de controle de acesso à rede (ACL de rede)</a:t>
            </a:r>
            <a:r>
              <a:rPr lang="pt-BR">
                <a:latin typeface="Amazon Ember" panose="020B0603020204020204" pitchFamily="34" charset="0"/>
                <a:ea typeface="Amazon Ember" panose="020B0603020204020204" pitchFamily="34" charset="0"/>
                <a:cs typeface="Amazon Ember" panose="020B0603020204020204" pitchFamily="34" charset="0"/>
              </a:rPr>
              <a:t> é</a:t>
            </a:r>
            <a:r>
              <a:rPr lang="pt-BR" b="1">
                <a:latin typeface="Amazon Ember" panose="020B0603020204020204" pitchFamily="34" charset="0"/>
                <a:ea typeface="Amazon Ember" panose="020B0603020204020204" pitchFamily="34" charset="0"/>
                <a:cs typeface="Amazon Ember" panose="020B0603020204020204" pitchFamily="34" charset="0"/>
              </a:rPr>
              <a:t> </a:t>
            </a:r>
            <a:r>
              <a:rPr lang="pt-BR">
                <a:latin typeface="Amazon Ember" panose="020B0603020204020204" pitchFamily="34" charset="0"/>
                <a:ea typeface="Amazon Ember" panose="020B0603020204020204" pitchFamily="34" charset="0"/>
                <a:cs typeface="Amazon Ember" panose="020B0603020204020204" pitchFamily="34" charset="0"/>
              </a:rPr>
              <a:t>uma camada opcional de segurança para a Amazon VPC. Ela atua como um firewall para controlar o tráfego de entrada e saída de uma ou mais sub-redes. Para adicionar outra camada de segurança à sua VPC, você pode configurar ACLs de rede com regras semelhantes às dos seus grupos de segurança.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Toda sub-rede em sua VPC deve ser associada com uma ACL de rede. Se você não associar explicitamente uma sub-rede a uma ACL de rede, as sub-redes serão associadas automaticamente com a ACL de rede padrão. Você pode associar uma ACL de rede a várias sub-redes; porém, uma sub-rede pode ser associada a apenas uma ACL de rede por vez. Quando uma ACL de rede é associada a uma sub-rede, a associação anterior é removida. </a:t>
            </a:r>
          </a:p>
        </p:txBody>
      </p:sp>
    </p:spTree>
    <p:extLst>
      <p:ext uri="{BB962C8B-B14F-4D97-AF65-F5344CB8AC3E}">
        <p14:creationId xmlns:p14="http://schemas.microsoft.com/office/powerpoint/2010/main" val="2160340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Uma ACL de rede tem regras de entrada e saída separadas, e cada regra pode permitir ou rejeitar tráfego. Sua VPC já vem com uma ACL de rede padrão modificável. Por padrão, ela permite todos os tráfegos de IPv4 de entrada e saída e, se aplicável, o tráfego IPv6. A tabela mostra uma ACL de rede padrão.</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err="1">
                <a:latin typeface="Amazon Ember" panose="020B0603020204020204" pitchFamily="34" charset="0"/>
                <a:ea typeface="Amazon Ember" panose="020B0603020204020204" pitchFamily="34" charset="0"/>
                <a:cs typeface="Amazon Ember" panose="020B0603020204020204" pitchFamily="34" charset="0"/>
              </a:rPr>
              <a:t>AsACLs</a:t>
            </a:r>
            <a:r>
              <a:rPr lang="pt-BR" dirty="0">
                <a:latin typeface="Amazon Ember" panose="020B0603020204020204" pitchFamily="34" charset="0"/>
                <a:ea typeface="Amazon Ember" panose="020B0603020204020204" pitchFamily="34" charset="0"/>
                <a:cs typeface="Amazon Ember" panose="020B0603020204020204" pitchFamily="34" charset="0"/>
              </a:rPr>
              <a:t> de rede são </a:t>
            </a:r>
            <a:r>
              <a:rPr lang="pt-BR" i="1" dirty="0" err="1">
                <a:latin typeface="Amazon Ember" panose="020B0603020204020204" pitchFamily="34" charset="0"/>
                <a:ea typeface="Amazon Ember" panose="020B0603020204020204" pitchFamily="34" charset="0"/>
                <a:cs typeface="Amazon Ember" panose="020B0603020204020204" pitchFamily="34" charset="0"/>
              </a:rPr>
              <a:t>stateless</a:t>
            </a:r>
            <a:r>
              <a:rPr lang="pt-BR" dirty="0">
                <a:latin typeface="Amazon Ember" panose="020B0603020204020204" pitchFamily="34" charset="0"/>
                <a:ea typeface="Amazon Ember" panose="020B0603020204020204" pitchFamily="34" charset="0"/>
                <a:cs typeface="Amazon Ember" panose="020B0603020204020204" pitchFamily="34" charset="0"/>
              </a:rPr>
              <a:t>, o que significa que nenhuma informação sobre uma solicitação é mantida depois que ela é processada.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939189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criar uma ACL de rede personalizada e associá-la a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Por padrão, enquanto você não adicionar regras, toda ACL de rede personalizada negará todo e qualquer tráfego de entrada e saída.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Uma ACL de rede contém uma lista numerada de regras que são avaliadas em ordem, começando com a regra de menor número. O objetivo é determinar se o tráfego é permitido para dentro ou para fora de qualquer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associada à ACL de rede. O número mais alto que é possível usar para uma regra é 32.766. A AWS recomenda que você crie regras em incrementos (por exemplo, incrementos de 10 ou 100) para que você possa inserir novas regras onde precisar delas posteriormente.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Network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ACLs</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52756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Este é um resumo das diferenças entre grupos de segurança e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a:t>
            </a:r>
          </a:p>
          <a:p>
            <a:pPr marL="247688" indent="-247688">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grupos de segurança</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atuam no nível da instância, mas as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atuam no nível 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247688" indent="-247688">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grupos de segurança oferecem suporte apenas a regras de permissão, mas as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oferecem suporte a regras de permissão e de negação.</a:t>
            </a:r>
          </a:p>
          <a:p>
            <a:pPr marL="247688" indent="-247688">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grupos de segurança são </a:t>
            </a:r>
            <a:r>
              <a:rPr lang="pt-BR" dirty="0" err="1">
                <a:latin typeface="Amazon Ember" panose="020B0603020204020204" pitchFamily="34" charset="0"/>
                <a:ea typeface="Amazon Ember" panose="020B0603020204020204" pitchFamily="34" charset="0"/>
                <a:cs typeface="Amazon Ember" panose="020B0603020204020204" pitchFamily="34" charset="0"/>
              </a:rPr>
              <a:t>stateful</a:t>
            </a:r>
            <a:r>
              <a:rPr lang="pt-BR" dirty="0">
                <a:latin typeface="Amazon Ember" panose="020B0603020204020204" pitchFamily="34" charset="0"/>
                <a:ea typeface="Amazon Ember" panose="020B0603020204020204" pitchFamily="34" charset="0"/>
                <a:cs typeface="Amazon Ember" panose="020B0603020204020204" pitchFamily="34" charset="0"/>
              </a:rPr>
              <a:t>, mas as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são </a:t>
            </a:r>
            <a:r>
              <a:rPr lang="pt-BR" dirty="0" err="1">
                <a:latin typeface="Amazon Ember" panose="020B0603020204020204" pitchFamily="34" charset="0"/>
                <a:ea typeface="Amazon Ember" panose="020B0603020204020204" pitchFamily="34" charset="0"/>
                <a:cs typeface="Amazon Ember" panose="020B0603020204020204" pitchFamily="34" charset="0"/>
              </a:rPr>
              <a:t>stateless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247688" indent="-247688">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Para grupos de segurança, todas as regras são avaliadas antes de ser tomada a decisão de permitir o tráfego ou não. Para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as regras são avaliadas em ordem numérica antes de ser tomada a decisão de permitir o tráfego ou não.</a:t>
            </a:r>
          </a:p>
        </p:txBody>
      </p:sp>
    </p:spTree>
    <p:extLst>
      <p:ext uri="{BB962C8B-B14F-4D97-AF65-F5344CB8AC3E}">
        <p14:creationId xmlns:p14="http://schemas.microsoft.com/office/powerpoint/2010/main" val="1196827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Seção 1: Noções básicas de redes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Nesta seção, você analisará alguns conceitos básicos de redes que fornecem a base necessária para a compreensão do serviço de rede da AWS,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p:txBody>
      </p:sp>
    </p:spTree>
    <p:extLst>
      <p:ext uri="{BB962C8B-B14F-4D97-AF65-F5344CB8AC3E}">
        <p14:creationId xmlns:p14="http://schemas.microsoft.com/office/powerpoint/2010/main" val="3892864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é a sua vez! Nesse cenário, você é proprietário de uma pequena empresa com um site hospedado em uma instância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Compute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Você tem dados do cliente armazenados em um banco de dados de </a:t>
            </a:r>
            <a:r>
              <a:rPr lang="pt-BR" dirty="0" err="1">
                <a:latin typeface="Amazon Ember" panose="020B0603020204020204" pitchFamily="34" charset="0"/>
                <a:ea typeface="Amazon Ember" panose="020B0603020204020204" pitchFamily="34" charset="0"/>
                <a:cs typeface="Amazon Ember" panose="020B0603020204020204" pitchFamily="34" charset="0"/>
              </a:rPr>
              <a:t>back-end</a:t>
            </a:r>
            <a:r>
              <a:rPr lang="pt-BR" dirty="0">
                <a:latin typeface="Amazon Ember" panose="020B0603020204020204" pitchFamily="34" charset="0"/>
                <a:ea typeface="Amazon Ember" panose="020B0603020204020204" pitchFamily="34" charset="0"/>
                <a:cs typeface="Amazon Ember" panose="020B0603020204020204" pitchFamily="34" charset="0"/>
              </a:rPr>
              <a:t> que deseja manter privados.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Veja se você pode projetar uma VPC que atenda aos seguintes requisitos: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servidor web e o servidor de banco de dados devem estar em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separadas.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primeiro endereço da rede deve ser 10.0.0.0. Cada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deve ter 256 endereços IPv4.</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Seus clientes devem sempre ser capazes de acessar seu servidor Web.</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Seu servidor de banco de dados deve ser capaz de acessar a Internet para fazer atualizações de patches.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Sua arquitetura deve ser altamente disponível e usar pelo menos uma camada de firewall personalizada.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6297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As principais lições desta seção do módulo são:</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Criar segurança em sua arquitetura de VPC.</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Grupos de segurança e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são opções de firewall que você pode usar para proteger sua VPC.</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59273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você trabalhará no Laboratório 2: criar sua VPC e executar um servidor web.</a:t>
            </a:r>
          </a:p>
        </p:txBody>
      </p:sp>
    </p:spTree>
    <p:extLst>
      <p:ext uri="{BB962C8B-B14F-4D97-AF65-F5344CB8AC3E}">
        <p14:creationId xmlns:p14="http://schemas.microsoft.com/office/powerpoint/2010/main" val="2585440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37888"/>
            <a:ext cx="5683250" cy="4029879"/>
          </a:xfrm>
        </p:spPr>
        <p:txBody>
          <a:bodyPr rtlCol="0"/>
          <a:lstStyle/>
          <a:p>
            <a:pPr marL="0" lvl="1">
              <a:spcBef>
                <a:spcPts val="1950"/>
              </a:spcBef>
              <a:spcAft>
                <a:spcPts val="867"/>
              </a:spcAft>
            </a:pPr>
            <a:r>
              <a:rPr lang="pt-BR" dirty="0">
                <a:latin typeface="Amazon Ember" panose="020B0603020204020204" pitchFamily="34" charset="0"/>
                <a:ea typeface="Amazon Ember" panose="020B0603020204020204" pitchFamily="34" charset="0"/>
                <a:cs typeface="Amazon Ember" panose="020B0603020204020204" pitchFamily="34" charset="0"/>
              </a:rPr>
              <a:t>Neste laboratório, você usa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para criar sua própria VPC e adicionar alguns componentes para produzir uma rede personalizada. Você também cria um grupo de segurança para sua VPC e, em seguida, cria uma instância do EC2 e a configura para executar um servidor web e usar o grupo de segurança. Em seguida, execute a instância do EC2 na VPC.</a:t>
            </a:r>
          </a:p>
        </p:txBody>
      </p:sp>
    </p:spTree>
    <p:extLst>
      <p:ext uri="{BB962C8B-B14F-4D97-AF65-F5344CB8AC3E}">
        <p14:creationId xmlns:p14="http://schemas.microsoft.com/office/powerpoint/2010/main" val="2521218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Neste laboratório, você conclui estas tarefas: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Criar uma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Criar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adicionais.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Criar um grupo de segurança da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Iniciar uma instância de servidor Web.</a:t>
            </a:r>
          </a:p>
        </p:txBody>
      </p:sp>
    </p:spTree>
    <p:extLst>
      <p:ext uri="{BB962C8B-B14F-4D97-AF65-F5344CB8AC3E}">
        <p14:creationId xmlns:p14="http://schemas.microsoft.com/office/powerpoint/2010/main" val="3835756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Este diagrama de arquitetura descreve o que você cria no laboratório.</a:t>
            </a:r>
          </a:p>
        </p:txBody>
      </p:sp>
    </p:spTree>
    <p:extLst>
      <p:ext uri="{BB962C8B-B14F-4D97-AF65-F5344CB8AC3E}">
        <p14:creationId xmlns:p14="http://schemas.microsoft.com/office/powerpoint/2010/main" val="597336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é hora de iniciar o laboratório. Você deve levar aproximadamente 30 minutos para concluí-lo.</a:t>
            </a:r>
          </a:p>
        </p:txBody>
      </p:sp>
    </p:spTree>
    <p:extLst>
      <p:ext uri="{BB962C8B-B14F-4D97-AF65-F5344CB8AC3E}">
        <p14:creationId xmlns:p14="http://schemas.microsoft.com/office/powerpoint/2010/main" val="420333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Neste laboratório, você: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Criou uma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Criou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adicionais.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Criou um grupo de segurança da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Executou uma instância de servidor web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t>
            </a:r>
          </a:p>
        </p:txBody>
      </p:sp>
    </p:spTree>
    <p:extLst>
      <p:ext uri="{BB962C8B-B14F-4D97-AF65-F5344CB8AC3E}">
        <p14:creationId xmlns:p14="http://schemas.microsoft.com/office/powerpoint/2010/main" val="925909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Seção 5: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a:t>
            </a:r>
          </a:p>
        </p:txBody>
      </p:sp>
    </p:spTree>
    <p:extLst>
      <p:ext uri="{BB962C8B-B14F-4D97-AF65-F5344CB8AC3E}">
        <p14:creationId xmlns:p14="http://schemas.microsoft.com/office/powerpoint/2010/main" val="3459643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37346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é um serviço web de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Domain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Name</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System (DNS)</a:t>
            </a:r>
            <a:r>
              <a:rPr lang="pt-BR" dirty="0">
                <a:latin typeface="Amazon Ember" panose="020B0603020204020204" pitchFamily="34" charset="0"/>
                <a:ea typeface="Amazon Ember" panose="020B0603020204020204" pitchFamily="34" charset="0"/>
                <a:cs typeface="Amazon Ember" panose="020B0603020204020204" pitchFamily="34" charset="0"/>
              </a:rPr>
              <a:t> na nuvem altamente disponível e escalável. Ele foi projetado para oferecer a desenvolvedores e empresas uma maneira confiável e econômica de direcionar os usuários para aplicativos de Internet ao converter nomes (como </a:t>
            </a:r>
            <a:r>
              <a:rPr lang="pt-BR" i="1" dirty="0">
                <a:latin typeface="Amazon Ember" panose="020B0603020204020204" pitchFamily="34" charset="0"/>
                <a:ea typeface="Amazon Ember" panose="020B0603020204020204" pitchFamily="34" charset="0"/>
                <a:cs typeface="Amazon Ember" panose="020B0603020204020204" pitchFamily="34" charset="0"/>
              </a:rPr>
              <a:t>www.example.com</a:t>
            </a:r>
            <a:r>
              <a:rPr lang="pt-BR" dirty="0">
                <a:latin typeface="Amazon Ember" panose="020B0603020204020204" pitchFamily="34" charset="0"/>
                <a:ea typeface="Amazon Ember" panose="020B0603020204020204" pitchFamily="34" charset="0"/>
                <a:cs typeface="Amazon Ember" panose="020B0603020204020204" pitchFamily="34" charset="0"/>
              </a:rPr>
              <a:t>) em endereços IP numéricos (como </a:t>
            </a:r>
            <a:r>
              <a:rPr lang="pt-BR" i="1" dirty="0">
                <a:latin typeface="Amazon Ember" panose="020B0603020204020204" pitchFamily="34" charset="0"/>
                <a:ea typeface="Amazon Ember" panose="020B0603020204020204" pitchFamily="34" charset="0"/>
                <a:cs typeface="Amazon Ember" panose="020B0603020204020204" pitchFamily="34" charset="0"/>
              </a:rPr>
              <a:t>192.0.2.1</a:t>
            </a:r>
            <a:r>
              <a:rPr lang="pt-BR" dirty="0">
                <a:latin typeface="Amazon Ember" panose="020B0603020204020204" pitchFamily="34" charset="0"/>
                <a:ea typeface="Amazon Ember" panose="020B0603020204020204" pitchFamily="34" charset="0"/>
                <a:cs typeface="Amazon Ember" panose="020B0603020204020204" pitchFamily="34" charset="0"/>
              </a:rPr>
              <a:t>) que os computadores usam para se conectar uns aos outros. Além disso,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é totalmente compatível com IPv6.</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conecta com eficiência as solicitações de usuários com a infraestrutura executada na AWS, como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balancers</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Balancing</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 também pode ser usado para rotear usuários para infraestruturas fora da AWS.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usar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configurar verificações de integridade do DNS para que você possa rotear o tráfego para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íntegros ou monitorar de forma independente a integridade do seu aplicativo e de seus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fluxo de tráfego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ajuda você a gerenciar o tráfego globalmente por meio de vários tipos de roteamento, que podem ser combinados com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de DNS para habilitar diversas arquiteturas de baixa latência e tolerantes a falhas. Você pode usar o editor visual simples do fluxo de tráfego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gerenciar como os usuários são roteados para os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do aplicativo, estejam em uma única região da AWS ou distribuídos em todo o mundo.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também oferece registro de nome de domínio. Você pode comprar e gerenciar nomes de domínio (como </a:t>
            </a:r>
            <a:r>
              <a:rPr lang="pt-BR" i="1" dirty="0">
                <a:latin typeface="Amazon Ember" panose="020B0603020204020204" pitchFamily="34" charset="0"/>
                <a:ea typeface="Amazon Ember" panose="020B0603020204020204" pitchFamily="34" charset="0"/>
                <a:cs typeface="Amazon Ember" panose="020B0603020204020204" pitchFamily="34" charset="0"/>
              </a:rPr>
              <a:t>example.com</a:t>
            </a:r>
            <a:r>
              <a:rPr lang="pt-BR" dirty="0">
                <a:latin typeface="Amazon Ember" panose="020B0603020204020204" pitchFamily="34" charset="0"/>
                <a:ea typeface="Amazon Ember" panose="020B0603020204020204" pitchFamily="34" charset="0"/>
                <a:cs typeface="Amazon Ember" panose="020B0603020204020204" pitchFamily="34" charset="0"/>
              </a:rPr>
              <a:t>), 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definirá automaticamente as configurações de DNS para seus domínios.</a:t>
            </a:r>
          </a:p>
        </p:txBody>
      </p:sp>
    </p:spTree>
    <p:extLst>
      <p:ext uri="{BB962C8B-B14F-4D97-AF65-F5344CB8AC3E}">
        <p14:creationId xmlns:p14="http://schemas.microsoft.com/office/powerpoint/2010/main" val="2366407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dirty="0">
                <a:latin typeface="Amazon Ember" panose="020B0603020204020204" pitchFamily="34" charset="0"/>
                <a:ea typeface="Amazon Ember" panose="020B0603020204020204" pitchFamily="34" charset="0"/>
                <a:cs typeface="Amazon Ember" panose="020B0603020204020204" pitchFamily="34" charset="0"/>
              </a:rPr>
              <a:t>Uma </a:t>
            </a:r>
            <a:r>
              <a:rPr lang="pt-BR" i="1" dirty="0">
                <a:latin typeface="Amazon Ember" panose="020B0603020204020204" pitchFamily="34" charset="0"/>
                <a:ea typeface="Amazon Ember" panose="020B0603020204020204" pitchFamily="34" charset="0"/>
                <a:cs typeface="Amazon Ember" panose="020B0603020204020204" pitchFamily="34" charset="0"/>
              </a:rPr>
              <a:t>rede de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computadores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são</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duas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ou</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mais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máquinas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cliente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conectadas</a:t>
            </a:r>
            <a:r>
              <a:rPr dirty="0">
                <a:latin typeface="Amazon Ember" panose="020B0603020204020204" pitchFamily="34" charset="0"/>
                <a:ea typeface="Amazon Ember" panose="020B0603020204020204" pitchFamily="34" charset="0"/>
                <a:cs typeface="Amazon Ember" panose="020B0603020204020204" pitchFamily="34" charset="0"/>
              </a:rPr>
              <a:t> para </a:t>
            </a:r>
            <a:r>
              <a:rPr dirty="0" err="1">
                <a:latin typeface="Amazon Ember" panose="020B0603020204020204" pitchFamily="34" charset="0"/>
                <a:ea typeface="Amazon Ember" panose="020B0603020204020204" pitchFamily="34" charset="0"/>
                <a:cs typeface="Amazon Ember" panose="020B0603020204020204" pitchFamily="34" charset="0"/>
              </a:rPr>
              <a:t>compartilhar</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recursos</a:t>
            </a:r>
            <a:r>
              <a:rPr dirty="0">
                <a:latin typeface="Amazon Ember" panose="020B0603020204020204" pitchFamily="34" charset="0"/>
                <a:ea typeface="Amazon Ember" panose="020B0603020204020204" pitchFamily="34" charset="0"/>
                <a:cs typeface="Amazon Ember" panose="020B0603020204020204" pitchFamily="34" charset="0"/>
              </a:rPr>
              <a:t>. Uma </a:t>
            </a:r>
            <a:r>
              <a:rPr dirty="0" err="1">
                <a:latin typeface="Amazon Ember" panose="020B0603020204020204" pitchFamily="34" charset="0"/>
                <a:ea typeface="Amazon Ember" panose="020B0603020204020204" pitchFamily="34" charset="0"/>
                <a:cs typeface="Amazon Ember" panose="020B0603020204020204" pitchFamily="34" charset="0"/>
              </a:rPr>
              <a:t>rede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pode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ser</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particionada</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logicamente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em</a:t>
            </a:r>
            <a:r>
              <a:rPr dirty="0">
                <a:latin typeface="Amazon Ember" panose="020B0603020204020204" pitchFamily="34" charset="0"/>
                <a:ea typeface="Amazon Ember" panose="020B0603020204020204" pitchFamily="34" charset="0"/>
                <a:cs typeface="Amazon Ember" panose="020B0603020204020204" pitchFamily="34" charset="0"/>
              </a:rPr>
              <a:t> </a:t>
            </a:r>
            <a:r>
              <a:rPr lang="pt-BR" i="1" dirty="0" err="1">
                <a:latin typeface="Amazon Ember" panose="020B0603020204020204" pitchFamily="34" charset="0"/>
                <a:ea typeface="Amazon Ember" panose="020B0603020204020204" pitchFamily="34" charset="0"/>
                <a:cs typeface="Amazon Ember" panose="020B0603020204020204" pitchFamily="34" charset="0"/>
              </a:rPr>
              <a:t>sub-redes</a:t>
            </a:r>
            <a:r>
              <a:rPr dirty="0">
                <a:latin typeface="Amazon Ember" panose="020B0603020204020204" pitchFamily="34" charset="0"/>
                <a:ea typeface="Amazon Ember" panose="020B0603020204020204" pitchFamily="34" charset="0"/>
                <a:cs typeface="Amazon Ember" panose="020B0603020204020204" pitchFamily="34" charset="0"/>
              </a:rPr>
              <a:t>. A </a:t>
            </a:r>
            <a:r>
              <a:rPr dirty="0" err="1">
                <a:latin typeface="Amazon Ember" panose="020B0603020204020204" pitchFamily="34" charset="0"/>
                <a:ea typeface="Amazon Ember" panose="020B0603020204020204" pitchFamily="34" charset="0"/>
                <a:cs typeface="Amazon Ember" panose="020B0603020204020204" pitchFamily="34" charset="0"/>
              </a:rPr>
              <a:t>rede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requer</a:t>
            </a:r>
            <a:r>
              <a:rPr dirty="0">
                <a:latin typeface="Amazon Ember" panose="020B0603020204020204" pitchFamily="34" charset="0"/>
                <a:ea typeface="Amazon Ember" panose="020B0603020204020204" pitchFamily="34" charset="0"/>
                <a:cs typeface="Amazon Ember" panose="020B0603020204020204" pitchFamily="34" charset="0"/>
              </a:rPr>
              <a:t> um </a:t>
            </a:r>
            <a:r>
              <a:rPr dirty="0" err="1">
                <a:latin typeface="Amazon Ember" panose="020B0603020204020204" pitchFamily="34" charset="0"/>
                <a:ea typeface="Amazon Ember" panose="020B0603020204020204" pitchFamily="34" charset="0"/>
                <a:cs typeface="Amazon Ember" panose="020B0603020204020204" pitchFamily="34" charset="0"/>
              </a:rPr>
              <a:t>dispositivo</a:t>
            </a:r>
            <a:r>
              <a:rPr dirty="0">
                <a:latin typeface="Amazon Ember" panose="020B0603020204020204" pitchFamily="34" charset="0"/>
                <a:ea typeface="Amazon Ember" panose="020B0603020204020204" pitchFamily="34" charset="0"/>
                <a:cs typeface="Amazon Ember" panose="020B0603020204020204" pitchFamily="34" charset="0"/>
              </a:rPr>
              <a:t> de </a:t>
            </a:r>
            <a:r>
              <a:rPr dirty="0" err="1">
                <a:latin typeface="Amazon Ember" panose="020B0603020204020204" pitchFamily="34" charset="0"/>
                <a:ea typeface="Amazon Ember" panose="020B0603020204020204" pitchFamily="34" charset="0"/>
                <a:cs typeface="Amazon Ember" panose="020B0603020204020204" pitchFamily="34" charset="0"/>
              </a:rPr>
              <a:t>rede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como</a:t>
            </a:r>
            <a:r>
              <a:rPr dirty="0">
                <a:latin typeface="Amazon Ember" panose="020B0603020204020204" pitchFamily="34" charset="0"/>
                <a:ea typeface="Amazon Ember" panose="020B0603020204020204" pitchFamily="34" charset="0"/>
                <a:cs typeface="Amazon Ember" panose="020B0603020204020204" pitchFamily="34" charset="0"/>
              </a:rPr>
              <a:t> um </a:t>
            </a:r>
            <a:r>
              <a:rPr dirty="0" err="1">
                <a:latin typeface="Amazon Ember" panose="020B0603020204020204" pitchFamily="34" charset="0"/>
                <a:ea typeface="Amazon Ember" panose="020B0603020204020204" pitchFamily="34" charset="0"/>
                <a:cs typeface="Amazon Ember" panose="020B0603020204020204" pitchFamily="34" charset="0"/>
              </a:rPr>
              <a:t>roteador</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ou</a:t>
            </a:r>
            <a:r>
              <a:rPr dirty="0">
                <a:latin typeface="Amazon Ember" panose="020B0603020204020204" pitchFamily="34" charset="0"/>
                <a:ea typeface="Amazon Ember" panose="020B0603020204020204" pitchFamily="34" charset="0"/>
                <a:cs typeface="Amazon Ember" panose="020B0603020204020204" pitchFamily="34" charset="0"/>
              </a:rPr>
              <a:t> switch) para </a:t>
            </a:r>
            <a:r>
              <a:rPr dirty="0" err="1">
                <a:latin typeface="Amazon Ember" panose="020B0603020204020204" pitchFamily="34" charset="0"/>
                <a:ea typeface="Amazon Ember" panose="020B0603020204020204" pitchFamily="34" charset="0"/>
                <a:cs typeface="Amazon Ember" panose="020B0603020204020204" pitchFamily="34" charset="0"/>
              </a:rPr>
              <a:t>conectar</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todos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os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clientes</a:t>
            </a:r>
            <a:r>
              <a:rPr dirty="0">
                <a:latin typeface="Amazon Ember" panose="020B0603020204020204" pitchFamily="34" charset="0"/>
                <a:ea typeface="Amazon Ember" panose="020B0603020204020204" pitchFamily="34" charset="0"/>
                <a:cs typeface="Amazon Ember" panose="020B0603020204020204" pitchFamily="34" charset="0"/>
              </a:rPr>
              <a:t> e </a:t>
            </a:r>
            <a:r>
              <a:rPr dirty="0" err="1">
                <a:latin typeface="Amazon Ember" panose="020B0603020204020204" pitchFamily="34" charset="0"/>
                <a:ea typeface="Amazon Ember" panose="020B0603020204020204" pitchFamily="34" charset="0"/>
                <a:cs typeface="Amazon Ember" panose="020B0603020204020204" pitchFamily="34" charset="0"/>
              </a:rPr>
              <a:t>permitir</a:t>
            </a:r>
            <a:r>
              <a:rPr dirty="0">
                <a:latin typeface="Amazon Ember" panose="020B0603020204020204" pitchFamily="34" charset="0"/>
                <a:ea typeface="Amazon Ember" panose="020B0603020204020204" pitchFamily="34" charset="0"/>
                <a:cs typeface="Amazon Ember" panose="020B0603020204020204" pitchFamily="34" charset="0"/>
              </a:rPr>
              <a:t> a </a:t>
            </a:r>
            <a:r>
              <a:rPr dirty="0" err="1">
                <a:latin typeface="Amazon Ember" panose="020B0603020204020204" pitchFamily="34" charset="0"/>
                <a:ea typeface="Amazon Ember" panose="020B0603020204020204" pitchFamily="34" charset="0"/>
                <a:cs typeface="Amazon Ember" panose="020B0603020204020204" pitchFamily="34" charset="0"/>
              </a:rPr>
              <a:t>comunicação</a:t>
            </a:r>
            <a:r>
              <a:rPr dirty="0">
                <a:latin typeface="Amazon Ember" panose="020B0603020204020204" pitchFamily="34" charset="0"/>
                <a:ea typeface="Amazon Ember" panose="020B0603020204020204" pitchFamily="34" charset="0"/>
                <a:cs typeface="Amazon Ember" panose="020B0603020204020204" pitchFamily="34" charset="0"/>
              </a:rPr>
              <a:t> entre </a:t>
            </a:r>
            <a:r>
              <a:rPr dirty="0" err="1">
                <a:latin typeface="Amazon Ember" panose="020B0603020204020204" pitchFamily="34" charset="0"/>
                <a:ea typeface="Amazon Ember" panose="020B0603020204020204" pitchFamily="34" charset="0"/>
                <a:cs typeface="Amazon Ember" panose="020B0603020204020204" pitchFamily="34" charset="0"/>
              </a:rPr>
              <a:t>eles</a:t>
            </a:r>
            <a:r>
              <a:rP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7808653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Este é o padrão básico que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segue quando um usuário inicia uma solicitação de DNS. O </a:t>
            </a:r>
            <a:r>
              <a:rPr lang="pt-BR" dirty="0" err="1">
                <a:latin typeface="Amazon Ember" panose="020B0603020204020204" pitchFamily="34" charset="0"/>
                <a:ea typeface="Amazon Ember" panose="020B0603020204020204" pitchFamily="34" charset="0"/>
                <a:cs typeface="Amazon Ember" panose="020B0603020204020204" pitchFamily="34" charset="0"/>
              </a:rPr>
              <a:t>resolvedor</a:t>
            </a:r>
            <a:r>
              <a:rPr lang="pt-BR" dirty="0">
                <a:latin typeface="Amazon Ember" panose="020B0603020204020204" pitchFamily="34" charset="0"/>
                <a:ea typeface="Amazon Ember" panose="020B0603020204020204" pitchFamily="34" charset="0"/>
                <a:cs typeface="Amazon Ember" panose="020B0603020204020204" pitchFamily="34" charset="0"/>
              </a:rPr>
              <a:t> de DNS verifica com seu domínio no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obtém o endereço IP e o retorna para o usuário.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52261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5104516"/>
            <a:ext cx="5683251" cy="4179740"/>
          </a:xfrm>
        </p:spPr>
        <p:txBody>
          <a:bodyPr rtlCol="0"/>
          <a:lstStyle/>
          <a:p>
            <a:pPr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oferece suporte a vários tipos de políticas de roteamento, que determinam como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responde às consultas:</a:t>
            </a: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simples (Round Robin)</a:t>
            </a:r>
            <a:r>
              <a:rPr lang="pt-BR" dirty="0">
                <a:latin typeface="Amazon Ember" panose="020B0603020204020204" pitchFamily="34" charset="0"/>
                <a:ea typeface="Amazon Ember" panose="020B0603020204020204" pitchFamily="34" charset="0"/>
                <a:cs typeface="Amazon Ember" panose="020B0603020204020204" pitchFamily="34" charset="0"/>
              </a:rPr>
              <a:t> - use para um único recurso que executa uma determinada função para seu domínio (como um servidor web que fornece conteúdo para o site example.com).</a:t>
            </a: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ponderado Round Robin - </a:t>
            </a:r>
            <a:r>
              <a:rPr lang="pt-BR" dirty="0">
                <a:latin typeface="Amazon Ember" panose="020B0603020204020204" pitchFamily="34" charset="0"/>
                <a:ea typeface="Amazon Ember" panose="020B0603020204020204" pitchFamily="34" charset="0"/>
                <a:cs typeface="Amazon Ember" panose="020B0603020204020204" pitchFamily="34" charset="0"/>
              </a:rPr>
              <a:t>use para rotear o tráfego para vários recursos nas proporções que você especificar. Permite atribuir pesos a conjuntos de registros de recursos para especificar a frequência com que diferentes respostas são atendidas. Permite atribuir pesos a conjuntos de registros de recursos para especificar a frequência com que diferentes respostas são atendidas. Por exemplo, suponha que você tem dois conjuntos de registros associados a um nome de DNS: um com peso 3 e um com peso 1. Nesse caso, durante 75% do tempo,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retornará o conjunto de registros com peso 3, e durante 25% do tempo,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retornará o conjunto de registros com peso 1. Os pesos podem ser qualquer número entre 0 e 255.</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de latência (LBR) - </a:t>
            </a:r>
            <a:r>
              <a:rPr lang="pt-BR" dirty="0">
                <a:latin typeface="Amazon Ember" panose="020B0603020204020204" pitchFamily="34" charset="0"/>
                <a:ea typeface="Amazon Ember" panose="020B0603020204020204" pitchFamily="34" charset="0"/>
                <a:cs typeface="Amazon Ember" panose="020B0603020204020204" pitchFamily="34" charset="0"/>
              </a:rPr>
              <a:t>use quando você tiver recursos em várias regiões da AWS e quiser rotear o tráfego para a região que fornece a melhor latência. O roteamento de latência funciona roteando seus clientes para o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da AWS (por exemplo,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endereços IP elásticos ou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balancers</a:t>
            </a:r>
            <a:r>
              <a:rPr lang="pt-BR" dirty="0">
                <a:latin typeface="Amazon Ember" panose="020B0603020204020204" pitchFamily="34" charset="0"/>
                <a:ea typeface="Amazon Ember" panose="020B0603020204020204" pitchFamily="34" charset="0"/>
                <a:cs typeface="Amazon Ember" panose="020B0603020204020204" pitchFamily="34" charset="0"/>
              </a:rPr>
              <a:t>) que oferece a experiência mais rápida com base nas medidas de desempenho reais das diferentes regiões da AWS onde seu aplicativo é executado. </a:t>
            </a: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de localização geográfica - </a:t>
            </a:r>
            <a:r>
              <a:rPr lang="pt-BR" dirty="0">
                <a:latin typeface="Amazon Ember" panose="020B0603020204020204" pitchFamily="34" charset="0"/>
                <a:ea typeface="Amazon Ember" panose="020B0603020204020204" pitchFamily="34" charset="0"/>
                <a:cs typeface="Amazon Ember" panose="020B0603020204020204" pitchFamily="34" charset="0"/>
              </a:rPr>
              <a:t>use quando quiser rotear o tráfego com base na localização de seus usuários. Quando você usa o roteamento por </a:t>
            </a:r>
            <a:r>
              <a:rPr lang="pt-BR" dirty="0" err="1">
                <a:latin typeface="Amazon Ember" panose="020B0603020204020204" pitchFamily="34" charset="0"/>
                <a:ea typeface="Amazon Ember" panose="020B0603020204020204" pitchFamily="34" charset="0"/>
                <a:cs typeface="Amazon Ember" panose="020B0603020204020204" pitchFamily="34" charset="0"/>
              </a:rPr>
              <a:t>geolocalização</a:t>
            </a:r>
            <a:r>
              <a:rPr lang="pt-BR" dirty="0">
                <a:latin typeface="Amazon Ember" panose="020B0603020204020204" pitchFamily="34" charset="0"/>
                <a:ea typeface="Amazon Ember" panose="020B0603020204020204" pitchFamily="34" charset="0"/>
                <a:cs typeface="Amazon Ember" panose="020B0603020204020204" pitchFamily="34" charset="0"/>
              </a:rPr>
              <a:t>, pode traduzir o conteúdo e apresentar todo o seu site ou parte dele no idioma de seus usuários. Você também pode usar o roteamento de localização geográfica para restringir a distribuição de conteúdo apenas para os locais onde você tem direitos de distribuição. Outro uso possível é o balanceamento da carga entre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de uma forma previsível e fácil de gerenciar, para que cada local de usuário seja roteado de forma consistente para o mesmo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Roteamento de </a:t>
            </a:r>
            <a:r>
              <a:rPr lang="pt-BR" i="1" dirty="0" err="1">
                <a:latin typeface="Amazon Ember" panose="020B0603020204020204" pitchFamily="34" charset="0"/>
                <a:ea typeface="Amazon Ember" panose="020B0603020204020204" pitchFamily="34" charset="0"/>
                <a:cs typeface="Amazon Ember" panose="020B0603020204020204" pitchFamily="34" charset="0"/>
              </a:rPr>
              <a:t>geoproximidade</a:t>
            </a:r>
            <a:r>
              <a:rPr lang="pt-BR" dirty="0">
                <a:latin typeface="Amazon Ember" panose="020B0603020204020204" pitchFamily="34" charset="0"/>
                <a:ea typeface="Amazon Ember" panose="020B0603020204020204" pitchFamily="34" charset="0"/>
                <a:cs typeface="Amazon Ember" panose="020B0603020204020204" pitchFamily="34" charset="0"/>
              </a:rPr>
              <a:t> -use quando quiser rotear o tráfego com base na localização de seus recursos e, opcionalmente, mudar o tráfego de recursos em um local para recursos em outro.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de </a:t>
            </a:r>
            <a:r>
              <a:rPr lang="pt-BR" i="1" dirty="0" err="1">
                <a:latin typeface="Amazon Ember" panose="020B0603020204020204" pitchFamily="34" charset="0"/>
                <a:ea typeface="Amazon Ember" panose="020B0603020204020204" pitchFamily="34" charset="0"/>
                <a:cs typeface="Amazon Ember" panose="020B0603020204020204" pitchFamily="34" charset="0"/>
              </a:rPr>
              <a:t>failover</a:t>
            </a:r>
            <a:r>
              <a:rPr lang="pt-BR" i="1" dirty="0">
                <a:latin typeface="Amazon Ember" panose="020B0603020204020204" pitchFamily="34" charset="0"/>
                <a:ea typeface="Amazon Ember" panose="020B0603020204020204" pitchFamily="34" charset="0"/>
                <a:cs typeface="Amazon Ember" panose="020B0603020204020204" pitchFamily="34" charset="0"/>
              </a:rPr>
              <a:t> (</a:t>
            </a:r>
            <a:r>
              <a:rPr lang="pt-BR" i="1" dirty="0" err="1">
                <a:latin typeface="Amazon Ember" panose="020B0603020204020204" pitchFamily="34" charset="0"/>
                <a:ea typeface="Amazon Ember" panose="020B0603020204020204" pitchFamily="34" charset="0"/>
                <a:cs typeface="Amazon Ember" panose="020B0603020204020204" pitchFamily="34" charset="0"/>
              </a:rPr>
              <a:t>failover</a:t>
            </a:r>
            <a:r>
              <a:rPr lang="pt-BR" i="1" dirty="0">
                <a:latin typeface="Amazon Ember" panose="020B0603020204020204" pitchFamily="34" charset="0"/>
                <a:ea typeface="Amazon Ember" panose="020B0603020204020204" pitchFamily="34" charset="0"/>
                <a:cs typeface="Amazon Ember" panose="020B0603020204020204" pitchFamily="34" charset="0"/>
              </a:rPr>
              <a:t> de DNS) -</a:t>
            </a:r>
            <a:r>
              <a:rPr lang="pt-BR" dirty="0">
                <a:latin typeface="Amazon Ember" panose="020B0603020204020204" pitchFamily="34" charset="0"/>
                <a:ea typeface="Amazon Ember" panose="020B0603020204020204" pitchFamily="34" charset="0"/>
                <a:cs typeface="Amazon Ember" panose="020B0603020204020204" pitchFamily="34" charset="0"/>
              </a:rPr>
              <a:t> use quando quiser configurar o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ativo-passivo.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pode ajudar a detectar uma interrupção do site e redirecionar os usuários para locais alternativos onde o aplicativo está funcionando corretamente. Quando você habilita esse recurso, os agentes de verificação de integridade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monitoram cada local ou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do seu aplicativo para determinar sua disponibilidade. Você pode aproveitar esse recurso para aumentar a disponibilidade do aplicativo voltado ao cliente. </a:t>
            </a: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de resposta com valores múltiplos</a:t>
            </a:r>
            <a:r>
              <a:rPr lang="pt-BR" dirty="0">
                <a:latin typeface="Amazon Ember" panose="020B0603020204020204" pitchFamily="34" charset="0"/>
                <a:ea typeface="Amazon Ember" panose="020B0603020204020204" pitchFamily="34" charset="0"/>
                <a:cs typeface="Amazon Ember" panose="020B0603020204020204" pitchFamily="34" charset="0"/>
              </a:rPr>
              <a:t> - use quando quiser que 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responda a consultas DNS com até oito registros íntegros selecionados aleatoriamente. Você pode configurar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retornar vários valores, como endereços IP para seus servidores web, em resposta a consultas DNS. Você pode especificar vários valores para praticamente qualquer registro, mas o roteamento de resposta com valores múltiplos também permite que você verifique a integridade de cada recurso para que 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retorne somente valores de recursos íntegros. Não é um substituto para um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a:t>
            </a:r>
            <a:r>
              <a:rPr lang="pt-BR" dirty="0">
                <a:latin typeface="Amazon Ember" panose="020B0603020204020204" pitchFamily="34" charset="0"/>
                <a:ea typeface="Amazon Ember" panose="020B0603020204020204" pitchFamily="34" charset="0"/>
                <a:cs typeface="Amazon Ember" panose="020B0603020204020204" pitchFamily="34" charset="0"/>
              </a:rPr>
              <a:t>, contudo a capacidade de retornar vários endereços IP verificáveis pela integridade é uma maneira de usar o DNS para melhorar a disponibilidade e o balanceamento de carga. </a:t>
            </a:r>
          </a:p>
        </p:txBody>
      </p:sp>
    </p:spTree>
    <p:extLst>
      <p:ext uri="{BB962C8B-B14F-4D97-AF65-F5344CB8AC3E}">
        <p14:creationId xmlns:p14="http://schemas.microsoft.com/office/powerpoint/2010/main" val="1468097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95376">
              <a:defRPr/>
            </a:pPr>
            <a:r>
              <a:rPr lang="pt-BR" dirty="0">
                <a:latin typeface="Amazon Ember" panose="020B0603020204020204" pitchFamily="34" charset="0"/>
                <a:ea typeface="Amazon Ember" panose="020B0603020204020204" pitchFamily="34" charset="0"/>
                <a:cs typeface="Amazon Ember" panose="020B0603020204020204" pitchFamily="34" charset="0"/>
              </a:rPr>
              <a:t>A implantação em várias regiões é um exemplo de caso de uso para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Com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o usuário é direcionado automaticamente para o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Balancing</a:t>
            </a:r>
            <a:r>
              <a:rPr lang="pt-BR" dirty="0">
                <a:latin typeface="Amazon Ember" panose="020B0603020204020204" pitchFamily="34" charset="0"/>
                <a:ea typeface="Amazon Ember" panose="020B0603020204020204" pitchFamily="34" charset="0"/>
                <a:cs typeface="Amazon Ember" panose="020B0603020204020204" pitchFamily="34" charset="0"/>
              </a:rPr>
              <a:t> mais próximo do usuário.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benefícios da implantação em várias regiões do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incluem:</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Roteamento com base na latência para a região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Roteamento de balanceamento de carga para a zona de disponibilidade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8864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eaLnBrk="1" hangingPunct="1">
              <a:spcBef>
                <a:spcPct val="0"/>
              </a:spcBef>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permite que você melhore a disponibilidade dos aplicativos executados na AWS:</a:t>
            </a:r>
          </a:p>
          <a:p>
            <a:pPr marL="185766" indent="-185766">
              <a:spcBef>
                <a:spcPct val="0"/>
              </a:spcBef>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Configurando cenários de backup e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para seus próprios aplicativos.</a:t>
            </a:r>
          </a:p>
          <a:p>
            <a:pPr marL="185766" indent="-185766">
              <a:spcBef>
                <a:spcPct val="0"/>
              </a:spcBef>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Habilitando arquiteturas </a:t>
            </a:r>
            <a:r>
              <a:rPr lang="pt-BR" dirty="0" err="1">
                <a:latin typeface="Amazon Ember" panose="020B0603020204020204" pitchFamily="34" charset="0"/>
                <a:ea typeface="Amazon Ember" panose="020B0603020204020204" pitchFamily="34" charset="0"/>
                <a:cs typeface="Amazon Ember" panose="020B0603020204020204" pitchFamily="34" charset="0"/>
              </a:rPr>
              <a:t>multirregião</a:t>
            </a:r>
            <a:r>
              <a:rPr lang="pt-BR" dirty="0">
                <a:latin typeface="Amazon Ember" panose="020B0603020204020204" pitchFamily="34" charset="0"/>
                <a:ea typeface="Amazon Ember" panose="020B0603020204020204" pitchFamily="34" charset="0"/>
                <a:cs typeface="Amazon Ember" panose="020B0603020204020204" pitchFamily="34" charset="0"/>
              </a:rPr>
              <a:t> altamente disponíveis na AWS.</a:t>
            </a:r>
          </a:p>
          <a:p>
            <a:pPr marL="185766" indent="-185766">
              <a:spcBef>
                <a:spcPct val="0"/>
              </a:spcBef>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Criando verificações de integridade para monitorar a integridade e o desempenho de seus aplicativos web, servidores web e outros recursos. Cada verificação de integridade criada por você pode monitorar um dos seguintes: a integridade de um recurso especificado, como um servidor web, o status de outras verificações de integridade e o status de um alarme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085746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Aqui, você verá como o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de DNS funciona em uma arquitetura típica para um aplicativo web multicamadas. 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passa o tráfego para um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a:t>
            </a:r>
            <a:r>
              <a:rPr lang="pt-BR" dirty="0">
                <a:latin typeface="Amazon Ember" panose="020B0603020204020204" pitchFamily="34" charset="0"/>
                <a:ea typeface="Amazon Ember" panose="020B0603020204020204" pitchFamily="34" charset="0"/>
                <a:cs typeface="Amazon Ember" panose="020B0603020204020204" pitchFamily="34" charset="0"/>
              </a:rPr>
              <a:t>, que distribui o tráfego para uma frota de instâncias do EC2.</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É possível realizar as seguintes tarefas com 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garantir alta disponibilidade: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Crie dois registros DNS para o Registro de nome canônico (CNAME) </a:t>
            </a:r>
            <a:r>
              <a:rPr lang="pt-BR" i="1" dirty="0" err="1">
                <a:latin typeface="Amazon Ember" panose="020B0603020204020204" pitchFamily="34" charset="0"/>
                <a:ea typeface="Amazon Ember" panose="020B0603020204020204" pitchFamily="34" charset="0"/>
                <a:cs typeface="Amazon Ember" panose="020B0603020204020204" pitchFamily="34" charset="0"/>
              </a:rPr>
              <a:t>www</a:t>
            </a:r>
            <a:r>
              <a:rPr lang="pt-BR" dirty="0">
                <a:latin typeface="Amazon Ember" panose="020B0603020204020204" pitchFamily="34" charset="0"/>
                <a:ea typeface="Amazon Ember" panose="020B0603020204020204" pitchFamily="34" charset="0"/>
                <a:cs typeface="Amazon Ember" panose="020B0603020204020204" pitchFamily="34" charset="0"/>
              </a:rPr>
              <a:t> com uma política de roteamento de </a:t>
            </a:r>
            <a:r>
              <a:rPr lang="pt-BR" i="1" dirty="0">
                <a:latin typeface="Amazon Ember" panose="020B0603020204020204" pitchFamily="34" charset="0"/>
                <a:ea typeface="Amazon Ember" panose="020B0603020204020204" pitchFamily="34" charset="0"/>
                <a:cs typeface="Amazon Ember" panose="020B0603020204020204" pitchFamily="34" charset="0"/>
              </a:rPr>
              <a:t>roteamento de </a:t>
            </a:r>
            <a:r>
              <a:rPr lang="pt-BR" i="1"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O primeiro registro é a principal política de rotas, que aponta para o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a:t>
            </a:r>
            <a:r>
              <a:rPr lang="pt-BR" dirty="0">
                <a:latin typeface="Amazon Ember" panose="020B0603020204020204" pitchFamily="34" charset="0"/>
                <a:ea typeface="Amazon Ember" panose="020B0603020204020204" pitchFamily="34" charset="0"/>
                <a:cs typeface="Amazon Ember" panose="020B0603020204020204" pitchFamily="34" charset="0"/>
              </a:rPr>
              <a:t> do seu aplicativo web. O segundo registro é a política de rotas secundária, que aponta para o site estático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a:t>
            </a:r>
          </a:p>
          <a:p>
            <a:pPr marL="247688" indent="-247688">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Use as verificações de integridade do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garantir que a primária esteja em execução. Se estiver, todo o tráfego assumirá como padrão a pilha de aplicativos web. O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para o site de backup estático seria acionado se o servidor web for desativado (ou travar) ou se a instância do banco de dados for desativada.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432850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é um serviço web de DNS na nuvem altamente disponível e escalável que converte nomes de domínio em endereços IP numéricos.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oferece suporte a vários tipos de políticas de roteamento.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 implantação em várias regiões melhora o desempenho do aplicativo para um público global.</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pode usar o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melhorar a disponibilidade dos seus aplicativos.</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19173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Seção 6: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objetivo das redes é compartilhar informações entre recursos conectados. Até agora, neste módulo, você aprendeu sobre as redes de VPC com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Você aprendeu sobre as diferentes opções para conectar sua VPC à Internet, a redes remotas, a outras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e a serviços da AWS.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entrega de conteúdo também ocorre em redes, por exemplo, quando você faz streaming de um filme do seu serviço de streaming favorito. Nesta seção final, você aprenderá sobre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que é um serviço de rede de entrega de conteúdo (CDN).</a:t>
            </a:r>
          </a:p>
        </p:txBody>
      </p:sp>
    </p:spTree>
    <p:extLst>
      <p:ext uri="{BB962C8B-B14F-4D97-AF65-F5344CB8AC3E}">
        <p14:creationId xmlns:p14="http://schemas.microsoft.com/office/powerpoint/2010/main" val="2126958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Como explicado anteriormente neste módulo, quando você estava aprendendo sobre o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Connect,um</a:t>
            </a:r>
            <a:r>
              <a:rPr lang="pt-BR" dirty="0">
                <a:latin typeface="Amazon Ember" panose="020B0603020204020204" pitchFamily="34" charset="0"/>
                <a:ea typeface="Amazon Ember" panose="020B0603020204020204" pitchFamily="34" charset="0"/>
                <a:cs typeface="Amazon Ember" panose="020B0603020204020204" pitchFamily="34" charset="0"/>
              </a:rPr>
              <a:t> dos desafios da comunicação de rede é o desempenho da rede. Quando você navega em um site ou faz streaming de vídeo, sua solicitação é roteada por várias redes diferentes para acessar um servidor de origem. O servidor de origem (ou origem) armazena as versões originais e definitivas dos objetos (páginas da web, imagens e arquivos de mídia). O número de saltos de rede e a distância que a solicitação deve percorrer afetam significativamente o desempenho e a capacidade de resposta do site. Além disso, a latência de rede é diferente em várias localizações geográficas. Por esses motivos, uma rede de entrega de conteúdo pode ser a solução.</a:t>
            </a:r>
          </a:p>
        </p:txBody>
      </p:sp>
    </p:spTree>
    <p:extLst>
      <p:ext uri="{BB962C8B-B14F-4D97-AF65-F5344CB8AC3E}">
        <p14:creationId xmlns:p14="http://schemas.microsoft.com/office/powerpoint/2010/main" val="34775726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Uma rede de entrega de conteúdo (CDN) é um sistema distribuído globalmente de servidores de armazenamento em cache. Uma CDN armazena em cache cópias de arquivos normalmente solicitados (conteúdo estático, como Hypertext </a:t>
            </a:r>
            <a:r>
              <a:rPr lang="pt-BR" dirty="0" err="1">
                <a:latin typeface="Amazon Ember" panose="020B0603020204020204" pitchFamily="34" charset="0"/>
                <a:ea typeface="Amazon Ember" panose="020B0603020204020204" pitchFamily="34" charset="0"/>
                <a:cs typeface="Amazon Ember" panose="020B0603020204020204" pitchFamily="34" charset="0"/>
              </a:rPr>
              <a:t>Markup</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Language</a:t>
            </a:r>
            <a:r>
              <a:rPr lang="pt-BR" dirty="0">
                <a:latin typeface="Amazon Ember" panose="020B0603020204020204" pitchFamily="34" charset="0"/>
                <a:ea typeface="Amazon Ember" panose="020B0603020204020204" pitchFamily="34" charset="0"/>
                <a:cs typeface="Amazon Ember" panose="020B0603020204020204" pitchFamily="34" charset="0"/>
              </a:rPr>
              <a:t> ou HTML; folhas de estilo em cascata ou CSS; </a:t>
            </a:r>
            <a:r>
              <a:rPr lang="pt-BR" dirty="0" err="1">
                <a:latin typeface="Amazon Ember" panose="020B0603020204020204" pitchFamily="34" charset="0"/>
                <a:ea typeface="Amazon Ember" panose="020B0603020204020204" pitchFamily="34" charset="0"/>
                <a:cs typeface="Amazon Ember" panose="020B0603020204020204" pitchFamily="34" charset="0"/>
              </a:rPr>
              <a:t>JavaScript</a:t>
            </a:r>
            <a:r>
              <a:rPr lang="pt-BR" dirty="0">
                <a:latin typeface="Amazon Ember" panose="020B0603020204020204" pitchFamily="34" charset="0"/>
                <a:ea typeface="Amazon Ember" panose="020B0603020204020204" pitchFamily="34" charset="0"/>
                <a:cs typeface="Amazon Ember" panose="020B0603020204020204" pitchFamily="34" charset="0"/>
              </a:rPr>
              <a:t> e arquivos de imagem) que são hospedados no servidor de origem do aplicativo. A CDN entrega uma cópia local do conteúdo solicitado de uma borda de cache ou ponto de presença que fornece a entrega mais rápida para o solicitante.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dirty="0" err="1">
                <a:latin typeface="Amazon Ember" panose="020B0603020204020204" pitchFamily="34" charset="0"/>
                <a:ea typeface="Amazon Ember" panose="020B0603020204020204" pitchFamily="34" charset="0"/>
                <a:cs typeface="Amazon Ember" panose="020B0603020204020204" pitchFamily="34" charset="0"/>
              </a:rPr>
              <a:t>CDNs</a:t>
            </a:r>
            <a:r>
              <a:rPr lang="pt-BR" dirty="0">
                <a:latin typeface="Amazon Ember" panose="020B0603020204020204" pitchFamily="34" charset="0"/>
                <a:ea typeface="Amazon Ember" panose="020B0603020204020204" pitchFamily="34" charset="0"/>
                <a:cs typeface="Amazon Ember" panose="020B0603020204020204" pitchFamily="34" charset="0"/>
              </a:rPr>
              <a:t> também fornecem conteúdo dinâmico exclusivo do solicitante e não armazenável em cache. A entrega de conteúdo dinâmico de uma CDN melhora o desempenho e a escalabilidade dos aplicativos. A CDN estabelece e mantém conexões seguras mais próximas do solicitante. Se a CDN estiver na mesma rede que a origem, o roteamento de volta para a origem para recuperar conteúdo dinâmico será acelerado. Além disso, conteúdo como dados de formulário, imagens e texto podem ser ingeridos e enviados de volta para a origem, aproveitando as conexões de baixa latência e o comportamento de proxy do </a:t>
            </a:r>
            <a:r>
              <a:rPr lang="pt-BR" dirty="0" err="1">
                <a:latin typeface="Amazon Ember" panose="020B0603020204020204" pitchFamily="34" charset="0"/>
                <a:ea typeface="Amazon Ember" panose="020B0603020204020204" pitchFamily="34" charset="0"/>
                <a:cs typeface="Amazon Ember" panose="020B0603020204020204" pitchFamily="34" charset="0"/>
              </a:rPr>
              <a:t>PoP.</a:t>
            </a:r>
            <a:r>
              <a:rPr lang="pt-BR" dirty="0">
                <a:latin typeface="Amazon Ember" panose="020B0603020204020204" pitchFamily="34" charset="0"/>
                <a:ea typeface="Amazon Ember" panose="020B0603020204020204" pitchFamily="34" charset="0"/>
                <a:cs typeface="Amazon Ember" panose="020B0603020204020204" pitchFamily="34" charset="0"/>
              </a:rPr>
              <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52390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de CDN rápido que entrega dados, vídeos, aplicativos e interfaces de programação de aplicativos (</a:t>
            </a:r>
            <a:r>
              <a:rPr lang="pt-BR" dirty="0" err="1">
                <a:latin typeface="Amazon Ember" panose="020B0603020204020204" pitchFamily="34" charset="0"/>
                <a:ea typeface="Amazon Ember" panose="020B0603020204020204" pitchFamily="34" charset="0"/>
                <a:cs typeface="Amazon Ember" panose="020B0603020204020204" pitchFamily="34" charset="0"/>
              </a:rPr>
              <a:t>APIs</a:t>
            </a:r>
            <a:r>
              <a:rPr lang="pt-BR" dirty="0">
                <a:latin typeface="Amazon Ember" panose="020B0603020204020204" pitchFamily="34" charset="0"/>
                <a:ea typeface="Amazon Ember" panose="020B0603020204020204" pitchFamily="34" charset="0"/>
                <a:cs typeface="Amazon Ember" panose="020B0603020204020204" pitchFamily="34" charset="0"/>
              </a:rPr>
              <a:t>) aos clientes globalmente com baixa latência e altas velocidades de transferência. Ele também oferece um ambiente amigável para desenvolvedores.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entrega arquivos aos usuários por meio de uma rede global de pontos de presença e pontos de presença de caches regionais.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diferente das soluções tradicionais de entrega de conteúdo, pois permite que você obtenha rapidamente os benefícios da entrega de conteúdo de alta performance sem contratos negociados, preços altos ou taxas mínimas. Como outros serviços da AWS,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uma oferta de autoatendimento com definição de preço de pagamento conforme o uso.</a:t>
            </a:r>
          </a:p>
        </p:txBody>
      </p:sp>
    </p:spTree>
    <p:extLst>
      <p:ext uri="{BB962C8B-B14F-4D97-AF65-F5344CB8AC3E}">
        <p14:creationId xmlns:p14="http://schemas.microsoft.com/office/powerpoint/2010/main" val="395081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Cada máquina cliente em uma rede tem um endereço IP (Internet </a:t>
            </a:r>
            <a:r>
              <a:rPr lang="pt-BR" dirty="0" err="1">
                <a:latin typeface="Amazon Ember" panose="020B0603020204020204" pitchFamily="34" charset="0"/>
                <a:ea typeface="Amazon Ember" panose="020B0603020204020204" pitchFamily="34" charset="0"/>
                <a:cs typeface="Amazon Ember" panose="020B0603020204020204" pitchFamily="34" charset="0"/>
              </a:rPr>
              <a:t>Protocol</a:t>
            </a:r>
            <a:r>
              <a:rPr lang="pt-BR" dirty="0">
                <a:latin typeface="Amazon Ember" panose="020B0603020204020204" pitchFamily="34" charset="0"/>
                <a:ea typeface="Amazon Ember" panose="020B0603020204020204" pitchFamily="34" charset="0"/>
                <a:cs typeface="Amazon Ember" panose="020B0603020204020204" pitchFamily="34" charset="0"/>
              </a:rPr>
              <a:t>) exclusivo que o identifica. Um endereço IP é um rótulo numérico em formato decimal. As máquinas convertem esse número decimal em um formato binário.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Neste exemplo, o endereço IP é 192.0.2.0. Cada um dos quatro números separados por pontos (.) do endereço IP representa 8 bits no formato de número octal. Isso significa que cada um dos quatro números pode ser de 0 a 255. O total combinado dos quatro números para um endereço IP é 32 bits no formato binário.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438364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212640"/>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entrega conteúdo por meio de uma rede mundial de datacenters denominados </a:t>
            </a:r>
            <a:r>
              <a:rPr lang="pt-BR" i="1" dirty="0">
                <a:latin typeface="Amazon Ember" panose="020B0603020204020204" pitchFamily="34" charset="0"/>
                <a:ea typeface="Amazon Ember" panose="020B0603020204020204" pitchFamily="34" charset="0"/>
                <a:cs typeface="Amazon Ember" panose="020B0603020204020204" pitchFamily="34" charset="0"/>
              </a:rPr>
              <a:t>pontos de presença</a:t>
            </a:r>
            <a:r>
              <a:rPr lang="pt-BR" dirty="0">
                <a:latin typeface="Amazon Ember" panose="020B0603020204020204" pitchFamily="34" charset="0"/>
                <a:ea typeface="Amazon Ember" panose="020B0603020204020204" pitchFamily="34" charset="0"/>
                <a:cs typeface="Amazon Ember" panose="020B0603020204020204" pitchFamily="34" charset="0"/>
              </a:rPr>
              <a:t>. Quando um usuário solicita conteúdo fornecido por você com 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ele é roteado para o ponto de presença com a menor latência (ou tempo de atraso) para que o conteúdo seja entregue com a melhor performance possível. Os pontos de presença do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são projetados para fornecer conteúdo popular rapidamente aos visualizadores.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À medida que os objetos são menos acessados, pontos de presença individuais poderão removê-los para liberar espaço para conteúdo mais solicitado. Para conteúdo menos popular, 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tem caches de presença </a:t>
            </a:r>
            <a:r>
              <a:rPr lang="pt-BR" i="1" dirty="0">
                <a:latin typeface="Amazon Ember" panose="020B0603020204020204" pitchFamily="34" charset="0"/>
                <a:ea typeface="Amazon Ember" panose="020B0603020204020204" pitchFamily="34" charset="0"/>
                <a:cs typeface="Amazon Ember" panose="020B0603020204020204" pitchFamily="34" charset="0"/>
              </a:rPr>
              <a:t>regionais. </a:t>
            </a:r>
            <a:r>
              <a:rPr lang="pt-BR" dirty="0">
                <a:latin typeface="Amazon Ember" panose="020B0603020204020204" pitchFamily="34" charset="0"/>
                <a:ea typeface="Amazon Ember" panose="020B0603020204020204" pitchFamily="34" charset="0"/>
                <a:cs typeface="Amazon Ember" panose="020B0603020204020204" pitchFamily="34" charset="0"/>
              </a:rPr>
              <a:t>Os caches de presença regionais são os locais do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que estão implantados globalmente e próximos dos visualizadores. Eles estão localizados entre o servidor de origem e os pontos de presença globais que fornecem conteúdo diretamente aos visualizadores. Um cache de presença regional tem um cache maior do que um ponto de presença individual, portanto, os objetos permanecem no cache de ponto regional por mais tempo. Mais conteúdo permanece mais próximo dos visualizadores, o que reduz a necessidade de 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voltar para o servidor de origem e melhora o desempenho geral para os visualizadores.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como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funciona,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Como 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CloudFront</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entrega conteúdo</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63696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6643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oferece os seguintes benefícios:</a:t>
            </a: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Rápido e global</a:t>
            </a:r>
            <a:r>
              <a:rPr lang="pt-BR" dirty="0">
                <a:latin typeface="Amazon Ember" panose="020B0603020204020204" pitchFamily="34" charset="0"/>
                <a:ea typeface="Amazon Ember" panose="020B0603020204020204" pitchFamily="34" charset="0"/>
                <a:cs typeface="Amazon Ember" panose="020B0603020204020204" pitchFamily="34" charset="0"/>
              </a:rPr>
              <a:t> -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tem escalabilidade massiva e é distribuído globalmente. Para entregar conteúdo aos usuários finais com baixa latência,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usa uma rede global que consiste em pontos de presença e caches regionais.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Segurança na borda</a:t>
            </a:r>
            <a:r>
              <a:rPr lang="pt-BR" dirty="0">
                <a:latin typeface="Amazon Ember" panose="020B0603020204020204" pitchFamily="34" charset="0"/>
                <a:ea typeface="Amazon Ember" panose="020B0603020204020204" pitchFamily="34" charset="0"/>
                <a:cs typeface="Amazon Ember" panose="020B0603020204020204" pitchFamily="34" charset="0"/>
              </a:rPr>
              <a:t> -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oferece proteção no nível da rede e no nível do aplicativo. Seu tráfego e seus aplicativos se beneficiam com várias proteções integradas, como o AWS </a:t>
            </a:r>
            <a:r>
              <a:rPr lang="pt-BR" dirty="0" err="1">
                <a:latin typeface="Amazon Ember" panose="020B0603020204020204" pitchFamily="34" charset="0"/>
                <a:ea typeface="Amazon Ember" panose="020B0603020204020204" pitchFamily="34" charset="0"/>
                <a:cs typeface="Amazon Ember" panose="020B0603020204020204" pitchFamily="34" charset="0"/>
              </a:rPr>
              <a:t>Shield</a:t>
            </a:r>
            <a:r>
              <a:rPr lang="pt-BR" dirty="0">
                <a:latin typeface="Amazon Ember" panose="020B0603020204020204" pitchFamily="34" charset="0"/>
                <a:ea typeface="Amazon Ember" panose="020B0603020204020204" pitchFamily="34" charset="0"/>
                <a:cs typeface="Amazon Ember" panose="020B0603020204020204" pitchFamily="34" charset="0"/>
              </a:rPr>
              <a:t> Standard, sem custo adicional. Você também pode usar recursos configuráveis, como o AWS </a:t>
            </a:r>
            <a:r>
              <a:rPr lang="pt-BR" dirty="0" err="1">
                <a:latin typeface="Amazon Ember" panose="020B0603020204020204" pitchFamily="34" charset="0"/>
                <a:ea typeface="Amazon Ember" panose="020B0603020204020204" pitchFamily="34" charset="0"/>
                <a:cs typeface="Amazon Ember" panose="020B0603020204020204" pitchFamily="34" charset="0"/>
              </a:rPr>
              <a:t>Certificate</a:t>
            </a:r>
            <a:r>
              <a:rPr lang="pt-BR" dirty="0">
                <a:latin typeface="Amazon Ember" panose="020B0603020204020204" pitchFamily="34" charset="0"/>
                <a:ea typeface="Amazon Ember" panose="020B0603020204020204" pitchFamily="34" charset="0"/>
                <a:cs typeface="Amazon Ember" panose="020B0603020204020204" pitchFamily="34" charset="0"/>
              </a:rPr>
              <a:t> Manager (ACM), para criar e gerenciar certificados </a:t>
            </a:r>
            <a:r>
              <a:rPr lang="pt-BR" dirty="0" err="1">
                <a:latin typeface="Amazon Ember" panose="020B0603020204020204" pitchFamily="34" charset="0"/>
                <a:ea typeface="Amazon Ember" panose="020B0603020204020204" pitchFamily="34" charset="0"/>
                <a:cs typeface="Amazon Ember" panose="020B0603020204020204" pitchFamily="34" charset="0"/>
              </a:rPr>
              <a:t>Secure</a:t>
            </a:r>
            <a:r>
              <a:rPr lang="pt-BR" dirty="0">
                <a:latin typeface="Amazon Ember" panose="020B0603020204020204" pitchFamily="34" charset="0"/>
                <a:ea typeface="Amazon Ember" panose="020B0603020204020204" pitchFamily="34" charset="0"/>
                <a:cs typeface="Amazon Ember" panose="020B0603020204020204" pitchFamily="34" charset="0"/>
              </a:rPr>
              <a:t> Sockets </a:t>
            </a:r>
            <a:r>
              <a:rPr lang="pt-BR" dirty="0" err="1">
                <a:latin typeface="Amazon Ember" panose="020B0603020204020204" pitchFamily="34" charset="0"/>
                <a:ea typeface="Amazon Ember" panose="020B0603020204020204" pitchFamily="34" charset="0"/>
                <a:cs typeface="Amazon Ember" panose="020B0603020204020204" pitchFamily="34" charset="0"/>
              </a:rPr>
              <a:t>Layer</a:t>
            </a:r>
            <a:r>
              <a:rPr lang="pt-BR" dirty="0">
                <a:latin typeface="Amazon Ember" panose="020B0603020204020204" pitchFamily="34" charset="0"/>
                <a:ea typeface="Amazon Ember" panose="020B0603020204020204" pitchFamily="34" charset="0"/>
                <a:cs typeface="Amazon Ember" panose="020B0603020204020204" pitchFamily="34" charset="0"/>
              </a:rPr>
              <a:t> (SSL) personalizados sem custo adicional.</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Altamente programável</a:t>
            </a:r>
            <a:r>
              <a:rPr lang="pt-BR" dirty="0">
                <a:latin typeface="Amazon Ember" panose="020B0603020204020204" pitchFamily="34" charset="0"/>
                <a:ea typeface="Amazon Ember" panose="020B0603020204020204" pitchFamily="34" charset="0"/>
                <a:cs typeface="Amazon Ember" panose="020B0603020204020204" pitchFamily="34" charset="0"/>
              </a:rPr>
              <a:t> - os recursos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podem ser personalizados para requisitos específicos de aplicativos. Ele se integra ao </a:t>
            </a:r>
            <a:r>
              <a:rPr lang="pt-BR" dirty="0" err="1">
                <a:latin typeface="Amazon Ember" panose="020B0603020204020204" pitchFamily="34" charset="0"/>
                <a:ea typeface="Amazon Ember" panose="020B0603020204020204" pitchFamily="34" charset="0"/>
                <a:cs typeface="Amazon Ember" panose="020B0603020204020204" pitchFamily="34" charset="0"/>
              </a:rPr>
              <a:t>Lambda@Edge</a:t>
            </a:r>
            <a:r>
              <a:rPr lang="pt-BR" dirty="0">
                <a:latin typeface="Amazon Ember" panose="020B0603020204020204" pitchFamily="34" charset="0"/>
                <a:ea typeface="Amazon Ember" panose="020B0603020204020204" pitchFamily="34" charset="0"/>
                <a:cs typeface="Amazon Ember" panose="020B0603020204020204" pitchFamily="34" charset="0"/>
              </a:rPr>
              <a:t> para que você possa executar código personalizado em locais da AWS em todo o mundo, o que permite mover lógica complexa de aplicativos para mais perto dos usuários para melhorar a capacidade de resposta. A CDN também oferece suporte a integrações com outras ferramentas e interfaces de automação para </a:t>
            </a:r>
            <a:r>
              <a:rPr lang="pt-BR" dirty="0" err="1">
                <a:latin typeface="Amazon Ember" panose="020B0603020204020204" pitchFamily="34" charset="0"/>
                <a:ea typeface="Amazon Ember" panose="020B0603020204020204" pitchFamily="34" charset="0"/>
                <a:cs typeface="Amazon Ember" panose="020B0603020204020204" pitchFamily="34" charset="0"/>
              </a:rPr>
              <a:t>DevOps</a:t>
            </a:r>
            <a:r>
              <a:rPr lang="pt-BR" dirty="0">
                <a:latin typeface="Amazon Ember" panose="020B0603020204020204" pitchFamily="34" charset="0"/>
                <a:ea typeface="Amazon Ember" panose="020B0603020204020204" pitchFamily="34" charset="0"/>
                <a:cs typeface="Amazon Ember" panose="020B0603020204020204" pitchFamily="34" charset="0"/>
              </a:rPr>
              <a:t>. Ele oferece ambientes de integração e entrega contínuas (CI/CD).</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Profundamente integrado à AWS</a:t>
            </a:r>
            <a:r>
              <a:rPr lang="pt-BR" dirty="0">
                <a:latin typeface="Amazon Ember" panose="020B0603020204020204" pitchFamily="34" charset="0"/>
                <a:ea typeface="Amazon Ember" panose="020B0603020204020204" pitchFamily="34" charset="0"/>
                <a:cs typeface="Amazon Ember" panose="020B0603020204020204" pitchFamily="34" charset="0"/>
              </a:rPr>
              <a:t> -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integrado à AWS, com localizações físicas diretamente conectadas à infraestrutura global da AWS e a outros serviços da AWS. Você pode usar </a:t>
            </a:r>
            <a:r>
              <a:rPr lang="pt-BR" dirty="0" err="1">
                <a:latin typeface="Amazon Ember" panose="020B0603020204020204" pitchFamily="34" charset="0"/>
                <a:ea typeface="Amazon Ember" panose="020B0603020204020204" pitchFamily="34" charset="0"/>
                <a:cs typeface="Amazon Ember" panose="020B0603020204020204" pitchFamily="34" charset="0"/>
              </a:rPr>
              <a:t>APIs</a:t>
            </a:r>
            <a:r>
              <a:rPr lang="pt-BR" dirty="0">
                <a:latin typeface="Amazon Ember" panose="020B0603020204020204" pitchFamily="34" charset="0"/>
                <a:ea typeface="Amazon Ember" panose="020B0603020204020204" pitchFamily="34" charset="0"/>
                <a:cs typeface="Amazon Ember" panose="020B0603020204020204" pitchFamily="34" charset="0"/>
              </a:rPr>
              <a:t> ou o Console de Gerenciamento da AWS para configurar programaticamente todos os recursos na CDN.</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Econômico</a:t>
            </a:r>
            <a:r>
              <a:rPr lang="pt-BR" dirty="0">
                <a:latin typeface="Amazon Ember" panose="020B0603020204020204" pitchFamily="34" charset="0"/>
                <a:ea typeface="Amazon Ember" panose="020B0603020204020204" pitchFamily="34" charset="0"/>
                <a:cs typeface="Amazon Ember" panose="020B0603020204020204" pitchFamily="34" charset="0"/>
              </a:rPr>
              <a:t> -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econômico porque não tem compromissos mínimos e cobra apenas pelo que você usa. Em comparação com a hospedagem própria,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evita as despesas e a complexidade de operar uma rede de servidores de cache em vários sites na Internet. Ele elimina a necessidade de provisionar capacidade em excesso para atender a picos potenciais no tráfego.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também usa técnicas como recolher solicitações simultâneas do visualizador em um ponto de presença do mesmo arquivo em uma única solicitação para o seu servidor de origem. O resultado é a redução da carga nos servidores de origem e a redução da necessidade de escalar a infraestrutura de origem, o que pode resultar em uma maior economia de custos. Se você usar origens da AWS, como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Simple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Storage</a:t>
            </a:r>
            <a:r>
              <a:rPr lang="pt-BR" dirty="0">
                <a:latin typeface="Amazon Ember" panose="020B0603020204020204" pitchFamily="34" charset="0"/>
                <a:ea typeface="Amazon Ember" panose="020B0603020204020204" pitchFamily="34" charset="0"/>
                <a:cs typeface="Amazon Ember" panose="020B0603020204020204" pitchFamily="34" charset="0"/>
              </a:rPr>
              <a:t> Service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ou 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Balancing</a:t>
            </a:r>
            <a:r>
              <a:rPr lang="pt-BR" dirty="0">
                <a:latin typeface="Amazon Ember" panose="020B0603020204020204" pitchFamily="34" charset="0"/>
                <a:ea typeface="Amazon Ember" panose="020B0603020204020204" pitchFamily="34" charset="0"/>
                <a:cs typeface="Amazon Ember" panose="020B0603020204020204" pitchFamily="34" charset="0"/>
              </a:rPr>
              <a:t>, pagará apenas pelos custos de armazenamento, e não pelos dados transferidos entre esses serviços e 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943258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121260"/>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As cobranças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se baseiam no uso real do serviço em quatro áreas:</a:t>
            </a:r>
          </a:p>
          <a:p>
            <a:pPr marL="185766" indent="-185766" defTabSz="990752">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Transferência de dados para fora -</a:t>
            </a:r>
            <a:r>
              <a:rPr lang="pt-BR" dirty="0">
                <a:latin typeface="Amazon Ember" panose="020B0603020204020204" pitchFamily="34" charset="0"/>
                <a:ea typeface="Amazon Ember" panose="020B0603020204020204" pitchFamily="34" charset="0"/>
                <a:cs typeface="Amazon Ember" panose="020B0603020204020204" pitchFamily="34" charset="0"/>
              </a:rPr>
              <a:t> você será cobrado pelo volume de dados transferidos de pontos de presença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medidos em GB, para a Internet ou para sua origem (origens da AWS e outros servidores de origem). O uso de transferência de dados é totalizado separadamente por regiões geográficas específicas. O custo é calculado de acordo com os níveis de definição de preço em cada área. Se você usar outros serviços da AWS como origem de arquivos, será cobrado separadamente pelo uso desses serviços, inclusive armazenamento e horas de computação. </a:t>
            </a:r>
          </a:p>
          <a:p>
            <a:pPr marL="185766" indent="-185766" defTabSz="990752">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Solicitações HTTP(S) -</a:t>
            </a:r>
            <a:r>
              <a:rPr lang="pt-BR" dirty="0">
                <a:latin typeface="Amazon Ember" panose="020B0603020204020204" pitchFamily="34" charset="0"/>
                <a:ea typeface="Amazon Ember" panose="020B0603020204020204" pitchFamily="34" charset="0"/>
                <a:cs typeface="Amazon Ember" panose="020B0603020204020204" pitchFamily="34" charset="0"/>
              </a:rPr>
              <a:t> você é cobrado pelo número de solicitações HTTP(S) feitas ao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para seu conteúdo. </a:t>
            </a:r>
          </a:p>
          <a:p>
            <a:pPr marL="185766" indent="-185766" defTabSz="990752">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Solicitações de invalidação -</a:t>
            </a:r>
            <a:r>
              <a:rPr lang="pt-BR" dirty="0">
                <a:latin typeface="Amazon Ember" panose="020B0603020204020204" pitchFamily="34" charset="0"/>
                <a:ea typeface="Amazon Ember" panose="020B0603020204020204" pitchFamily="34" charset="0"/>
                <a:cs typeface="Amazon Ember" panose="020B0603020204020204" pitchFamily="34" charset="0"/>
              </a:rPr>
              <a:t> você é cobrado por caminho na solicitação de invalidação. Um caminho listado na solicitação de invalidação representa o URL (ou vários </a:t>
            </a:r>
            <a:r>
              <a:rPr lang="pt-BR" dirty="0" err="1">
                <a:latin typeface="Amazon Ember" panose="020B0603020204020204" pitchFamily="34" charset="0"/>
                <a:ea typeface="Amazon Ember" panose="020B0603020204020204" pitchFamily="34" charset="0"/>
                <a:cs typeface="Amazon Ember" panose="020B0603020204020204" pitchFamily="34" charset="0"/>
              </a:rPr>
              <a:t>URLs</a:t>
            </a:r>
            <a:r>
              <a:rPr lang="pt-BR" dirty="0">
                <a:latin typeface="Amazon Ember" panose="020B0603020204020204" pitchFamily="34" charset="0"/>
                <a:ea typeface="Amazon Ember" panose="020B0603020204020204" pitchFamily="34" charset="0"/>
                <a:cs typeface="Amazon Ember" panose="020B0603020204020204" pitchFamily="34" charset="0"/>
              </a:rPr>
              <a:t>, se o caminho contém um caractere curinga) do objeto que você deseja invalidar no cache do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Você pode solicitar até 1.000 caminhos por mês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sem nenhum custo adicional. Após os primeiros 1.000 caminhos, você será cobrado por caminho listado nas solicitações de invalidação.</a:t>
            </a:r>
          </a:p>
          <a:p>
            <a:pPr marL="185766" indent="-185766" defTabSz="990752">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IP dedicado personalizado </a:t>
            </a:r>
            <a:r>
              <a:rPr lang="pt-BR" i="1" dirty="0" err="1">
                <a:latin typeface="Amazon Ember" panose="020B0603020204020204" pitchFamily="34" charset="0"/>
                <a:ea typeface="Amazon Ember" panose="020B0603020204020204" pitchFamily="34" charset="0"/>
                <a:cs typeface="Amazon Ember" panose="020B0603020204020204" pitchFamily="34" charset="0"/>
              </a:rPr>
              <a:t>Secure</a:t>
            </a:r>
            <a:r>
              <a:rPr lang="pt-BR" i="1" dirty="0">
                <a:latin typeface="Amazon Ember" panose="020B0603020204020204" pitchFamily="34" charset="0"/>
                <a:ea typeface="Amazon Ember" panose="020B0603020204020204" pitchFamily="34" charset="0"/>
                <a:cs typeface="Amazon Ember" panose="020B0603020204020204" pitchFamily="34" charset="0"/>
              </a:rPr>
              <a:t> Sockets </a:t>
            </a:r>
            <a:r>
              <a:rPr lang="pt-BR" i="1" dirty="0" err="1">
                <a:latin typeface="Amazon Ember" panose="020B0603020204020204" pitchFamily="34" charset="0"/>
                <a:ea typeface="Amazon Ember" panose="020B0603020204020204" pitchFamily="34" charset="0"/>
                <a:cs typeface="Amazon Ember" panose="020B0603020204020204" pitchFamily="34" charset="0"/>
              </a:rPr>
              <a:t>Layer</a:t>
            </a:r>
            <a:r>
              <a:rPr lang="pt-BR" i="1" dirty="0">
                <a:latin typeface="Amazon Ember" panose="020B0603020204020204" pitchFamily="34" charset="0"/>
                <a:ea typeface="Amazon Ember" panose="020B0603020204020204" pitchFamily="34" charset="0"/>
                <a:cs typeface="Amazon Ember" panose="020B0603020204020204" pitchFamily="34" charset="0"/>
              </a:rPr>
              <a:t> (SSL) -</a:t>
            </a:r>
            <a:r>
              <a:rPr lang="pt-BR" dirty="0">
                <a:latin typeface="Amazon Ember" panose="020B0603020204020204" pitchFamily="34" charset="0"/>
                <a:ea typeface="Amazon Ember" panose="020B0603020204020204" pitchFamily="34" charset="0"/>
                <a:cs typeface="Amazon Ember" panose="020B0603020204020204" pitchFamily="34" charset="0"/>
              </a:rPr>
              <a:t> você paga 600 USD por mês para cada certificado SSL personalizado associado a uma ou mais distribuições do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que usam a versão de IP dedicado do suporte a certificados SSL personalizados. Essa tarifa mensal é rateada por hora. Por exemplo, se você tiver um certificado SSL personalizado associado a pelo menos uma distribuição do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por apenas 24 horas (ou seja, um dia) no mês de junho, seu custo total pelo uso do recurso de certificado SSL personalizado será (1 dia/30 dias) x 600 USD = 20 USD.</a:t>
            </a:r>
          </a:p>
          <a:p>
            <a:pPr marL="185766" indent="-185766" defTabSz="990752">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as informações de definição de preço mais recentes, consulte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página de definição de preço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6274058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CDN é um sistema distribuído globalmente de servidores de armazenamento em cache que acelera a entrega de conteúdo.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de CDN rápido que entrega dados, vídeos, aplicativos e </a:t>
            </a:r>
            <a:r>
              <a:rPr lang="pt-BR" dirty="0" err="1">
                <a:latin typeface="Amazon Ember" panose="020B0603020204020204" pitchFamily="34" charset="0"/>
                <a:ea typeface="Amazon Ember" panose="020B0603020204020204" pitchFamily="34" charset="0"/>
                <a:cs typeface="Amazon Ember" panose="020B0603020204020204" pitchFamily="34" charset="0"/>
              </a:rPr>
              <a:t>APIs</a:t>
            </a:r>
            <a:r>
              <a:rPr lang="pt-BR" dirty="0">
                <a:latin typeface="Amazon Ember" panose="020B0603020204020204" pitchFamily="34" charset="0"/>
                <a:ea typeface="Amazon Ember" panose="020B0603020204020204" pitchFamily="34" charset="0"/>
                <a:cs typeface="Amazon Ember" panose="020B0603020204020204" pitchFamily="34" charset="0"/>
              </a:rPr>
              <a:t> com segurança em uma infraestrutura global com baixa latência e altas velocidades de transferência.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oferece muitos benefícios, incluindo:</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Rápido e global</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Segurança na borda</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Altamente programável</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Profundamente integrado à AWS</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Econômico</a:t>
            </a:r>
          </a:p>
        </p:txBody>
      </p:sp>
    </p:spTree>
    <p:extLst>
      <p:ext uri="{BB962C8B-B14F-4D97-AF65-F5344CB8AC3E}">
        <p14:creationId xmlns:p14="http://schemas.microsoft.com/office/powerpoint/2010/main" val="1115037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é hora de revisar o módulo e encerrar com um teste de conhecimento e discussão sobre uma pergunta simulada do teste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Resumindo, neste módulo você aprendeu 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os conceitos básicos de redes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Descrever as redes virtuais na nuvem com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Rotular um diagrama de rede</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Projetar uma arquitetura básica de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Indicar as etapas para criar uma VPC</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Identificar grupos de segurança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Crie sua própria VPC e adicione componentes adicionais a ela para produzir uma rede personalizada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os fundamentos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os benefícios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endParaRPr lang="pt-BR"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032314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Agora, conclua o teste de conhecimento.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0018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Examine as opções de resposta e as exclua com base nas palavras-chave destacadas anteriormente.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a:xfrm>
            <a:off x="0" y="9721107"/>
            <a:ext cx="5539371" cy="513507"/>
          </a:xfrm>
          <a:prstGeom prst="rect">
            <a:avLst/>
          </a:prstGeom>
        </p:spPr>
        <p:txBody>
          <a:bodyPr rtlCol="0"/>
          <a:lstStyle/>
          <a:p>
            <a:pPr rtl="0"/>
            <a:r>
              <a:rPr lang="pt-BR"/>
              <a:t> </a:t>
            </a:r>
          </a:p>
        </p:txBody>
      </p:sp>
    </p:spTree>
    <p:extLst>
      <p:ext uri="{BB962C8B-B14F-4D97-AF65-F5344CB8AC3E}">
        <p14:creationId xmlns:p14="http://schemas.microsoft.com/office/powerpoint/2010/main" val="21941806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Página de visão geral da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Artigo técnico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Cloud</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Connectivity</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Options</a:t>
            </a:r>
            <a:endParaRPr lang="pt-BR" dirty="0">
              <a:latin typeface="Amazon Ember" panose="020B0603020204020204" pitchFamily="34" charset="0"/>
              <a:ea typeface="Amazon Ember" panose="020B0603020204020204" pitchFamily="34" charset="0"/>
              <a:cs typeface="Amazon Ember" panose="020B0603020204020204" pitchFamily="34" charset="0"/>
              <a:hlinkClick r:id="rId3"/>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Publicação no blog de arquitetura da AWS </a:t>
            </a:r>
            <a:r>
              <a:rPr lang="pt-BR" dirty="0" err="1">
                <a:latin typeface="Amazon Ember" panose="020B0603020204020204" pitchFamily="34" charset="0"/>
                <a:ea typeface="Amazon Ember" panose="020B0603020204020204" pitchFamily="34" charset="0"/>
                <a:cs typeface="Amazon Ember" panose="020B0603020204020204" pitchFamily="34" charset="0"/>
              </a:rPr>
              <a:t>One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to</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Many</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Evolving</a:t>
            </a:r>
            <a:r>
              <a:rPr lang="pt-BR" dirty="0">
                <a:latin typeface="Amazon Ember" panose="020B0603020204020204" pitchFamily="34" charset="0"/>
                <a:ea typeface="Amazon Ember" panose="020B0603020204020204" pitchFamily="34" charset="0"/>
                <a:cs typeface="Amazon Ember" panose="020B0603020204020204" pitchFamily="34" charset="0"/>
              </a:rPr>
              <a:t> VPC Design</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Guia do usuário da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5"/>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 VPC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Página de visão geral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6"/>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6"/>
              </a:rPr>
              <a:t>CloudFront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412205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Agradecemos a sua participação!</a:t>
            </a:r>
          </a:p>
        </p:txBody>
      </p:sp>
    </p:spTree>
    <p:extLst>
      <p:ext uri="{BB962C8B-B14F-4D97-AF65-F5344CB8AC3E}">
        <p14:creationId xmlns:p14="http://schemas.microsoft.com/office/powerpoint/2010/main" val="3214763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 endereço IP de 32 bits é chamado de endereço IPv4.</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Endereços IPv6, com 128 bits, também estão disponíveis. Endereços IPv6 podem acomodar mais dispositivos do usuário.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endereço IPv6 é composto de oito grupos de quatro letras e números separados por dois pontos (:). Neste exemplo, o endereço IPv6 é 2600:1f18:22ba:8c00:ba86:a05e:a5ba:00FF. Cada um dos oito grupos separados por dois pontos do endereço IPv6 representa 16 bits no formato de número hexadecimal. Isso significa que cada um dos oito grupos pode ser qualquer coisa de 0 a FFFF. O total combinado dos oito grupos para um endereço IPv6 é 128 bits no formato binário.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59531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84707"/>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método comum para descrever redes é o </a:t>
            </a:r>
            <a:r>
              <a:rPr lang="pt-BR" dirty="0" err="1">
                <a:latin typeface="Amazon Ember" panose="020B0603020204020204" pitchFamily="34" charset="0"/>
                <a:ea typeface="Amazon Ember" panose="020B0603020204020204" pitchFamily="34" charset="0"/>
                <a:cs typeface="Amazon Ember" panose="020B0603020204020204" pitchFamily="34" charset="0"/>
              </a:rPr>
              <a:t>Classless</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Inter-Domain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Routing</a:t>
            </a:r>
            <a:r>
              <a:rPr lang="pt-BR" dirty="0">
                <a:latin typeface="Amazon Ember" panose="020B0603020204020204" pitchFamily="34" charset="0"/>
                <a:ea typeface="Amazon Ember" panose="020B0603020204020204" pitchFamily="34" charset="0"/>
                <a:cs typeface="Amazon Ember" panose="020B0603020204020204" pitchFamily="34" charset="0"/>
              </a:rPr>
              <a:t> (CIDR - Roteamento sem classe entre domínios). O endereço CIDR é expresso da seguinte forma:</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Um endereço IP (que é o primeiro endereço da rede)</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Em seguida, um caractere de barra (/)</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Finalmente, um número que informa quantos bits do prefixo de roteamento devem ser corrigidos ou alocados para o identificador de rede</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Os bits que não são fixos podem ser alterados. CIDR é uma maneira de expressar um grupo de endereços IP consecutivos entre si.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Neste exemplo, o endereço CIDR é 192.0.2.0/24. O último número (24) mostra que os primeiros 24 bits devem ser corrigidos. Os últimos 8 bits são flexíveis, o que significa que 2</a:t>
            </a:r>
            <a:r>
              <a:rPr lang="pt-BR" baseline="30000" dirty="0">
                <a:latin typeface="Amazon Ember" panose="020B0603020204020204" pitchFamily="34" charset="0"/>
                <a:ea typeface="Amazon Ember" panose="020B0603020204020204" pitchFamily="34" charset="0"/>
                <a:cs typeface="Amazon Ember" panose="020B0603020204020204" pitchFamily="34" charset="0"/>
              </a:rPr>
              <a:t>8 </a:t>
            </a:r>
            <a:r>
              <a:rPr lang="pt-BR" dirty="0">
                <a:latin typeface="Amazon Ember" panose="020B0603020204020204" pitchFamily="34" charset="0"/>
                <a:ea typeface="Amazon Ember" panose="020B0603020204020204" pitchFamily="34" charset="0"/>
                <a:cs typeface="Amazon Ember" panose="020B0603020204020204" pitchFamily="34" charset="0"/>
              </a:rPr>
              <a:t>(ou 256) endereços IP estão disponíveis para a rede, que variam de 192.0.2.0 a 192.0.2.255. O quarto dígito decimal tem permissão para mudar de 0 para 255.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Se o CIDR foi 192.0.2.0/16, o último número (16) informa que os primeiros 16 bits devem ser corrigidos. Os últimos 16 bits são flexíveis, o que significa que 2</a:t>
            </a:r>
            <a:r>
              <a:rPr lang="pt-BR" baseline="30000" dirty="0">
                <a:latin typeface="Amazon Ember" panose="020B0603020204020204" pitchFamily="34" charset="0"/>
                <a:ea typeface="Amazon Ember" panose="020B0603020204020204" pitchFamily="34" charset="0"/>
                <a:cs typeface="Amazon Ember" panose="020B0603020204020204" pitchFamily="34" charset="0"/>
              </a:rPr>
              <a:t>16</a:t>
            </a:r>
            <a:r>
              <a:rPr lang="pt-BR" dirty="0">
                <a:latin typeface="Amazon Ember" panose="020B0603020204020204" pitchFamily="34" charset="0"/>
                <a:ea typeface="Amazon Ember" panose="020B0603020204020204" pitchFamily="34" charset="0"/>
                <a:cs typeface="Amazon Ember" panose="020B0603020204020204" pitchFamily="34" charset="0"/>
              </a:rPr>
              <a:t> (ou 65.536) endereços IP estão disponíveis para a rede, variando de 192.0.0.0 a 192.0.255.255. O terceiro e quarto dígitos decimais podem mudar de 0 para 255.</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Há dois casos especiais:</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Endereços IP fixos, em que cada bit é fixo, representam um único endereço IP (por exemplo, </a:t>
            </a:r>
            <a:r>
              <a:rPr lang="pt-BR" i="1" dirty="0">
                <a:latin typeface="Amazon Ember" panose="020B0603020204020204" pitchFamily="34" charset="0"/>
                <a:ea typeface="Amazon Ember" panose="020B0603020204020204" pitchFamily="34" charset="0"/>
                <a:cs typeface="Amazon Ember" panose="020B0603020204020204" pitchFamily="34" charset="0"/>
              </a:rPr>
              <a:t>192.0.2.0/32</a:t>
            </a:r>
            <a:r>
              <a:rPr lang="pt-BR" dirty="0">
                <a:latin typeface="Amazon Ember" panose="020B0603020204020204" pitchFamily="34" charset="0"/>
                <a:ea typeface="Amazon Ember" panose="020B0603020204020204" pitchFamily="34" charset="0"/>
                <a:cs typeface="Amazon Ember" panose="020B0603020204020204" pitchFamily="34" charset="0"/>
              </a:rPr>
              <a:t>). Esse tipo de endereço é útil quando você deseja configurar uma regra de firewall e conceder acesso a um host específico. </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A Internet, em que cada bit é flexível, é representada como 0.0.0.0/0</a:t>
            </a:r>
          </a:p>
        </p:txBody>
      </p:sp>
    </p:spTree>
    <p:extLst>
      <p:ext uri="{BB962C8B-B14F-4D97-AF65-F5344CB8AC3E}">
        <p14:creationId xmlns:p14="http://schemas.microsoft.com/office/powerpoint/2010/main" val="2186300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modelo Open Systems </a:t>
            </a:r>
            <a:r>
              <a:rPr lang="pt-BR" dirty="0" err="1">
                <a:latin typeface="Amazon Ember" panose="020B0603020204020204" pitchFamily="34" charset="0"/>
                <a:ea typeface="Amazon Ember" panose="020B0603020204020204" pitchFamily="34" charset="0"/>
                <a:cs typeface="Amazon Ember" panose="020B0603020204020204" pitchFamily="34" charset="0"/>
              </a:rPr>
              <a:t>Interconnection</a:t>
            </a:r>
            <a:r>
              <a:rPr lang="pt-BR" dirty="0">
                <a:latin typeface="Amazon Ember" panose="020B0603020204020204" pitchFamily="34" charset="0"/>
                <a:ea typeface="Amazon Ember" panose="020B0603020204020204" pitchFamily="34" charset="0"/>
                <a:cs typeface="Amazon Ember" panose="020B0603020204020204" pitchFamily="34" charset="0"/>
              </a:rPr>
              <a:t> (OSI - Interconexão de sistemas abertos) é um modelo conceitual usado para explicar como os dados viajam por uma rede. Consiste em sete camadas e mostra os protocolos e endereços comuns que são usados para enviar dados em cada camada. Por exemplo, hubs e switches funcionam na camada 2 (a camada de link de dados). Os roteadores funcionam na camada 3 (a camada de rede). O modelo OSI também pode ser usado para entender como a comunicação ocorre em uma nuvem privada virtual (VPC), que você aprenderá na próxima seção.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13590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rtlCol="0"/>
          <a:lstStyle/>
          <a:p>
            <a:pPr rtl="0"/>
            <a:fld id="{B6A95138-A96E-2F42-A959-2EFD44FE4AB7}" type="slidenum">
              <a:rPr lang="en-US" smtClean="0"/>
              <a:t>‹nº›</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46101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45254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45254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51350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481958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5092699"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4838699"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4906432"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484716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492336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456776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4576234"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4559300"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4584701"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5991209"/>
            <a:ext cx="8921913" cy="646331"/>
          </a:xfrm>
          <a:prstGeom prst="rect">
            <a:avLst/>
          </a:prstGeom>
          <a:noFill/>
        </p:spPr>
        <p:txBody>
          <a:bodyPr wrap="square" rtlCol="0">
            <a:noAutofit/>
          </a:bodyPr>
          <a:lstStyle/>
          <a:p>
            <a:pPr algn="just" rtl="0"/>
            <a:r>
              <a:rPr lang="pt-BR" sz="900" dirty="0">
                <a:solidFill>
                  <a:schemeClr val="bg1"/>
                </a:solidFill>
                <a:latin typeface="Amazon Ember Light" charset="0"/>
                <a:ea typeface="Amazon Ember Light" charset="0"/>
                <a:cs typeface="Amazon Ember Light" charset="0"/>
              </a:rPr>
              <a:t>© 2019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ou suas afiliadas. Todos os direitos reservados. Este trabalho não pode ser reproduzido ou redistribuído, no todo ou em parte, </a:t>
            </a:r>
            <a:br>
              <a:rPr lang="pt-BR" sz="900" dirty="0">
                <a:solidFill>
                  <a:schemeClr val="bg1"/>
                </a:solidFill>
                <a:latin typeface="Amazon Ember Light" charset="0"/>
                <a:ea typeface="Amazon Ember Light" charset="0"/>
                <a:cs typeface="Amazon Ember Light" charset="0"/>
              </a:rPr>
            </a:br>
            <a:r>
              <a:rPr lang="pt-BR" sz="900" dirty="0">
                <a:solidFill>
                  <a:schemeClr val="bg1"/>
                </a:solidFill>
                <a:latin typeface="Amazon Ember Light" charset="0"/>
                <a:ea typeface="Amazon Ember Light" charset="0"/>
                <a:cs typeface="Amazon Ember Light" charset="0"/>
              </a:rPr>
              <a:t>sem a permissão prévia por escrito da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É proibido copiar, emprestar ou vender para fins comerciais. Para correções ou comentários sobre o curso, envie um e-mail para: </a:t>
            </a:r>
            <a:r>
              <a:rPr lang="pt-BR" sz="900" u="sng" dirty="0">
                <a:solidFill>
                  <a:schemeClr val="bg1"/>
                </a:solidFill>
                <a:latin typeface="Amazon Ember Light" charset="0"/>
                <a:ea typeface="Amazon Ember Light" charset="0"/>
                <a:cs typeface="Amazon Ember Light" charset="0"/>
              </a:rPr>
              <a:t>aws-course-feedback@amazon.com</a:t>
            </a:r>
            <a:r>
              <a:rPr lang="pt-BR" sz="900" dirty="0">
                <a:solidFill>
                  <a:schemeClr val="bg1"/>
                </a:solidFill>
                <a:latin typeface="Amazon Ember Light" charset="0"/>
                <a:ea typeface="Amazon Ember Light" charset="0"/>
                <a:cs typeface="Amazon Ember Light" charset="0"/>
              </a:rPr>
              <a:t>. Para todas as outras perguntas, entre em contato conosco em: </a:t>
            </a:r>
            <a:r>
              <a:rPr lang="pt-BR" sz="900" u="sng" dirty="0">
                <a:solidFill>
                  <a:schemeClr val="bg1"/>
                </a:solidFill>
                <a:latin typeface="Amazon Ember Light" charset="0"/>
                <a:ea typeface="Amazon Ember Light" charset="0"/>
                <a:cs typeface="Amazon Ember Light" charset="0"/>
              </a:rPr>
              <a:t>https://aws.amazon.com/contact-us/aws-training/</a:t>
            </a:r>
            <a:r>
              <a:rPr lang="pt-BR" sz="900" dirty="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rtl="0"/>
              <a:t>‹nº›</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4398434"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43984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46355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43561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47032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47286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rtl="0"/>
              <a:t>‹nº›</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2.xml"/><Relationship Id="rId7" Type="http://schemas.openxmlformats.org/officeDocument/2006/relationships/image" Target="../media/image17.svg"/><Relationship Id="rId2" Type="http://schemas.openxmlformats.org/officeDocument/2006/relationships/slideLayout" Target="../slideLayouts/slideLayout6.xml"/><Relationship Id="rId1" Type="http://schemas.openxmlformats.org/officeDocument/2006/relationships/tags" Target="../tags/tag3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38.xml"/><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9.svg"/><Relationship Id="rId2" Type="http://schemas.openxmlformats.org/officeDocument/2006/relationships/slideLayout" Target="../slideLayouts/slideLayout18.xml"/><Relationship Id="rId1" Type="http://schemas.openxmlformats.org/officeDocument/2006/relationships/tags" Target="../tags/tag39.xml"/><Relationship Id="rId6" Type="http://schemas.openxmlformats.org/officeDocument/2006/relationships/image" Target="../media/image18.png"/><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6.xml"/><Relationship Id="rId7" Type="http://schemas.openxmlformats.org/officeDocument/2006/relationships/image" Target="../media/image25.svg"/><Relationship Id="rId2" Type="http://schemas.openxmlformats.org/officeDocument/2006/relationships/slideLayout" Target="../slideLayouts/slideLayout5.xml"/><Relationship Id="rId1" Type="http://schemas.openxmlformats.org/officeDocument/2006/relationships/tags" Target="../tags/tag4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2.svg"/><Relationship Id="rId18" Type="http://schemas.openxmlformats.org/officeDocument/2006/relationships/image" Target="../media/image18.png"/><Relationship Id="rId3" Type="http://schemas.openxmlformats.org/officeDocument/2006/relationships/notesSlide" Target="../notesSlides/notesSlide20.xml"/><Relationship Id="rId21" Type="http://schemas.openxmlformats.org/officeDocument/2006/relationships/image" Target="../media/image34.svg"/><Relationship Id="rId7" Type="http://schemas.openxmlformats.org/officeDocument/2006/relationships/image" Target="../media/image28.svg"/><Relationship Id="rId12" Type="http://schemas.openxmlformats.org/officeDocument/2006/relationships/image" Target="../media/image31.png"/><Relationship Id="rId17" Type="http://schemas.openxmlformats.org/officeDocument/2006/relationships/image" Target="../media/image17.svg"/><Relationship Id="rId2" Type="http://schemas.openxmlformats.org/officeDocument/2006/relationships/slideLayout" Target="../slideLayouts/slideLayout18.xml"/><Relationship Id="rId16" Type="http://schemas.openxmlformats.org/officeDocument/2006/relationships/image" Target="../media/image16.png"/><Relationship Id="rId20" Type="http://schemas.openxmlformats.org/officeDocument/2006/relationships/image" Target="../media/image33.png"/><Relationship Id="rId1" Type="http://schemas.openxmlformats.org/officeDocument/2006/relationships/tags" Target="../tags/tag45.xml"/><Relationship Id="rId6" Type="http://schemas.openxmlformats.org/officeDocument/2006/relationships/image" Target="../media/image27.png"/><Relationship Id="rId11" Type="http://schemas.openxmlformats.org/officeDocument/2006/relationships/image" Target="../media/image30.svg"/><Relationship Id="rId5" Type="http://schemas.openxmlformats.org/officeDocument/2006/relationships/image" Target="../media/image21.svg"/><Relationship Id="rId15" Type="http://schemas.openxmlformats.org/officeDocument/2006/relationships/image" Target="../media/image15.svg"/><Relationship Id="rId10" Type="http://schemas.openxmlformats.org/officeDocument/2006/relationships/image" Target="../media/image29.png"/><Relationship Id="rId19" Type="http://schemas.openxmlformats.org/officeDocument/2006/relationships/image" Target="../media/image19.svg"/><Relationship Id="rId4" Type="http://schemas.openxmlformats.org/officeDocument/2006/relationships/image" Target="../media/image20.png"/><Relationship Id="rId9" Type="http://schemas.openxmlformats.org/officeDocument/2006/relationships/image" Target="../media/image23.svg"/><Relationship Id="rId1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5.svg"/><Relationship Id="rId18" Type="http://schemas.openxmlformats.org/officeDocument/2006/relationships/image" Target="../media/image35.png"/><Relationship Id="rId3" Type="http://schemas.openxmlformats.org/officeDocument/2006/relationships/notesSlide" Target="../notesSlides/notesSlide21.xml"/><Relationship Id="rId21" Type="http://schemas.openxmlformats.org/officeDocument/2006/relationships/image" Target="../media/image28.svg"/><Relationship Id="rId7" Type="http://schemas.openxmlformats.org/officeDocument/2006/relationships/image" Target="../media/image30.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slideLayout" Target="../slideLayouts/slideLayout18.xml"/><Relationship Id="rId16" Type="http://schemas.openxmlformats.org/officeDocument/2006/relationships/image" Target="../media/image18.png"/><Relationship Id="rId20" Type="http://schemas.openxmlformats.org/officeDocument/2006/relationships/image" Target="../media/image27.png"/><Relationship Id="rId1" Type="http://schemas.openxmlformats.org/officeDocument/2006/relationships/tags" Target="../tags/tag46.xml"/><Relationship Id="rId6" Type="http://schemas.openxmlformats.org/officeDocument/2006/relationships/image" Target="../media/image29.png"/><Relationship Id="rId11" Type="http://schemas.openxmlformats.org/officeDocument/2006/relationships/image" Target="../media/image23.svg"/><Relationship Id="rId5" Type="http://schemas.openxmlformats.org/officeDocument/2006/relationships/image" Target="../media/image21.svg"/><Relationship Id="rId15" Type="http://schemas.openxmlformats.org/officeDocument/2006/relationships/image" Target="../media/image17.svg"/><Relationship Id="rId23" Type="http://schemas.openxmlformats.org/officeDocument/2006/relationships/image" Target="../media/image34.svg"/><Relationship Id="rId10" Type="http://schemas.openxmlformats.org/officeDocument/2006/relationships/image" Target="../media/image22.png"/><Relationship Id="rId19" Type="http://schemas.openxmlformats.org/officeDocument/2006/relationships/image" Target="../media/image36.svg"/><Relationship Id="rId4" Type="http://schemas.openxmlformats.org/officeDocument/2006/relationships/image" Target="../media/image20.png"/><Relationship Id="rId9" Type="http://schemas.openxmlformats.org/officeDocument/2006/relationships/image" Target="../media/image32.svg"/><Relationship Id="rId14" Type="http://schemas.openxmlformats.org/officeDocument/2006/relationships/image" Target="../media/image16.png"/><Relationship Id="rId22"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7.svg"/><Relationship Id="rId18" Type="http://schemas.openxmlformats.org/officeDocument/2006/relationships/image" Target="../media/image39.png"/><Relationship Id="rId3" Type="http://schemas.openxmlformats.org/officeDocument/2006/relationships/notesSlide" Target="../notesSlides/notesSlide22.xml"/><Relationship Id="rId21" Type="http://schemas.openxmlformats.org/officeDocument/2006/relationships/image" Target="../media/image11.svg"/><Relationship Id="rId7" Type="http://schemas.openxmlformats.org/officeDocument/2006/relationships/image" Target="../media/image19.svg"/><Relationship Id="rId12" Type="http://schemas.openxmlformats.org/officeDocument/2006/relationships/image" Target="../media/image16.png"/><Relationship Id="rId17" Type="http://schemas.openxmlformats.org/officeDocument/2006/relationships/image" Target="../media/image38.svg"/><Relationship Id="rId25" Type="http://schemas.openxmlformats.org/officeDocument/2006/relationships/image" Target="../media/image36.svg"/><Relationship Id="rId2" Type="http://schemas.openxmlformats.org/officeDocument/2006/relationships/slideLayout" Target="../slideLayouts/slideLayout18.xml"/><Relationship Id="rId16" Type="http://schemas.openxmlformats.org/officeDocument/2006/relationships/image" Target="../media/image37.png"/><Relationship Id="rId20" Type="http://schemas.openxmlformats.org/officeDocument/2006/relationships/image" Target="../media/image10.png"/><Relationship Id="rId1" Type="http://schemas.openxmlformats.org/officeDocument/2006/relationships/tags" Target="../tags/tag47.xml"/><Relationship Id="rId6" Type="http://schemas.openxmlformats.org/officeDocument/2006/relationships/image" Target="../media/image18.png"/><Relationship Id="rId11" Type="http://schemas.openxmlformats.org/officeDocument/2006/relationships/image" Target="../media/image30.svg"/><Relationship Id="rId24" Type="http://schemas.openxmlformats.org/officeDocument/2006/relationships/image" Target="../media/image35.png"/><Relationship Id="rId5" Type="http://schemas.openxmlformats.org/officeDocument/2006/relationships/image" Target="../media/image15.svg"/><Relationship Id="rId15" Type="http://schemas.openxmlformats.org/officeDocument/2006/relationships/image" Target="../media/image23.svg"/><Relationship Id="rId23" Type="http://schemas.openxmlformats.org/officeDocument/2006/relationships/image" Target="../media/image28.svg"/><Relationship Id="rId10" Type="http://schemas.openxmlformats.org/officeDocument/2006/relationships/image" Target="../media/image29.png"/><Relationship Id="rId19" Type="http://schemas.openxmlformats.org/officeDocument/2006/relationships/image" Target="../media/image40.svg"/><Relationship Id="rId4" Type="http://schemas.openxmlformats.org/officeDocument/2006/relationships/image" Target="../media/image14.png"/><Relationship Id="rId9" Type="http://schemas.openxmlformats.org/officeDocument/2006/relationships/image" Target="../media/image21.svg"/><Relationship Id="rId14" Type="http://schemas.openxmlformats.org/officeDocument/2006/relationships/image" Target="../media/image22.png"/><Relationship Id="rId22"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3.xml"/><Relationship Id="rId7" Type="http://schemas.openxmlformats.org/officeDocument/2006/relationships/image" Target="../media/image19.sv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42.sv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21.svg"/><Relationship Id="rId18" Type="http://schemas.openxmlformats.org/officeDocument/2006/relationships/image" Target="../media/image14.png"/><Relationship Id="rId26" Type="http://schemas.openxmlformats.org/officeDocument/2006/relationships/image" Target="../media/image33.png"/><Relationship Id="rId3" Type="http://schemas.openxmlformats.org/officeDocument/2006/relationships/notesSlide" Target="../notesSlides/notesSlide24.xml"/><Relationship Id="rId21" Type="http://schemas.openxmlformats.org/officeDocument/2006/relationships/image" Target="../media/image17.svg"/><Relationship Id="rId7" Type="http://schemas.openxmlformats.org/officeDocument/2006/relationships/image" Target="../media/image44.svg"/><Relationship Id="rId12" Type="http://schemas.openxmlformats.org/officeDocument/2006/relationships/image" Target="../media/image20.png"/><Relationship Id="rId17" Type="http://schemas.openxmlformats.org/officeDocument/2006/relationships/image" Target="../media/image23.svg"/><Relationship Id="rId25" Type="http://schemas.openxmlformats.org/officeDocument/2006/relationships/image" Target="../media/image50.svg"/><Relationship Id="rId2" Type="http://schemas.openxmlformats.org/officeDocument/2006/relationships/slideLayout" Target="../slideLayouts/slideLayout18.xml"/><Relationship Id="rId16" Type="http://schemas.openxmlformats.org/officeDocument/2006/relationships/image" Target="../media/image22.png"/><Relationship Id="rId20" Type="http://schemas.openxmlformats.org/officeDocument/2006/relationships/image" Target="../media/image16.png"/><Relationship Id="rId1" Type="http://schemas.openxmlformats.org/officeDocument/2006/relationships/tags" Target="../tags/tag49.xml"/><Relationship Id="rId6" Type="http://schemas.openxmlformats.org/officeDocument/2006/relationships/image" Target="../media/image43.png"/><Relationship Id="rId11" Type="http://schemas.openxmlformats.org/officeDocument/2006/relationships/image" Target="../media/image48.svg"/><Relationship Id="rId24" Type="http://schemas.openxmlformats.org/officeDocument/2006/relationships/image" Target="../media/image49.png"/><Relationship Id="rId5" Type="http://schemas.openxmlformats.org/officeDocument/2006/relationships/image" Target="../media/image32.svg"/><Relationship Id="rId15" Type="http://schemas.openxmlformats.org/officeDocument/2006/relationships/image" Target="../media/image30.svg"/><Relationship Id="rId23" Type="http://schemas.openxmlformats.org/officeDocument/2006/relationships/image" Target="../media/image19.svg"/><Relationship Id="rId10" Type="http://schemas.openxmlformats.org/officeDocument/2006/relationships/image" Target="../media/image47.png"/><Relationship Id="rId19" Type="http://schemas.openxmlformats.org/officeDocument/2006/relationships/image" Target="../media/image15.svg"/><Relationship Id="rId4" Type="http://schemas.openxmlformats.org/officeDocument/2006/relationships/image" Target="../media/image31.png"/><Relationship Id="rId9" Type="http://schemas.openxmlformats.org/officeDocument/2006/relationships/image" Target="../media/image46.svg"/><Relationship Id="rId14" Type="http://schemas.openxmlformats.org/officeDocument/2006/relationships/image" Target="../media/image29.png"/><Relationship Id="rId22" Type="http://schemas.openxmlformats.org/officeDocument/2006/relationships/image" Target="../media/image18.png"/><Relationship Id="rId27" Type="http://schemas.openxmlformats.org/officeDocument/2006/relationships/image" Target="../media/image34.sv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5.svg"/><Relationship Id="rId18" Type="http://schemas.openxmlformats.org/officeDocument/2006/relationships/image" Target="../media/image49.png"/><Relationship Id="rId26" Type="http://schemas.openxmlformats.org/officeDocument/2006/relationships/image" Target="../media/image33.png"/><Relationship Id="rId3" Type="http://schemas.openxmlformats.org/officeDocument/2006/relationships/notesSlide" Target="../notesSlides/notesSlide25.xml"/><Relationship Id="rId21" Type="http://schemas.openxmlformats.org/officeDocument/2006/relationships/image" Target="../media/image46.svg"/><Relationship Id="rId7" Type="http://schemas.openxmlformats.org/officeDocument/2006/relationships/image" Target="../media/image30.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52.svg"/><Relationship Id="rId2" Type="http://schemas.openxmlformats.org/officeDocument/2006/relationships/slideLayout" Target="../slideLayouts/slideLayout18.xml"/><Relationship Id="rId16" Type="http://schemas.openxmlformats.org/officeDocument/2006/relationships/image" Target="../media/image18.png"/><Relationship Id="rId20" Type="http://schemas.openxmlformats.org/officeDocument/2006/relationships/image" Target="../media/image45.png"/><Relationship Id="rId1" Type="http://schemas.openxmlformats.org/officeDocument/2006/relationships/tags" Target="../tags/tag50.xml"/><Relationship Id="rId6" Type="http://schemas.openxmlformats.org/officeDocument/2006/relationships/image" Target="../media/image29.png"/><Relationship Id="rId11" Type="http://schemas.openxmlformats.org/officeDocument/2006/relationships/image" Target="../media/image23.svg"/><Relationship Id="rId24" Type="http://schemas.openxmlformats.org/officeDocument/2006/relationships/image" Target="../media/image51.png"/><Relationship Id="rId5" Type="http://schemas.openxmlformats.org/officeDocument/2006/relationships/image" Target="../media/image21.svg"/><Relationship Id="rId15" Type="http://schemas.openxmlformats.org/officeDocument/2006/relationships/image" Target="../media/image17.svg"/><Relationship Id="rId23" Type="http://schemas.openxmlformats.org/officeDocument/2006/relationships/image" Target="../media/image48.svg"/><Relationship Id="rId10" Type="http://schemas.openxmlformats.org/officeDocument/2006/relationships/image" Target="../media/image22.png"/><Relationship Id="rId19" Type="http://schemas.openxmlformats.org/officeDocument/2006/relationships/image" Target="../media/image50.svg"/><Relationship Id="rId4" Type="http://schemas.openxmlformats.org/officeDocument/2006/relationships/image" Target="../media/image20.png"/><Relationship Id="rId9" Type="http://schemas.openxmlformats.org/officeDocument/2006/relationships/image" Target="../media/image32.svg"/><Relationship Id="rId14" Type="http://schemas.openxmlformats.org/officeDocument/2006/relationships/image" Target="../media/image16.png"/><Relationship Id="rId22" Type="http://schemas.openxmlformats.org/officeDocument/2006/relationships/image" Target="../media/image47.png"/><Relationship Id="rId27" Type="http://schemas.openxmlformats.org/officeDocument/2006/relationships/image" Target="../media/image34.sv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7.svg"/><Relationship Id="rId18" Type="http://schemas.openxmlformats.org/officeDocument/2006/relationships/image" Target="../media/image55.png"/><Relationship Id="rId3" Type="http://schemas.openxmlformats.org/officeDocument/2006/relationships/notesSlide" Target="../notesSlides/notesSlide26.xml"/><Relationship Id="rId7" Type="http://schemas.openxmlformats.org/officeDocument/2006/relationships/image" Target="../media/image23.svg"/><Relationship Id="rId12" Type="http://schemas.openxmlformats.org/officeDocument/2006/relationships/image" Target="../media/image16.png"/><Relationship Id="rId17" Type="http://schemas.openxmlformats.org/officeDocument/2006/relationships/image" Target="../media/image54.svg"/><Relationship Id="rId2" Type="http://schemas.openxmlformats.org/officeDocument/2006/relationships/slideLayout" Target="../slideLayouts/slideLayout18.xml"/><Relationship Id="rId16" Type="http://schemas.openxmlformats.org/officeDocument/2006/relationships/image" Target="../media/image53.png"/><Relationship Id="rId1" Type="http://schemas.openxmlformats.org/officeDocument/2006/relationships/tags" Target="../tags/tag51.xml"/><Relationship Id="rId6" Type="http://schemas.openxmlformats.org/officeDocument/2006/relationships/image" Target="../media/image22.png"/><Relationship Id="rId11" Type="http://schemas.openxmlformats.org/officeDocument/2006/relationships/image" Target="../media/image15.svg"/><Relationship Id="rId5" Type="http://schemas.openxmlformats.org/officeDocument/2006/relationships/image" Target="../media/image21.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56.svg"/><Relationship Id="rId4" Type="http://schemas.openxmlformats.org/officeDocument/2006/relationships/image" Target="../media/image20.png"/><Relationship Id="rId9" Type="http://schemas.openxmlformats.org/officeDocument/2006/relationships/image" Target="../media/image30.svg"/><Relationship Id="rId1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27.xml"/><Relationship Id="rId7" Type="http://schemas.openxmlformats.org/officeDocument/2006/relationships/image" Target="../media/image13.svg"/><Relationship Id="rId12" Type="http://schemas.openxmlformats.org/officeDocument/2006/relationships/image" Target="../media/image45.png"/><Relationship Id="rId2" Type="http://schemas.openxmlformats.org/officeDocument/2006/relationships/slideLayout" Target="../slideLayouts/slideLayout18.xml"/><Relationship Id="rId1" Type="http://schemas.openxmlformats.org/officeDocument/2006/relationships/tags" Target="../tags/tag52.xml"/><Relationship Id="rId6" Type="http://schemas.openxmlformats.org/officeDocument/2006/relationships/image" Target="../media/image12.png"/><Relationship Id="rId11" Type="http://schemas.openxmlformats.org/officeDocument/2006/relationships/image" Target="../media/image52.svg"/><Relationship Id="rId5" Type="http://schemas.openxmlformats.org/officeDocument/2006/relationships/image" Target="../media/image44.svg"/><Relationship Id="rId15" Type="http://schemas.openxmlformats.org/officeDocument/2006/relationships/image" Target="../media/image58.svg"/><Relationship Id="rId10"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image" Target="../media/image42.svg"/><Relationship Id="rId1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svg"/><Relationship Id="rId18" Type="http://schemas.openxmlformats.org/officeDocument/2006/relationships/image" Target="../media/image16.png"/><Relationship Id="rId3" Type="http://schemas.openxmlformats.org/officeDocument/2006/relationships/notesSlide" Target="../notesSlides/notesSlide28.xml"/><Relationship Id="rId21" Type="http://schemas.openxmlformats.org/officeDocument/2006/relationships/image" Target="../media/image25.svg"/><Relationship Id="rId7" Type="http://schemas.openxmlformats.org/officeDocument/2006/relationships/image" Target="../media/image19.svg"/><Relationship Id="rId12" Type="http://schemas.openxmlformats.org/officeDocument/2006/relationships/image" Target="../media/image22.png"/><Relationship Id="rId17" Type="http://schemas.openxmlformats.org/officeDocument/2006/relationships/image" Target="../media/image36.svg"/><Relationship Id="rId25" Type="http://schemas.openxmlformats.org/officeDocument/2006/relationships/image" Target="../media/image34.svg"/><Relationship Id="rId2" Type="http://schemas.openxmlformats.org/officeDocument/2006/relationships/slideLayout" Target="../slideLayouts/slideLayout18.xml"/><Relationship Id="rId16" Type="http://schemas.openxmlformats.org/officeDocument/2006/relationships/image" Target="../media/image35.png"/><Relationship Id="rId20" Type="http://schemas.openxmlformats.org/officeDocument/2006/relationships/image" Target="../media/image24.png"/><Relationship Id="rId1" Type="http://schemas.openxmlformats.org/officeDocument/2006/relationships/tags" Target="../tags/tag53.xml"/><Relationship Id="rId6" Type="http://schemas.openxmlformats.org/officeDocument/2006/relationships/image" Target="../media/image18.png"/><Relationship Id="rId11" Type="http://schemas.openxmlformats.org/officeDocument/2006/relationships/image" Target="../media/image28.svg"/><Relationship Id="rId24" Type="http://schemas.openxmlformats.org/officeDocument/2006/relationships/image" Target="../media/image33.png"/><Relationship Id="rId5" Type="http://schemas.openxmlformats.org/officeDocument/2006/relationships/image" Target="../media/image15.svg"/><Relationship Id="rId15" Type="http://schemas.openxmlformats.org/officeDocument/2006/relationships/image" Target="../media/image30.svg"/><Relationship Id="rId23"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17.svg"/><Relationship Id="rId4" Type="http://schemas.openxmlformats.org/officeDocument/2006/relationships/image" Target="../media/image14.png"/><Relationship Id="rId9" Type="http://schemas.openxmlformats.org/officeDocument/2006/relationships/image" Target="../media/image21.svg"/><Relationship Id="rId14" Type="http://schemas.openxmlformats.org/officeDocument/2006/relationships/image" Target="../media/image29.png"/><Relationship Id="rId22"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svg"/><Relationship Id="rId18" Type="http://schemas.openxmlformats.org/officeDocument/2006/relationships/image" Target="../media/image16.png"/><Relationship Id="rId3" Type="http://schemas.openxmlformats.org/officeDocument/2006/relationships/notesSlide" Target="../notesSlides/notesSlide29.xml"/><Relationship Id="rId21" Type="http://schemas.openxmlformats.org/officeDocument/2006/relationships/image" Target="../media/image25.svg"/><Relationship Id="rId7" Type="http://schemas.openxmlformats.org/officeDocument/2006/relationships/image" Target="../media/image19.svg"/><Relationship Id="rId12" Type="http://schemas.openxmlformats.org/officeDocument/2006/relationships/image" Target="../media/image22.png"/><Relationship Id="rId17" Type="http://schemas.openxmlformats.org/officeDocument/2006/relationships/image" Target="../media/image36.svg"/><Relationship Id="rId25" Type="http://schemas.openxmlformats.org/officeDocument/2006/relationships/image" Target="../media/image34.svg"/><Relationship Id="rId2" Type="http://schemas.openxmlformats.org/officeDocument/2006/relationships/slideLayout" Target="../slideLayouts/slideLayout18.xml"/><Relationship Id="rId16" Type="http://schemas.openxmlformats.org/officeDocument/2006/relationships/image" Target="../media/image35.png"/><Relationship Id="rId20" Type="http://schemas.openxmlformats.org/officeDocument/2006/relationships/image" Target="../media/image24.png"/><Relationship Id="rId1" Type="http://schemas.openxmlformats.org/officeDocument/2006/relationships/tags" Target="../tags/tag54.xml"/><Relationship Id="rId6" Type="http://schemas.openxmlformats.org/officeDocument/2006/relationships/image" Target="../media/image18.png"/><Relationship Id="rId11" Type="http://schemas.openxmlformats.org/officeDocument/2006/relationships/image" Target="../media/image28.svg"/><Relationship Id="rId24" Type="http://schemas.openxmlformats.org/officeDocument/2006/relationships/image" Target="../media/image33.png"/><Relationship Id="rId5" Type="http://schemas.openxmlformats.org/officeDocument/2006/relationships/image" Target="../media/image15.svg"/><Relationship Id="rId15" Type="http://schemas.openxmlformats.org/officeDocument/2006/relationships/image" Target="../media/image30.svg"/><Relationship Id="rId23"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17.svg"/><Relationship Id="rId4" Type="http://schemas.openxmlformats.org/officeDocument/2006/relationships/image" Target="../media/image14.png"/><Relationship Id="rId9" Type="http://schemas.openxmlformats.org/officeDocument/2006/relationships/image" Target="../media/image21.svg"/><Relationship Id="rId14" Type="http://schemas.openxmlformats.org/officeDocument/2006/relationships/image" Target="../media/image29.png"/><Relationship Id="rId22"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55.xml"/><Relationship Id="rId5" Type="http://schemas.openxmlformats.org/officeDocument/2006/relationships/image" Target="../media/image59.png"/><Relationship Id="rId4" Type="http://schemas.openxmlformats.org/officeDocument/2006/relationships/hyperlink" Target="https://aws-tc-largeobjects.s3-us-west-2.amazonaws.com/ILT-TF-100-ACFNDS-20-EN/Module_5_VPC_Wizard+v2.0.mp4"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notesSlide" Target="../notesSlides/notesSlide33.xml"/><Relationship Id="rId7" Type="http://schemas.openxmlformats.org/officeDocument/2006/relationships/image" Target="../media/image30.svg"/><Relationship Id="rId12" Type="http://schemas.openxmlformats.org/officeDocument/2006/relationships/image" Target="../media/image18.png"/><Relationship Id="rId2" Type="http://schemas.openxmlformats.org/officeDocument/2006/relationships/slideLayout" Target="../slideLayouts/slideLayout18.xml"/><Relationship Id="rId1" Type="http://schemas.openxmlformats.org/officeDocument/2006/relationships/tags" Target="../tags/tag58.xml"/><Relationship Id="rId6" Type="http://schemas.openxmlformats.org/officeDocument/2006/relationships/image" Target="../media/image29.png"/><Relationship Id="rId11" Type="http://schemas.openxmlformats.org/officeDocument/2006/relationships/image" Target="../media/image17.svg"/><Relationship Id="rId5" Type="http://schemas.openxmlformats.org/officeDocument/2006/relationships/image" Target="../media/image21.svg"/><Relationship Id="rId15" Type="http://schemas.openxmlformats.org/officeDocument/2006/relationships/image" Target="../media/image23.svg"/><Relationship Id="rId10"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image" Target="../media/image15.svg"/><Relationship Id="rId1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notesSlide" Target="../notesSlides/notesSlide36.xml"/><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3.svg"/><Relationship Id="rId2" Type="http://schemas.openxmlformats.org/officeDocument/2006/relationships/slideLayout" Target="../slideLayouts/slideLayout5.xml"/><Relationship Id="rId16" Type="http://schemas.openxmlformats.org/officeDocument/2006/relationships/image" Target="../media/image22.png"/><Relationship Id="rId1" Type="http://schemas.openxmlformats.org/officeDocument/2006/relationships/tags" Target="../tags/tag6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61.svg"/><Relationship Id="rId15" Type="http://schemas.openxmlformats.org/officeDocument/2006/relationships/image" Target="../media/image30.svg"/><Relationship Id="rId10" Type="http://schemas.openxmlformats.org/officeDocument/2006/relationships/image" Target="../media/image18.png"/><Relationship Id="rId4" Type="http://schemas.openxmlformats.org/officeDocument/2006/relationships/image" Target="../media/image60.png"/><Relationship Id="rId9" Type="http://schemas.openxmlformats.org/officeDocument/2006/relationships/image" Target="../media/image17.svg"/><Relationship Id="rId1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8.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66.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64.svg"/><Relationship Id="rId2" Type="http://schemas.openxmlformats.org/officeDocument/2006/relationships/slideLayout" Target="../slideLayouts/slideLayout5.xml"/><Relationship Id="rId1" Type="http://schemas.openxmlformats.org/officeDocument/2006/relationships/tags" Target="../tags/tag68.xml"/><Relationship Id="rId6" Type="http://schemas.openxmlformats.org/officeDocument/2006/relationships/image" Target="../media/image63.png"/><Relationship Id="rId5" Type="http://schemas.openxmlformats.org/officeDocument/2006/relationships/image" Target="../media/image13.sv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44.xml"/><Relationship Id="rId7" Type="http://schemas.openxmlformats.org/officeDocument/2006/relationships/image" Target="../media/image21.svg"/><Relationship Id="rId2" Type="http://schemas.openxmlformats.org/officeDocument/2006/relationships/slideLayout" Target="../slideLayouts/slideLayout5.xml"/><Relationship Id="rId1" Type="http://schemas.openxmlformats.org/officeDocument/2006/relationships/tags" Target="../tags/tag6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4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notesSlide" Target="../notesSlides/notesSlide45.xml"/><Relationship Id="rId7" Type="http://schemas.openxmlformats.org/officeDocument/2006/relationships/image" Target="../media/image28.svg"/><Relationship Id="rId12" Type="http://schemas.openxmlformats.org/officeDocument/2006/relationships/image" Target="../media/image16.png"/><Relationship Id="rId17" Type="http://schemas.openxmlformats.org/officeDocument/2006/relationships/image" Target="../media/image36.svg"/><Relationship Id="rId2" Type="http://schemas.openxmlformats.org/officeDocument/2006/relationships/slideLayout" Target="../slideLayouts/slideLayout18.xml"/><Relationship Id="rId16" Type="http://schemas.openxmlformats.org/officeDocument/2006/relationships/image" Target="../media/image35.png"/><Relationship Id="rId1" Type="http://schemas.openxmlformats.org/officeDocument/2006/relationships/tags" Target="../tags/tag70.xml"/><Relationship Id="rId6" Type="http://schemas.openxmlformats.org/officeDocument/2006/relationships/image" Target="../media/image27.png"/><Relationship Id="rId11" Type="http://schemas.openxmlformats.org/officeDocument/2006/relationships/image" Target="../media/image15.svg"/><Relationship Id="rId5" Type="http://schemas.openxmlformats.org/officeDocument/2006/relationships/image" Target="../media/image21.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20.png"/><Relationship Id="rId9" Type="http://schemas.openxmlformats.org/officeDocument/2006/relationships/image" Target="../media/image30.svg"/><Relationship Id="rId1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9.xml"/><Relationship Id="rId1" Type="http://schemas.openxmlformats.org/officeDocument/2006/relationships/tags" Target="../tags/tag71.xml"/><Relationship Id="rId5" Type="http://schemas.openxmlformats.org/officeDocument/2006/relationships/image" Target="../media/image66.png"/><Relationship Id="rId4" Type="http://schemas.openxmlformats.org/officeDocument/2006/relationships/image" Target="../media/image65.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72.xml"/><Relationship Id="rId4" Type="http://schemas.openxmlformats.org/officeDocument/2006/relationships/image" Target="../media/image67.tif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74.xml"/><Relationship Id="rId6" Type="http://schemas.openxmlformats.org/officeDocument/2006/relationships/hyperlink" Target="http://www.example.com/" TargetMode="External"/><Relationship Id="rId5" Type="http://schemas.openxmlformats.org/officeDocument/2006/relationships/image" Target="../media/image69.sv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svg"/><Relationship Id="rId2" Type="http://schemas.openxmlformats.org/officeDocument/2006/relationships/slideLayout" Target="../slideLayouts/slideLayout18.xml"/><Relationship Id="rId1" Type="http://schemas.openxmlformats.org/officeDocument/2006/relationships/tags" Target="../tags/tag3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50.xml"/><Relationship Id="rId7" Type="http://schemas.openxmlformats.org/officeDocument/2006/relationships/image" Target="../media/image71.svg"/><Relationship Id="rId2" Type="http://schemas.openxmlformats.org/officeDocument/2006/relationships/slideLayout" Target="../slideLayouts/slideLayout18.xml"/><Relationship Id="rId1" Type="http://schemas.openxmlformats.org/officeDocument/2006/relationships/tags" Target="../tags/tag75.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sv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52.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notesSlide" Target="../notesSlides/notesSlide52.xml"/><Relationship Id="rId7" Type="http://schemas.openxmlformats.org/officeDocument/2006/relationships/image" Target="../media/image68.png"/><Relationship Id="rId2" Type="http://schemas.openxmlformats.org/officeDocument/2006/relationships/slideLayout" Target="../slideLayouts/slideLayout18.xml"/><Relationship Id="rId1" Type="http://schemas.openxmlformats.org/officeDocument/2006/relationships/tags" Target="../tags/tag77.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71.svg"/><Relationship Id="rId4" Type="http://schemas.openxmlformats.org/officeDocument/2006/relationships/image" Target="../media/image74.png"/><Relationship Id="rId9"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8.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9.svg"/><Relationship Id="rId18" Type="http://schemas.openxmlformats.org/officeDocument/2006/relationships/image" Target="../media/image37.png"/><Relationship Id="rId3" Type="http://schemas.openxmlformats.org/officeDocument/2006/relationships/notesSlide" Target="../notesSlides/notesSlide54.xml"/><Relationship Id="rId7" Type="http://schemas.openxmlformats.org/officeDocument/2006/relationships/image" Target="../media/image76.svg"/><Relationship Id="rId12" Type="http://schemas.openxmlformats.org/officeDocument/2006/relationships/image" Target="../media/image78.png"/><Relationship Id="rId17" Type="http://schemas.openxmlformats.org/officeDocument/2006/relationships/image" Target="../media/image23.svg"/><Relationship Id="rId2" Type="http://schemas.openxmlformats.org/officeDocument/2006/relationships/slideLayout" Target="../slideLayouts/slideLayout18.xml"/><Relationship Id="rId16" Type="http://schemas.openxmlformats.org/officeDocument/2006/relationships/image" Target="../media/image22.png"/><Relationship Id="rId1" Type="http://schemas.openxmlformats.org/officeDocument/2006/relationships/tags" Target="../tags/tag79.xml"/><Relationship Id="rId6" Type="http://schemas.openxmlformats.org/officeDocument/2006/relationships/image" Target="../media/image75.png"/><Relationship Id="rId11" Type="http://schemas.openxmlformats.org/officeDocument/2006/relationships/image" Target="../media/image71.svg"/><Relationship Id="rId5" Type="http://schemas.openxmlformats.org/officeDocument/2006/relationships/image" Target="../media/image15.svg"/><Relationship Id="rId15" Type="http://schemas.openxmlformats.org/officeDocument/2006/relationships/image" Target="../media/image81.svg"/><Relationship Id="rId10" Type="http://schemas.openxmlformats.org/officeDocument/2006/relationships/image" Target="../media/image70.png"/><Relationship Id="rId19" Type="http://schemas.openxmlformats.org/officeDocument/2006/relationships/image" Target="../media/image38.svg"/><Relationship Id="rId4" Type="http://schemas.openxmlformats.org/officeDocument/2006/relationships/image" Target="../media/image14.png"/><Relationship Id="rId9" Type="http://schemas.openxmlformats.org/officeDocument/2006/relationships/image" Target="../media/image69.svg"/><Relationship Id="rId1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26.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57.xml"/><Relationship Id="rId7" Type="http://schemas.openxmlformats.org/officeDocument/2006/relationships/image" Target="../media/image73.svg"/><Relationship Id="rId2" Type="http://schemas.openxmlformats.org/officeDocument/2006/relationships/slideLayout" Target="../slideLayouts/slideLayout18.xml"/><Relationship Id="rId1" Type="http://schemas.openxmlformats.org/officeDocument/2006/relationships/tags" Target="../tags/tag82.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 Id="rId9" Type="http://schemas.openxmlformats.org/officeDocument/2006/relationships/image" Target="../media/image9.sv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8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tags" Target="../tags/tag84.xml"/><Relationship Id="rId5" Type="http://schemas.openxmlformats.org/officeDocument/2006/relationships/image" Target="../media/image83.sv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3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8.xml"/><Relationship Id="rId1" Type="http://schemas.openxmlformats.org/officeDocument/2006/relationships/tags" Target="../tags/tag85.xml"/><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8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88.xml"/><Relationship Id="rId4" Type="http://schemas.openxmlformats.org/officeDocument/2006/relationships/image" Target="../media/image26.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xml"/><Relationship Id="rId1" Type="http://schemas.openxmlformats.org/officeDocument/2006/relationships/tags" Target="../tags/tag9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8.xml"/><Relationship Id="rId1" Type="http://schemas.openxmlformats.org/officeDocument/2006/relationships/tags" Target="../tags/tag91.xml"/><Relationship Id="rId4" Type="http://schemas.openxmlformats.org/officeDocument/2006/relationships/image" Target="../media/image85.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tags" Target="../tags/tag9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hyperlink" Target="https://aws.amazon.com/cloudfront/?nc=sn&amp;loc=1" TargetMode="External"/><Relationship Id="rId2" Type="http://schemas.openxmlformats.org/officeDocument/2006/relationships/slideLayout" Target="../slideLayouts/slideLayout5.xml"/><Relationship Id="rId1" Type="http://schemas.openxmlformats.org/officeDocument/2006/relationships/tags" Target="../tags/tag93.xml"/><Relationship Id="rId6" Type="http://schemas.openxmlformats.org/officeDocument/2006/relationships/hyperlink" Target="https://docs.aws.amazon.com/vpc/latest/userguide/what-is-amazon-vpc.html" TargetMode="External"/><Relationship Id="rId5" Type="http://schemas.openxmlformats.org/officeDocument/2006/relationships/hyperlink" Target="https://aws.amazon.com/blogs/architecture/one-to-many-evolving-vpc-design/" TargetMode="External"/><Relationship Id="rId4" Type="http://schemas.openxmlformats.org/officeDocument/2006/relationships/hyperlink" Target="https://aws.amazon.com/vpc/"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3.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a:xfrm>
            <a:off x="419100" y="2563981"/>
            <a:ext cx="10322694" cy="488498"/>
          </a:xfrm>
        </p:spPr>
        <p:txBody>
          <a:bodyPr rtlCol="0">
            <a:normAutofit fontScale="85000" lnSpcReduction="10000"/>
          </a:bodyPr>
          <a:lstStyle/>
          <a:p>
            <a:pPr rtl="0"/>
            <a:r>
              <a:rPr lang="pt-BR" dirty="0">
                <a:latin typeface="+mj-lt"/>
              </a:rPr>
              <a:t>AWS </a:t>
            </a:r>
            <a:r>
              <a:rPr lang="pt-BR" dirty="0" err="1">
                <a:latin typeface="+mj-lt"/>
              </a:rPr>
              <a:t>Academy</a:t>
            </a:r>
            <a:r>
              <a:rPr lang="pt-BR" dirty="0">
                <a:latin typeface="+mj-lt"/>
              </a:rPr>
              <a:t> </a:t>
            </a:r>
            <a:r>
              <a:rPr lang="pt-BR" dirty="0" err="1">
                <a:latin typeface="+mj-lt"/>
              </a:rPr>
              <a:t>Cloud</a:t>
            </a:r>
            <a:r>
              <a:rPr lang="pt-BR" dirty="0">
                <a:latin typeface="+mj-lt"/>
              </a:rPr>
              <a:t> </a:t>
            </a:r>
            <a:r>
              <a:rPr lang="pt-BR" dirty="0" err="1">
                <a:latin typeface="+mj-lt"/>
              </a:rPr>
              <a:t>Foundations</a:t>
            </a:r>
            <a:r>
              <a:rPr lang="pt-BR" dirty="0">
                <a:latin typeface="+mj-lt"/>
              </a:rPr>
              <a:t> (Fundamentos de nuvem da AWS </a:t>
            </a:r>
            <a:r>
              <a:rPr lang="pt-BR" dirty="0" err="1">
                <a:latin typeface="+mj-lt"/>
              </a:rPr>
              <a:t>Academy</a:t>
            </a:r>
            <a:r>
              <a:rPr lang="pt-BR" dirty="0">
                <a:latin typeface="+mj-lt"/>
              </a:rPr>
              <a:t>)</a:t>
            </a:r>
          </a:p>
        </p:txBody>
      </p:sp>
      <p:sp>
        <p:nvSpPr>
          <p:cNvPr id="6" name="Title 5"/>
          <p:cNvSpPr>
            <a:spLocks noGrp="1"/>
          </p:cNvSpPr>
          <p:nvPr>
            <p:ph type="title"/>
          </p:nvPr>
        </p:nvSpPr>
        <p:spPr>
          <a:xfrm>
            <a:off x="419100" y="3510595"/>
            <a:ext cx="11353800" cy="474119"/>
          </a:xfrm>
        </p:spPr>
        <p:txBody>
          <a:bodyPr rtlCol="0"/>
          <a:lstStyle/>
          <a:p>
            <a:pPr rtl="0"/>
            <a:r>
              <a:rPr lang="pt-BR" sz="5400" dirty="0">
                <a:latin typeface="+mj-lt"/>
              </a:rPr>
              <a:t>Módulo 5: Redes e entrega </a:t>
            </a:r>
            <a:br>
              <a:rPr lang="pt-BR" sz="5400" dirty="0">
                <a:latin typeface="+mj-lt"/>
              </a:rPr>
            </a:br>
            <a:r>
              <a:rPr lang="pt-BR" sz="5400" dirty="0">
                <a:latin typeface="+mj-lt"/>
              </a:rPr>
              <a:t>de conteúdo</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0" y="6480313"/>
            <a:ext cx="4791847" cy="230832"/>
          </a:xfrm>
          <a:prstGeom prst="rect">
            <a:avLst/>
          </a:prstGeom>
          <a:noFill/>
        </p:spPr>
        <p:txBody>
          <a:bodyPr wrap="square" rtlCol="0">
            <a:spAutoFit/>
          </a:bodyPr>
          <a:lstStyle/>
          <a:p>
            <a:pPr rtl="0"/>
            <a:r>
              <a:rPr lang="pt-BR" sz="900" b="0" i="0" dirty="0">
                <a:solidFill>
                  <a:schemeClr val="bg1"/>
                </a:solidFill>
                <a:latin typeface="Amazon Ember Light" charset="0"/>
                <a:ea typeface="Amazon Ember Light" charset="0"/>
                <a:cs typeface="Amazon Ember Light" charset="0"/>
              </a:rPr>
              <a:t>© 2019, </a:t>
            </a:r>
            <a:r>
              <a:rPr lang="pt-BR" sz="900" b="0" i="0" dirty="0" err="1">
                <a:solidFill>
                  <a:schemeClr val="bg1"/>
                </a:solidFill>
                <a:latin typeface="Amazon Ember Light" charset="0"/>
                <a:ea typeface="Amazon Ember Light" charset="0"/>
                <a:cs typeface="Amazon Ember Light" charset="0"/>
              </a:rPr>
              <a:t>Amazon</a:t>
            </a:r>
            <a:r>
              <a:rPr lang="pt-BR" sz="900" b="0" i="0" dirty="0">
                <a:solidFill>
                  <a:schemeClr val="bg1"/>
                </a:solidFill>
                <a:latin typeface="Amazon Ember Light" charset="0"/>
                <a:ea typeface="Amazon Ember Light" charset="0"/>
                <a:cs typeface="Amazon Ember Light" charset="0"/>
              </a:rPr>
              <a:t> Web Services, Inc. ou suas afiliadas. Todos os direitos reservados</a:t>
            </a:r>
            <a:r>
              <a:rPr lang="pt-BR" sz="900" b="0" i="0" dirty="0">
                <a:solidFill>
                  <a:schemeClr val="tx1">
                    <a:lumMod val="85000"/>
                    <a:lumOff val="15000"/>
                  </a:schemeClr>
                </a:solidFill>
                <a:latin typeface="Amazon Ember Light" charset="0"/>
                <a:ea typeface="Amazon Ember Light" charset="0"/>
                <a:cs typeface="Amazon Ember Light" charset="0"/>
              </a:rPr>
              <a:t>.</a:t>
            </a:r>
          </a:p>
        </p:txBody>
      </p:sp>
    </p:spTree>
    <p:custDataLst>
      <p:tags r:id="rId1"/>
    </p:custDataLst>
    <p:extLst>
      <p:ext uri="{BB962C8B-B14F-4D97-AF65-F5344CB8AC3E}">
        <p14:creationId xmlns:p14="http://schemas.microsoft.com/office/powerpoint/2010/main" val="1540391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FA4B-DEA6-442C-88A0-AE8F8A0259D5}"/>
              </a:ext>
            </a:extLst>
          </p:cNvPr>
          <p:cNvSpPr>
            <a:spLocks noGrp="1"/>
          </p:cNvSpPr>
          <p:nvPr>
            <p:ph type="body" sz="quarter" idx="10"/>
          </p:nvPr>
        </p:nvSpPr>
        <p:spPr/>
        <p:txBody>
          <a:bodyPr rtlCol="0"/>
          <a:lstStyle/>
          <a:p>
            <a:pPr rtl="0"/>
            <a:r>
              <a:rPr lang="pt-BR" dirty="0"/>
              <a:t>Módulo 5: Redes e entrega de conteúdo</a:t>
            </a:r>
          </a:p>
        </p:txBody>
      </p:sp>
      <p:sp>
        <p:nvSpPr>
          <p:cNvPr id="2" name="Title 1"/>
          <p:cNvSpPr>
            <a:spLocks noGrp="1"/>
          </p:cNvSpPr>
          <p:nvPr>
            <p:ph type="title"/>
          </p:nvPr>
        </p:nvSpPr>
        <p:spPr/>
        <p:txBody>
          <a:bodyPr rtlCol="0">
            <a:noAutofit/>
          </a:bodyPr>
          <a:lstStyle/>
          <a:p>
            <a:pPr rtl="0"/>
            <a:r>
              <a:rPr lang="pt-BR" sz="4000" dirty="0"/>
              <a:t>Seção 2: </a:t>
            </a:r>
            <a:r>
              <a:rPr lang="pt-BR" sz="4000" dirty="0" err="1"/>
              <a:t>Amazon</a:t>
            </a:r>
            <a:r>
              <a:rPr lang="pt-BR" sz="4000" dirty="0"/>
              <a:t> VPC</a:t>
            </a:r>
          </a:p>
        </p:txBody>
      </p:sp>
      <p:sp>
        <p:nvSpPr>
          <p:cNvPr id="4" name="Footer Placeholder 3">
            <a:extLst>
              <a:ext uri="{FF2B5EF4-FFF2-40B4-BE49-F238E27FC236}">
                <a16:creationId xmlns:a16="http://schemas.microsoft.com/office/drawing/2014/main" id="{5B6CBF99-8D5D-4CF8-AAEA-FF9A858554B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2875373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19DD-C864-4B1F-BDFF-2B4E11492383}"/>
              </a:ext>
            </a:extLst>
          </p:cNvPr>
          <p:cNvSpPr>
            <a:spLocks noGrp="1"/>
          </p:cNvSpPr>
          <p:nvPr>
            <p:ph type="title"/>
          </p:nvPr>
        </p:nvSpPr>
        <p:spPr/>
        <p:txBody>
          <a:bodyPr rtlCol="0"/>
          <a:lstStyle/>
          <a:p>
            <a:pPr rtl="0"/>
            <a:r>
              <a:rPr lang="pt-BR"/>
              <a:t>Amazon VPC</a:t>
            </a:r>
          </a:p>
        </p:txBody>
      </p:sp>
      <p:pic>
        <p:nvPicPr>
          <p:cNvPr id="6" name="Graphic 5">
            <a:extLst>
              <a:ext uri="{FF2B5EF4-FFF2-40B4-BE49-F238E27FC236}">
                <a16:creationId xmlns:a16="http://schemas.microsoft.com/office/drawing/2014/main" id="{5B13C49A-0AEC-4A20-84CE-C8C84923522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528175"/>
            <a:ext cx="1371600" cy="1371600"/>
          </a:xfrm>
          <a:prstGeom prst="rect">
            <a:avLst/>
          </a:prstGeom>
        </p:spPr>
      </p:pic>
      <p:sp>
        <p:nvSpPr>
          <p:cNvPr id="7" name="TextBox 6">
            <a:extLst>
              <a:ext uri="{FF2B5EF4-FFF2-40B4-BE49-F238E27FC236}">
                <a16:creationId xmlns:a16="http://schemas.microsoft.com/office/drawing/2014/main" id="{313D5743-93EE-4604-AF83-9A23B01AD693}"/>
              </a:ext>
            </a:extLst>
          </p:cNvPr>
          <p:cNvSpPr txBox="1"/>
          <p:nvPr/>
        </p:nvSpPr>
        <p:spPr>
          <a:xfrm>
            <a:off x="430127" y="3013501"/>
            <a:ext cx="1360574" cy="830997"/>
          </a:xfrm>
          <a:prstGeom prst="rect">
            <a:avLst/>
          </a:prstGeom>
          <a:noFill/>
        </p:spPr>
        <p:txBody>
          <a:bodyPr wrap="square" rtlCol="0">
            <a:spAutoFit/>
          </a:bodyPr>
          <a:lstStyle/>
          <a:p>
            <a:pPr algn="ctr" rtl="0"/>
            <a:r>
              <a:rPr lang="pt-BR" sz="24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 VPC</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C55FAD45-680F-4EE5-A5D2-81C5793A080D}"/>
              </a:ext>
            </a:extLst>
          </p:cNvPr>
          <p:cNvSpPr>
            <a:spLocks noGrp="1"/>
          </p:cNvSpPr>
          <p:nvPr>
            <p:ph idx="1"/>
          </p:nvPr>
        </p:nvSpPr>
        <p:spPr>
          <a:xfrm>
            <a:off x="2161308" y="1528175"/>
            <a:ext cx="9611591" cy="4648788"/>
          </a:xfrm>
        </p:spPr>
        <p:txBody>
          <a:bodyPr rtlCol="0"/>
          <a:lstStyle/>
          <a:p>
            <a:pPr rtl="0"/>
            <a:r>
              <a:rPr lang="pt-BR" dirty="0"/>
              <a:t>Permite provisionar uma seção </a:t>
            </a:r>
            <a:r>
              <a:rPr lang="pt-BR" b="1" dirty="0">
                <a:solidFill>
                  <a:schemeClr val="accent5"/>
                </a:solidFill>
              </a:rPr>
              <a:t>isolada logicamente </a:t>
            </a:r>
            <a:br>
              <a:rPr lang="pt-BR" b="1" dirty="0">
                <a:solidFill>
                  <a:schemeClr val="accent5"/>
                </a:solidFill>
              </a:rPr>
            </a:br>
            <a:r>
              <a:rPr lang="pt-BR" dirty="0"/>
              <a:t>da</a:t>
            </a:r>
            <a:r>
              <a:rPr lang="pt-BR" dirty="0">
                <a:solidFill>
                  <a:schemeClr val="accent5"/>
                </a:solidFill>
              </a:rPr>
              <a:t> </a:t>
            </a:r>
            <a:r>
              <a:rPr lang="pt-BR" dirty="0"/>
              <a:t>Nuvem AWS onde você pode executar recursos </a:t>
            </a:r>
            <a:br>
              <a:rPr lang="pt-BR" dirty="0"/>
            </a:br>
            <a:r>
              <a:rPr lang="pt-BR" dirty="0"/>
              <a:t>da AWS em uma rede virtual que você mesmo define</a:t>
            </a:r>
          </a:p>
          <a:p>
            <a:pPr rtl="0"/>
            <a:r>
              <a:rPr lang="pt-BR" dirty="0"/>
              <a:t>Fornece </a:t>
            </a:r>
            <a:r>
              <a:rPr lang="pt-BR" b="1" dirty="0">
                <a:solidFill>
                  <a:schemeClr val="accent5"/>
                </a:solidFill>
              </a:rPr>
              <a:t>controle sobre seus recursos de rede virtual</a:t>
            </a:r>
            <a:r>
              <a:rPr lang="pt-BR" dirty="0"/>
              <a:t>, incluindo:</a:t>
            </a:r>
          </a:p>
          <a:p>
            <a:pPr lvl="1" rtl="0"/>
            <a:r>
              <a:rPr lang="pt-BR" dirty="0"/>
              <a:t>Seleção do intervalo de endereços IP</a:t>
            </a:r>
          </a:p>
          <a:p>
            <a:pPr lvl="1" rtl="0"/>
            <a:r>
              <a:rPr lang="pt-BR" dirty="0"/>
              <a:t>Criação de </a:t>
            </a:r>
            <a:r>
              <a:rPr lang="pt-BR" dirty="0" err="1"/>
              <a:t>sub-redes</a:t>
            </a:r>
            <a:endParaRPr lang="pt-BR" dirty="0"/>
          </a:p>
          <a:p>
            <a:pPr lvl="1" rtl="0"/>
            <a:r>
              <a:rPr lang="pt-BR" dirty="0"/>
              <a:t>Configuração de tabelas de rotas e gateways de rede</a:t>
            </a:r>
          </a:p>
          <a:p>
            <a:pPr rtl="0"/>
            <a:r>
              <a:rPr lang="pt-BR" dirty="0"/>
              <a:t>Permite </a:t>
            </a:r>
            <a:r>
              <a:rPr lang="pt-BR" b="1" dirty="0">
                <a:solidFill>
                  <a:schemeClr val="accent5"/>
                </a:solidFill>
              </a:rPr>
              <a:t>personalizar a configuração de rede</a:t>
            </a:r>
            <a:r>
              <a:rPr lang="pt-BR" dirty="0"/>
              <a:t> para </a:t>
            </a:r>
            <a:br>
              <a:rPr lang="pt-BR" dirty="0"/>
            </a:br>
            <a:r>
              <a:rPr lang="pt-BR" dirty="0"/>
              <a:t>sua VPC</a:t>
            </a:r>
          </a:p>
          <a:p>
            <a:pPr rtl="0"/>
            <a:r>
              <a:rPr lang="pt-BR" dirty="0"/>
              <a:t>Permite usar </a:t>
            </a:r>
            <a:r>
              <a:rPr lang="pt-BR" b="1" dirty="0">
                <a:solidFill>
                  <a:schemeClr val="accent5"/>
                </a:solidFill>
              </a:rPr>
              <a:t>várias camadas de segurança</a:t>
            </a:r>
            <a:endParaRPr lang="en-US" dirty="0"/>
          </a:p>
        </p:txBody>
      </p:sp>
      <p:sp>
        <p:nvSpPr>
          <p:cNvPr id="5" name="Footer Placeholder 4">
            <a:extLst>
              <a:ext uri="{FF2B5EF4-FFF2-40B4-BE49-F238E27FC236}">
                <a16:creationId xmlns:a16="http://schemas.microsoft.com/office/drawing/2014/main" id="{693312D9-4B74-4E45-9A4E-1F603DE2680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FB56F618-4F98-4259-871F-42A6EEE0040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2828958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VPCs e sub-redes</a:t>
            </a:r>
          </a:p>
        </p:txBody>
      </p:sp>
      <p:sp>
        <p:nvSpPr>
          <p:cNvPr id="8" name="Content Placeholder 7">
            <a:extLst>
              <a:ext uri="{FF2B5EF4-FFF2-40B4-BE49-F238E27FC236}">
                <a16:creationId xmlns:a16="http://schemas.microsoft.com/office/drawing/2014/main" id="{E119D091-850F-4401-A6D1-CB21EE448D1A}"/>
              </a:ext>
            </a:extLst>
          </p:cNvPr>
          <p:cNvSpPr>
            <a:spLocks noGrp="1"/>
          </p:cNvSpPr>
          <p:nvPr>
            <p:ph idx="1"/>
          </p:nvPr>
        </p:nvSpPr>
        <p:spPr/>
        <p:txBody>
          <a:bodyPr rtlCol="0"/>
          <a:lstStyle/>
          <a:p>
            <a:pPr rtl="0"/>
            <a:r>
              <a:rPr lang="pt-BR" sz="2600" dirty="0" err="1"/>
              <a:t>VPCs</a:t>
            </a:r>
            <a:r>
              <a:rPr lang="pt-BR" sz="2600" dirty="0"/>
              <a:t>:</a:t>
            </a:r>
            <a:endParaRPr lang="pt-BR" dirty="0"/>
          </a:p>
          <a:p>
            <a:pPr lvl="1" rtl="0">
              <a:buClr>
                <a:schemeClr val="tx1"/>
              </a:buClr>
            </a:pPr>
            <a:r>
              <a:rPr lang="pt-BR" sz="2200" b="1" dirty="0">
                <a:solidFill>
                  <a:schemeClr val="accent5"/>
                </a:solidFill>
              </a:rPr>
              <a:t>Logicamente isoladas </a:t>
            </a:r>
            <a:r>
              <a:rPr lang="pt-BR" sz="2200" dirty="0"/>
              <a:t>de outras </a:t>
            </a:r>
            <a:r>
              <a:rPr lang="pt-BR" sz="2200" dirty="0" err="1"/>
              <a:t>VPCs</a:t>
            </a:r>
            <a:endParaRPr lang="pt-BR" sz="2200" dirty="0"/>
          </a:p>
          <a:p>
            <a:pPr lvl="1" rtl="0">
              <a:buClr>
                <a:schemeClr val="tx1"/>
              </a:buClr>
            </a:pPr>
            <a:r>
              <a:rPr lang="pt-BR" sz="2200" b="1" dirty="0">
                <a:solidFill>
                  <a:schemeClr val="accent5"/>
                </a:solidFill>
              </a:rPr>
              <a:t>Dedicadas</a:t>
            </a:r>
            <a:r>
              <a:rPr lang="pt-BR" sz="2200" dirty="0"/>
              <a:t> à sua conta da AWS</a:t>
            </a:r>
          </a:p>
          <a:p>
            <a:pPr lvl="1" rtl="0">
              <a:buClr>
                <a:schemeClr val="tx1"/>
              </a:buClr>
            </a:pPr>
            <a:r>
              <a:rPr lang="pt-BR" sz="2200" dirty="0"/>
              <a:t>Pertencem a uma única </a:t>
            </a:r>
            <a:r>
              <a:rPr lang="pt-BR" sz="2200" b="1" dirty="0">
                <a:solidFill>
                  <a:schemeClr val="accent5"/>
                </a:solidFill>
              </a:rPr>
              <a:t>região </a:t>
            </a:r>
            <a:br>
              <a:rPr lang="pt-BR" sz="2200" b="1" dirty="0">
                <a:solidFill>
                  <a:schemeClr val="accent5"/>
                </a:solidFill>
              </a:rPr>
            </a:br>
            <a:r>
              <a:rPr lang="pt-BR" sz="2200" b="1" dirty="0">
                <a:solidFill>
                  <a:schemeClr val="accent5"/>
                </a:solidFill>
              </a:rPr>
              <a:t>da AWS </a:t>
            </a:r>
            <a:r>
              <a:rPr lang="pt-BR" sz="2200" dirty="0"/>
              <a:t>e podem abranger várias zonas de disponibilidade</a:t>
            </a:r>
          </a:p>
          <a:p>
            <a:pPr rtl="0">
              <a:buClr>
                <a:schemeClr val="tx1"/>
              </a:buClr>
            </a:pPr>
            <a:r>
              <a:rPr lang="pt-BR" sz="2600" dirty="0" err="1"/>
              <a:t>Sub-redes</a:t>
            </a:r>
            <a:r>
              <a:rPr lang="pt-BR" sz="2600" dirty="0"/>
              <a:t>:</a:t>
            </a:r>
            <a:endParaRPr lang="pt-BR" dirty="0"/>
          </a:p>
          <a:p>
            <a:pPr lvl="1" rtl="0">
              <a:buClr>
                <a:schemeClr val="tx1"/>
              </a:buClr>
            </a:pPr>
            <a:r>
              <a:rPr lang="pt-BR" sz="2200" b="1" spc="-20" dirty="0">
                <a:solidFill>
                  <a:schemeClr val="accent5"/>
                </a:solidFill>
              </a:rPr>
              <a:t>Intervalo de endereços IP</a:t>
            </a:r>
            <a:r>
              <a:rPr lang="pt-BR" sz="2200" b="1" spc="-20" dirty="0">
                <a:solidFill>
                  <a:schemeClr val="accent6"/>
                </a:solidFill>
              </a:rPr>
              <a:t> </a:t>
            </a:r>
            <a:r>
              <a:rPr lang="pt-BR" sz="2200" spc="-20" dirty="0"/>
              <a:t>que dividem uma VPC</a:t>
            </a:r>
          </a:p>
          <a:p>
            <a:pPr lvl="1" rtl="0">
              <a:buClr>
                <a:schemeClr val="tx1"/>
              </a:buClr>
            </a:pPr>
            <a:r>
              <a:rPr lang="pt-BR" sz="2200" spc="-20" dirty="0"/>
              <a:t>Pertencem a uma única </a:t>
            </a:r>
            <a:r>
              <a:rPr lang="pt-BR" sz="2200" b="1" spc="-20" dirty="0">
                <a:solidFill>
                  <a:schemeClr val="accent5"/>
                </a:solidFill>
              </a:rPr>
              <a:t>zona </a:t>
            </a:r>
            <a:br>
              <a:rPr lang="pt-BR" sz="2200" b="1" spc="-20" dirty="0">
                <a:solidFill>
                  <a:schemeClr val="accent5"/>
                </a:solidFill>
              </a:rPr>
            </a:br>
            <a:r>
              <a:rPr lang="pt-BR" sz="2200" b="1" spc="-20" dirty="0">
                <a:solidFill>
                  <a:schemeClr val="accent5"/>
                </a:solidFill>
              </a:rPr>
              <a:t>de disponibilidade</a:t>
            </a:r>
          </a:p>
          <a:p>
            <a:pPr lvl="1" rtl="0">
              <a:buClr>
                <a:schemeClr val="tx1"/>
              </a:buClr>
            </a:pPr>
            <a:r>
              <a:rPr lang="pt-BR" sz="2200" spc="-20" dirty="0"/>
              <a:t>Classificadas como </a:t>
            </a:r>
            <a:r>
              <a:rPr lang="pt-BR" sz="2200" b="1" spc="-20" dirty="0">
                <a:solidFill>
                  <a:schemeClr val="accent5"/>
                </a:solidFill>
              </a:rPr>
              <a:t>públicas</a:t>
            </a:r>
            <a:r>
              <a:rPr lang="pt-BR" sz="2200" b="1" spc="-20" dirty="0">
                <a:solidFill>
                  <a:schemeClr val="accent6"/>
                </a:solidFill>
              </a:rPr>
              <a:t> </a:t>
            </a:r>
            <a:br>
              <a:rPr lang="pt-BR" sz="2200" b="1" spc="-20" dirty="0">
                <a:solidFill>
                  <a:schemeClr val="accent6"/>
                </a:solidFill>
              </a:rPr>
            </a:br>
            <a:r>
              <a:rPr lang="pt-BR" sz="2200" spc="-20" dirty="0"/>
              <a:t>ou</a:t>
            </a:r>
            <a:r>
              <a:rPr lang="pt-BR" sz="2200" b="1" spc="-20" dirty="0">
                <a:solidFill>
                  <a:schemeClr val="accent6"/>
                </a:solidFill>
              </a:rPr>
              <a:t> </a:t>
            </a:r>
            <a:r>
              <a:rPr lang="pt-BR" sz="2200" b="1" spc="-20" dirty="0">
                <a:solidFill>
                  <a:schemeClr val="accent5"/>
                </a:solidFill>
              </a:rPr>
              <a:t>privadas</a:t>
            </a:r>
          </a:p>
        </p:txBody>
      </p:sp>
      <p:grpSp>
        <p:nvGrpSpPr>
          <p:cNvPr id="13" name="Group 12" descr="simple architecture diagram of the aws cloud with one region and one vpc spread across two availability zones. the vpc has one subnet inside each availability zone.">
            <a:extLst>
              <a:ext uri="{FF2B5EF4-FFF2-40B4-BE49-F238E27FC236}">
                <a16:creationId xmlns:a16="http://schemas.microsoft.com/office/drawing/2014/main" id="{FDB36299-A986-4260-9BFA-CEAA8FAD6E63}"/>
              </a:ext>
            </a:extLst>
          </p:cNvPr>
          <p:cNvGrpSpPr/>
          <p:nvPr/>
        </p:nvGrpSpPr>
        <p:grpSpPr>
          <a:xfrm>
            <a:off x="6268215" y="1528175"/>
            <a:ext cx="5605130" cy="4221461"/>
            <a:chOff x="6268215" y="1528175"/>
            <a:chExt cx="5605130" cy="4221461"/>
          </a:xfrm>
        </p:grpSpPr>
        <p:grpSp>
          <p:nvGrpSpPr>
            <p:cNvPr id="3" name="Group 2">
              <a:extLst>
                <a:ext uri="{FF2B5EF4-FFF2-40B4-BE49-F238E27FC236}">
                  <a16:creationId xmlns:a16="http://schemas.microsoft.com/office/drawing/2014/main" id="{DDCD66A0-2BCF-4034-8541-445A3791755A}"/>
                </a:ext>
              </a:extLst>
            </p:cNvPr>
            <p:cNvGrpSpPr/>
            <p:nvPr/>
          </p:nvGrpSpPr>
          <p:grpSpPr>
            <a:xfrm>
              <a:off x="6268215" y="1528175"/>
              <a:ext cx="5605130" cy="4221461"/>
              <a:chOff x="6268215" y="1528175"/>
              <a:chExt cx="5605130" cy="4221461"/>
            </a:xfrm>
          </p:grpSpPr>
          <p:sp>
            <p:nvSpPr>
              <p:cNvPr id="11" name="Rectangle 10">
                <a:extLst>
                  <a:ext uri="{FF2B5EF4-FFF2-40B4-BE49-F238E27FC236}">
                    <a16:creationId xmlns:a16="http://schemas.microsoft.com/office/drawing/2014/main" id="{21E5843D-C97A-438C-AF34-C074AF15688A}"/>
                  </a:ext>
                </a:extLst>
              </p:cNvPr>
              <p:cNvSpPr/>
              <p:nvPr/>
            </p:nvSpPr>
            <p:spPr>
              <a:xfrm>
                <a:off x="6268215" y="1528175"/>
                <a:ext cx="5605130" cy="422146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63500" algn="l"/>
                  </a:tabLst>
                  <a:defRPr/>
                </a:pPr>
                <a:r>
                  <a:rPr lang="pt-BR" sz="1600" b="0" i="0" u="none" strike="noStrike" kern="0" cap="none" spc="0" normalizeH="0" noProof="0" dirty="0">
                    <a:ln>
                      <a:noFill/>
                    </a:ln>
                    <a:solidFill>
                      <a:sysClr val="windowText" lastClr="000000"/>
                    </a:solidFill>
                    <a:effectLst/>
                    <a:uLnTx/>
                    <a:uFillTx/>
                    <a:ea typeface="+mn-ea"/>
                    <a:cs typeface="+mn-cs"/>
                  </a:rPr>
                  <a:t>	Nuvem AWS</a:t>
                </a:r>
              </a:p>
            </p:txBody>
          </p:sp>
          <p:pic>
            <p:nvPicPr>
              <p:cNvPr id="12" name="Graphic 11">
                <a:extLst>
                  <a:ext uri="{FF2B5EF4-FFF2-40B4-BE49-F238E27FC236}">
                    <a16:creationId xmlns:a16="http://schemas.microsoft.com/office/drawing/2014/main" id="{4681AF27-3732-4D77-89C2-3E31411B53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5" y="1528175"/>
                <a:ext cx="457200" cy="457200"/>
              </a:xfrm>
              <a:prstGeom prst="rect">
                <a:avLst/>
              </a:prstGeom>
            </p:spPr>
          </p:pic>
        </p:grpSp>
        <p:grpSp>
          <p:nvGrpSpPr>
            <p:cNvPr id="5" name="Group 4">
              <a:extLst>
                <a:ext uri="{FF2B5EF4-FFF2-40B4-BE49-F238E27FC236}">
                  <a16:creationId xmlns:a16="http://schemas.microsoft.com/office/drawing/2014/main" id="{7C994E07-E60C-424B-AFF7-E3F204B2B588}"/>
                </a:ext>
              </a:extLst>
            </p:cNvPr>
            <p:cNvGrpSpPr/>
            <p:nvPr/>
          </p:nvGrpSpPr>
          <p:grpSpPr>
            <a:xfrm>
              <a:off x="6492504" y="2147455"/>
              <a:ext cx="5131460" cy="3394363"/>
              <a:chOff x="6492504" y="2147455"/>
              <a:chExt cx="5131460" cy="3394363"/>
            </a:xfrm>
          </p:grpSpPr>
          <p:sp>
            <p:nvSpPr>
              <p:cNvPr id="14" name="Rectangle 13">
                <a:extLst>
                  <a:ext uri="{FF2B5EF4-FFF2-40B4-BE49-F238E27FC236}">
                    <a16:creationId xmlns:a16="http://schemas.microsoft.com/office/drawing/2014/main" id="{53DAA754-A759-415E-BBDA-BAB73AE0DB87}"/>
                  </a:ext>
                </a:extLst>
              </p:cNvPr>
              <p:cNvSpPr/>
              <p:nvPr/>
            </p:nvSpPr>
            <p:spPr>
              <a:xfrm>
                <a:off x="6492504" y="2147455"/>
                <a:ext cx="5131460" cy="339436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tabLst>
                    <a:tab pos="63500" algn="l"/>
                  </a:tabLst>
                </a:pPr>
                <a:r>
                  <a:rPr lang="pt-BR" sz="1600" spc="-20" dirty="0">
                    <a:solidFill>
                      <a:schemeClr val="accent3"/>
                    </a:solidFill>
                  </a:rPr>
                  <a:t>	Região</a:t>
                </a:r>
                <a:endParaRPr lang="en-US" sz="1600" spc="-20" dirty="0">
                  <a:solidFill>
                    <a:schemeClr val="accent3"/>
                  </a:solidFill>
                </a:endParaRPr>
              </a:p>
            </p:txBody>
          </p:sp>
          <p:pic>
            <p:nvPicPr>
              <p:cNvPr id="15" name="Graphic 14">
                <a:extLst>
                  <a:ext uri="{FF2B5EF4-FFF2-40B4-BE49-F238E27FC236}">
                    <a16:creationId xmlns:a16="http://schemas.microsoft.com/office/drawing/2014/main" id="{F24332D0-D927-4863-ABDF-07052F51FC6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2504" y="2147455"/>
                <a:ext cx="457200" cy="457200"/>
              </a:xfrm>
              <a:prstGeom prst="rect">
                <a:avLst/>
              </a:prstGeom>
            </p:spPr>
          </p:pic>
        </p:grpSp>
        <p:sp>
          <p:nvSpPr>
            <p:cNvPr id="16" name="Rectangle 15">
              <a:extLst>
                <a:ext uri="{FF2B5EF4-FFF2-40B4-BE49-F238E27FC236}">
                  <a16:creationId xmlns:a16="http://schemas.microsoft.com/office/drawing/2014/main" id="{73F9E2FC-4856-4F61-AC80-5E79A21D9CA7}"/>
                </a:ext>
              </a:extLst>
            </p:cNvPr>
            <p:cNvSpPr/>
            <p:nvPr/>
          </p:nvSpPr>
          <p:spPr>
            <a:xfrm>
              <a:off x="7749168" y="2387065"/>
              <a:ext cx="1740341" cy="294276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dirty="0">
                  <a:solidFill>
                    <a:schemeClr val="accent3"/>
                  </a:solidFill>
                </a:rPr>
                <a:t>Zona de disponibilidade 1</a:t>
              </a:r>
            </a:p>
          </p:txBody>
        </p:sp>
        <p:sp>
          <p:nvSpPr>
            <p:cNvPr id="17" name="Rectangle 16">
              <a:extLst>
                <a:ext uri="{FF2B5EF4-FFF2-40B4-BE49-F238E27FC236}">
                  <a16:creationId xmlns:a16="http://schemas.microsoft.com/office/drawing/2014/main" id="{BC85652B-F37D-4D09-821D-3C05390F0BAC}"/>
                </a:ext>
              </a:extLst>
            </p:cNvPr>
            <p:cNvSpPr/>
            <p:nvPr/>
          </p:nvSpPr>
          <p:spPr>
            <a:xfrm>
              <a:off x="9661890" y="2387065"/>
              <a:ext cx="1741515" cy="294276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a:solidFill>
                    <a:schemeClr val="accent3"/>
                  </a:solidFill>
                </a:rPr>
                <a:t>Zona de disponibilidade 2</a:t>
              </a:r>
            </a:p>
          </p:txBody>
        </p:sp>
        <p:grpSp>
          <p:nvGrpSpPr>
            <p:cNvPr id="6" name="Group 5">
              <a:extLst>
                <a:ext uri="{FF2B5EF4-FFF2-40B4-BE49-F238E27FC236}">
                  <a16:creationId xmlns:a16="http://schemas.microsoft.com/office/drawing/2014/main" id="{F87D00F6-1798-4D17-B97A-8A7D71B3F4BF}"/>
                </a:ext>
              </a:extLst>
            </p:cNvPr>
            <p:cNvGrpSpPr/>
            <p:nvPr/>
          </p:nvGrpSpPr>
          <p:grpSpPr>
            <a:xfrm>
              <a:off x="6611265" y="3049416"/>
              <a:ext cx="4901435" cy="2090620"/>
              <a:chOff x="6611265" y="3049416"/>
              <a:chExt cx="4901435" cy="2090620"/>
            </a:xfrm>
          </p:grpSpPr>
          <p:sp>
            <p:nvSpPr>
              <p:cNvPr id="18" name="Rectangle 17">
                <a:extLst>
                  <a:ext uri="{FF2B5EF4-FFF2-40B4-BE49-F238E27FC236}">
                    <a16:creationId xmlns:a16="http://schemas.microsoft.com/office/drawing/2014/main" id="{6DA1BB7E-90F7-49DE-9CB0-FA223F85A836}"/>
                  </a:ext>
                </a:extLst>
              </p:cNvPr>
              <p:cNvSpPr/>
              <p:nvPr/>
            </p:nvSpPr>
            <p:spPr>
              <a:xfrm>
                <a:off x="6611265" y="3049416"/>
                <a:ext cx="4901435" cy="20906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38100" algn="l"/>
                  </a:tabLst>
                  <a:defRPr/>
                </a:pPr>
                <a:r>
                  <a:rPr lang="pt-BR" sz="1600" kern="0">
                    <a:ln w="0"/>
                    <a:solidFill>
                      <a:srgbClr val="1D8900"/>
                    </a:solidFill>
                  </a:rPr>
                  <a:t>	</a:t>
                </a:r>
                <a:r>
                  <a:rPr lang="pt-BR" sz="1600" b="0" i="0" u="none" strike="noStrike" kern="0" cap="none" spc="0" normalizeH="0" noProof="0">
                    <a:ln w="0"/>
                    <a:solidFill>
                      <a:srgbClr val="1D8900"/>
                    </a:solidFill>
                    <a:effectLst/>
                    <a:uLnTx/>
                    <a:uFillTx/>
                    <a:ea typeface="+mn-ea"/>
                    <a:cs typeface="+mn-cs"/>
                  </a:rPr>
                  <a:t>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9" name="Graphic 18">
                <a:extLst>
                  <a:ext uri="{FF2B5EF4-FFF2-40B4-BE49-F238E27FC236}">
                    <a16:creationId xmlns:a16="http://schemas.microsoft.com/office/drawing/2014/main" id="{42912232-CA59-4F8D-A21F-D8F5638236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1266" y="3049416"/>
                <a:ext cx="457200" cy="457200"/>
              </a:xfrm>
              <a:prstGeom prst="rect">
                <a:avLst/>
              </a:prstGeom>
            </p:spPr>
          </p:pic>
        </p:grpSp>
        <p:grpSp>
          <p:nvGrpSpPr>
            <p:cNvPr id="7" name="Group 6">
              <a:extLst>
                <a:ext uri="{FF2B5EF4-FFF2-40B4-BE49-F238E27FC236}">
                  <a16:creationId xmlns:a16="http://schemas.microsoft.com/office/drawing/2014/main" id="{1E8F8472-99D5-4279-882D-84CF72751D33}"/>
                </a:ext>
              </a:extLst>
            </p:cNvPr>
            <p:cNvGrpSpPr/>
            <p:nvPr/>
          </p:nvGrpSpPr>
          <p:grpSpPr>
            <a:xfrm>
              <a:off x="7855044" y="3549288"/>
              <a:ext cx="1554480" cy="1145359"/>
              <a:chOff x="7855044" y="3549288"/>
              <a:chExt cx="1554480" cy="1145359"/>
            </a:xfrm>
          </p:grpSpPr>
          <p:sp>
            <p:nvSpPr>
              <p:cNvPr id="20" name="Rectangle 19">
                <a:extLst>
                  <a:ext uri="{FF2B5EF4-FFF2-40B4-BE49-F238E27FC236}">
                    <a16:creationId xmlns:a16="http://schemas.microsoft.com/office/drawing/2014/main" id="{F8FF7687-9960-4BCD-AC48-C90CC32799B3}"/>
                  </a:ext>
                </a:extLst>
              </p:cNvPr>
              <p:cNvSpPr/>
              <p:nvPr/>
            </p:nvSpPr>
            <p:spPr>
              <a:xfrm>
                <a:off x="7855044"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dirty="0">
                    <a:solidFill>
                      <a:srgbClr val="1D8900"/>
                    </a:solidFill>
                  </a:rPr>
                  <a:t>	</a:t>
                </a:r>
                <a:r>
                  <a:rPr lang="pt-BR" sz="1600" kern="0" dirty="0" err="1">
                    <a:solidFill>
                      <a:srgbClr val="1D8900"/>
                    </a:solidFill>
                  </a:rPr>
                  <a:t>Su</a:t>
                </a:r>
                <a:r>
                  <a:rPr lang="pt-BR" sz="1600" b="0" i="0" u="none" strike="noStrike" kern="0" cap="none" spc="0" normalizeH="0" noProof="0" dirty="0" err="1">
                    <a:ln>
                      <a:noFill/>
                    </a:ln>
                    <a:solidFill>
                      <a:srgbClr val="1D8900"/>
                    </a:solidFill>
                    <a:effectLst/>
                    <a:uLnTx/>
                    <a:uFillTx/>
                  </a:rPr>
                  <a:t>b-rede</a:t>
                </a:r>
                <a:endParaRPr kumimoji="0" lang="en-US" sz="1600" b="0" i="0" u="none" strike="noStrike" kern="0" cap="none" spc="0" normalizeH="0" baseline="0" noProof="0" dirty="0">
                  <a:ln>
                    <a:noFill/>
                  </a:ln>
                  <a:solidFill>
                    <a:srgbClr val="1D8900"/>
                  </a:solidFill>
                  <a:effectLst/>
                  <a:uLnTx/>
                  <a:uFillTx/>
                </a:endParaRPr>
              </a:p>
            </p:txBody>
          </p:sp>
          <p:pic>
            <p:nvPicPr>
              <p:cNvPr id="21" name="Graphic 20">
                <a:extLst>
                  <a:ext uri="{FF2B5EF4-FFF2-40B4-BE49-F238E27FC236}">
                    <a16:creationId xmlns:a16="http://schemas.microsoft.com/office/drawing/2014/main" id="{EEBDF25C-0A49-49C7-8623-9A369F99E03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5044" y="3549288"/>
                <a:ext cx="457200" cy="457200"/>
              </a:xfrm>
              <a:prstGeom prst="rect">
                <a:avLst/>
              </a:prstGeom>
            </p:spPr>
          </p:pic>
        </p:grpSp>
        <p:grpSp>
          <p:nvGrpSpPr>
            <p:cNvPr id="9" name="Group 8">
              <a:extLst>
                <a:ext uri="{FF2B5EF4-FFF2-40B4-BE49-F238E27FC236}">
                  <a16:creationId xmlns:a16="http://schemas.microsoft.com/office/drawing/2014/main" id="{144EEB2F-5125-4634-A65B-71141A598527}"/>
                </a:ext>
              </a:extLst>
            </p:cNvPr>
            <p:cNvGrpSpPr/>
            <p:nvPr/>
          </p:nvGrpSpPr>
          <p:grpSpPr>
            <a:xfrm>
              <a:off x="9767765" y="3549288"/>
              <a:ext cx="1554480" cy="1145359"/>
              <a:chOff x="9767765" y="3549288"/>
              <a:chExt cx="1554480" cy="1145359"/>
            </a:xfrm>
          </p:grpSpPr>
          <p:sp>
            <p:nvSpPr>
              <p:cNvPr id="23" name="Rectangle 22">
                <a:extLst>
                  <a:ext uri="{FF2B5EF4-FFF2-40B4-BE49-F238E27FC236}">
                    <a16:creationId xmlns:a16="http://schemas.microsoft.com/office/drawing/2014/main" id="{D47CC8D6-97FE-4D4B-88AF-F421BE1684A9}"/>
                  </a:ext>
                </a:extLst>
              </p:cNvPr>
              <p:cNvSpPr/>
              <p:nvPr/>
            </p:nvSpPr>
            <p:spPr>
              <a:xfrm>
                <a:off x="9767765"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a:solidFill>
                      <a:srgbClr val="1D8900"/>
                    </a:solidFill>
                  </a:rPr>
                  <a:t>	S</a:t>
                </a:r>
                <a:r>
                  <a:rPr lang="pt-BR" sz="1600" b="0" i="0" u="none" strike="noStrike" kern="0" cap="none" spc="0" normalizeH="0" noProof="0">
                    <a:ln>
                      <a:noFill/>
                    </a:ln>
                    <a:solidFill>
                      <a:srgbClr val="1D8900"/>
                    </a:solidFill>
                    <a:effectLst/>
                    <a:uLnTx/>
                    <a:uFillTx/>
                  </a:rPr>
                  <a:t>ub-rede</a:t>
                </a:r>
                <a:endParaRPr kumimoji="0" lang="en-US" sz="1600" b="0" i="0" u="none" strike="noStrike" kern="0" cap="none" spc="0" normalizeH="0" baseline="0" noProof="0" dirty="0">
                  <a:ln>
                    <a:noFill/>
                  </a:ln>
                  <a:solidFill>
                    <a:srgbClr val="1D8900"/>
                  </a:solidFill>
                  <a:effectLst/>
                  <a:uLnTx/>
                  <a:uFillTx/>
                </a:endParaRPr>
              </a:p>
            </p:txBody>
          </p:sp>
          <p:pic>
            <p:nvPicPr>
              <p:cNvPr id="24" name="Graphic 23">
                <a:extLst>
                  <a:ext uri="{FF2B5EF4-FFF2-40B4-BE49-F238E27FC236}">
                    <a16:creationId xmlns:a16="http://schemas.microsoft.com/office/drawing/2014/main" id="{7ACD9377-C0E5-45E2-8412-5AEFD144DC3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7765" y="3549288"/>
                <a:ext cx="457200" cy="457200"/>
              </a:xfrm>
              <a:prstGeom prst="rect">
                <a:avLst/>
              </a:prstGeom>
            </p:spPr>
          </p:pic>
        </p:grpSp>
      </p:grpSp>
      <p:sp>
        <p:nvSpPr>
          <p:cNvPr id="10" name="Footer Placeholder 4">
            <a:extLst>
              <a:ext uri="{FF2B5EF4-FFF2-40B4-BE49-F238E27FC236}">
                <a16:creationId xmlns:a16="http://schemas.microsoft.com/office/drawing/2014/main" id="{3ECF1B27-FA09-4F90-ACA7-1F776B10CECA}"/>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75C3B755-53CA-436F-BBEF-835374A6B51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2613653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Endereçamento IP</a:t>
            </a:r>
          </a:p>
        </p:txBody>
      </p:sp>
      <p:sp>
        <p:nvSpPr>
          <p:cNvPr id="8" name="Content Placeholder 7">
            <a:extLst>
              <a:ext uri="{FF2B5EF4-FFF2-40B4-BE49-F238E27FC236}">
                <a16:creationId xmlns:a16="http://schemas.microsoft.com/office/drawing/2014/main" id="{ADD8EDD8-6001-4032-9B06-B302CB8B1E7B}"/>
              </a:ext>
            </a:extLst>
          </p:cNvPr>
          <p:cNvSpPr>
            <a:spLocks noGrp="1"/>
          </p:cNvSpPr>
          <p:nvPr>
            <p:ph idx="1"/>
          </p:nvPr>
        </p:nvSpPr>
        <p:spPr>
          <a:xfrm>
            <a:off x="419099" y="1528175"/>
            <a:ext cx="5849115" cy="4648788"/>
          </a:xfrm>
        </p:spPr>
        <p:txBody>
          <a:bodyPr rtlCol="0"/>
          <a:lstStyle/>
          <a:p>
            <a:pPr rtl="0"/>
            <a:r>
              <a:rPr lang="pt-BR" sz="2200" dirty="0"/>
              <a:t>Ao criar uma VPC, você a atribui a um </a:t>
            </a:r>
            <a:br>
              <a:rPr lang="pt-BR" sz="2200" dirty="0"/>
            </a:br>
            <a:r>
              <a:rPr lang="pt-BR" sz="2200" b="1" dirty="0">
                <a:solidFill>
                  <a:schemeClr val="accent5"/>
                </a:solidFill>
              </a:rPr>
              <a:t>bloco CIDR </a:t>
            </a:r>
            <a:r>
              <a:rPr lang="pt-BR" sz="2200" dirty="0"/>
              <a:t>IPv4 (intervalo de endereços IPv4 </a:t>
            </a:r>
            <a:r>
              <a:rPr lang="pt-BR" sz="2200" b="1" dirty="0">
                <a:solidFill>
                  <a:schemeClr val="accent5"/>
                </a:solidFill>
              </a:rPr>
              <a:t>privados</a:t>
            </a:r>
            <a:r>
              <a:rPr lang="pt-BR" sz="2200" dirty="0"/>
              <a:t>).</a:t>
            </a:r>
          </a:p>
          <a:p>
            <a:pPr rtl="0"/>
            <a:r>
              <a:rPr lang="pt-BR" sz="2200" dirty="0"/>
              <a:t>Você </a:t>
            </a:r>
            <a:r>
              <a:rPr lang="pt-BR" sz="2200" b="1" dirty="0">
                <a:solidFill>
                  <a:schemeClr val="accent5"/>
                </a:solidFill>
              </a:rPr>
              <a:t>não pode alterar o intervalo de endereços </a:t>
            </a:r>
            <a:r>
              <a:rPr lang="pt-BR" sz="2200" dirty="0"/>
              <a:t>depois de criar a VPC.</a:t>
            </a:r>
          </a:p>
          <a:p>
            <a:pPr rtl="0"/>
            <a:r>
              <a:rPr lang="pt-BR" sz="2200" spc="-20" dirty="0"/>
              <a:t>O </a:t>
            </a:r>
            <a:r>
              <a:rPr lang="pt-BR" sz="2200" b="1" spc="-20" dirty="0">
                <a:solidFill>
                  <a:schemeClr val="accent5"/>
                </a:solidFill>
              </a:rPr>
              <a:t>maior</a:t>
            </a:r>
            <a:r>
              <a:rPr lang="pt-BR" sz="2200" spc="-20" dirty="0"/>
              <a:t> tamanho de bloco CIDR IPv4 é </a:t>
            </a:r>
            <a:r>
              <a:rPr lang="pt-BR" sz="2200" b="1" spc="-20" dirty="0">
                <a:solidFill>
                  <a:schemeClr val="accent5"/>
                </a:solidFill>
              </a:rPr>
              <a:t>/16</a:t>
            </a:r>
            <a:r>
              <a:rPr lang="pt-BR" sz="2200" spc="-20" dirty="0"/>
              <a:t>.</a:t>
            </a:r>
          </a:p>
          <a:p>
            <a:pPr rtl="0"/>
            <a:r>
              <a:rPr lang="pt-BR" sz="2200" spc="-20" dirty="0"/>
              <a:t>O </a:t>
            </a:r>
            <a:r>
              <a:rPr lang="pt-BR" sz="2200" b="1" spc="-20" dirty="0">
                <a:solidFill>
                  <a:schemeClr val="accent5"/>
                </a:solidFill>
              </a:rPr>
              <a:t>menor</a:t>
            </a:r>
            <a:r>
              <a:rPr lang="pt-BR" sz="2200" spc="-20" dirty="0"/>
              <a:t> tamanho do bloco CIDR IPv4 é </a:t>
            </a:r>
            <a:r>
              <a:rPr lang="pt-BR" sz="2200" b="1" spc="-20" dirty="0">
                <a:solidFill>
                  <a:schemeClr val="accent5"/>
                </a:solidFill>
              </a:rPr>
              <a:t>/28</a:t>
            </a:r>
            <a:r>
              <a:rPr lang="pt-BR" sz="2200" spc="-20" dirty="0"/>
              <a:t>.</a:t>
            </a:r>
          </a:p>
          <a:p>
            <a:pPr rtl="0"/>
            <a:r>
              <a:rPr lang="pt-BR" sz="2200" dirty="0"/>
              <a:t>O IPv6 também é compatível (com um limite de tamanho de bloco diferente).</a:t>
            </a:r>
          </a:p>
          <a:p>
            <a:pPr rtl="0"/>
            <a:r>
              <a:rPr lang="pt-BR" sz="2200" dirty="0"/>
              <a:t>Os blocos CIDR de </a:t>
            </a:r>
            <a:r>
              <a:rPr lang="pt-BR" sz="2200" dirty="0" err="1"/>
              <a:t>sub-redes</a:t>
            </a:r>
            <a:r>
              <a:rPr lang="pt-BR" sz="2200" dirty="0"/>
              <a:t> </a:t>
            </a:r>
            <a:r>
              <a:rPr lang="pt-BR" sz="2200" b="1" dirty="0">
                <a:solidFill>
                  <a:schemeClr val="accent5"/>
                </a:solidFill>
              </a:rPr>
              <a:t>não podem </a:t>
            </a:r>
            <a:br>
              <a:rPr lang="pt-BR" sz="2200" b="1" dirty="0">
                <a:solidFill>
                  <a:schemeClr val="accent5"/>
                </a:solidFill>
              </a:rPr>
            </a:br>
            <a:r>
              <a:rPr lang="pt-BR" sz="2200" b="1" dirty="0">
                <a:solidFill>
                  <a:schemeClr val="accent5"/>
                </a:solidFill>
              </a:rPr>
              <a:t>se sobrepor</a:t>
            </a:r>
            <a:r>
              <a:rPr lang="pt-BR" sz="2200" dirty="0"/>
              <a:t>.</a:t>
            </a:r>
          </a:p>
        </p:txBody>
      </p:sp>
      <p:grpSp>
        <p:nvGrpSpPr>
          <p:cNvPr id="3" name="Group 2">
            <a:extLst>
              <a:ext uri="{FF2B5EF4-FFF2-40B4-BE49-F238E27FC236}">
                <a16:creationId xmlns:a16="http://schemas.microsoft.com/office/drawing/2014/main" id="{35A6C171-12A0-4015-A36A-54E7EC6A3066}"/>
              </a:ext>
              <a:ext uri="{C183D7F6-B498-43B3-948B-1728B52AA6E4}">
                <adec:decorative xmlns:adec="http://schemas.microsoft.com/office/drawing/2017/decorative" val="1"/>
              </a:ext>
            </a:extLst>
          </p:cNvPr>
          <p:cNvGrpSpPr/>
          <p:nvPr/>
        </p:nvGrpSpPr>
        <p:grpSpPr>
          <a:xfrm>
            <a:off x="6268213" y="1587500"/>
            <a:ext cx="5599735" cy="2339607"/>
            <a:chOff x="6268214" y="1587500"/>
            <a:chExt cx="5504686" cy="2194791"/>
          </a:xfrm>
        </p:grpSpPr>
        <p:sp>
          <p:nvSpPr>
            <p:cNvPr id="12" name="TextBox 11">
              <a:extLst>
                <a:ext uri="{FF2B5EF4-FFF2-40B4-BE49-F238E27FC236}">
                  <a16:creationId xmlns:a16="http://schemas.microsoft.com/office/drawing/2014/main" id="{6C767CB7-FF56-4AFE-9BA0-634A83B4791D}"/>
                </a:ext>
              </a:extLst>
            </p:cNvPr>
            <p:cNvSpPr txBox="1"/>
            <p:nvPr/>
          </p:nvSpPr>
          <p:spPr>
            <a:xfrm>
              <a:off x="6268214" y="2343457"/>
              <a:ext cx="5504685" cy="950131"/>
            </a:xfrm>
            <a:prstGeom prst="rect">
              <a:avLst/>
            </a:prstGeom>
            <a:noFill/>
          </p:spPr>
          <p:txBody>
            <a:bodyPr wrap="square" rtlCol="0">
              <a:spAutoFit/>
            </a:bodyPr>
            <a:lstStyle/>
            <a:p>
              <a:pPr algn="ctr" rtl="0"/>
              <a:r>
                <a:rPr lang="pt-BR" sz="2400" spc="-30"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x.x.x.x</a:t>
              </a:r>
              <a:r>
                <a:rPr lang="pt-BR" sz="2400" spc="-3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/16</a:t>
              </a:r>
              <a:r>
                <a:rPr lang="pt-BR" sz="2400" spc="-3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spc="-30" dirty="0">
                  <a:latin typeface="Amazon Ember Light" panose="020B0403020204020204" pitchFamily="34" charset="0"/>
                  <a:ea typeface="Amazon Ember Light" panose="020B0403020204020204" pitchFamily="34" charset="0"/>
                  <a:cs typeface="Amazon Ember Light" panose="020B0403020204020204" pitchFamily="34" charset="0"/>
                </a:rPr>
                <a:t>ou 65.536 endereços (máximo)</a:t>
              </a:r>
            </a:p>
            <a:p>
              <a:pPr algn="ctr" rtl="0"/>
              <a:r>
                <a:rPr lang="pt-BR" sz="2400" dirty="0" err="1">
                  <a:latin typeface="Amazon Ember Light" panose="020B0403020204020204" pitchFamily="34" charset="0"/>
                  <a:ea typeface="Amazon Ember Light" panose="020B0403020204020204" pitchFamily="34" charset="0"/>
                  <a:cs typeface="Amazon Ember Light" panose="020B0403020204020204" pitchFamily="34" charset="0"/>
                </a:rPr>
                <a:t>to</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400"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x.x.x.x</a:t>
              </a:r>
              <a:r>
                <a:rPr lang="pt-BR"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/28</a:t>
              </a:r>
              <a:r>
                <a:rPr lang="pt-BR" sz="24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ou 16 endereços (mínimo)</a:t>
              </a:r>
            </a:p>
          </p:txBody>
        </p:sp>
        <p:sp>
          <p:nvSpPr>
            <p:cNvPr id="10" name="Rectangle 9">
              <a:extLst>
                <a:ext uri="{FF2B5EF4-FFF2-40B4-BE49-F238E27FC236}">
                  <a16:creationId xmlns:a16="http://schemas.microsoft.com/office/drawing/2014/main" id="{8AA8F078-82ED-40AA-8A06-3E097757284F}"/>
                </a:ext>
              </a:extLst>
            </p:cNvPr>
            <p:cNvSpPr/>
            <p:nvPr/>
          </p:nvSpPr>
          <p:spPr>
            <a:xfrm>
              <a:off x="6268214" y="1587500"/>
              <a:ext cx="5504686" cy="219479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3" name="Graphic 12">
              <a:extLst>
                <a:ext uri="{FF2B5EF4-FFF2-40B4-BE49-F238E27FC236}">
                  <a16:creationId xmlns:a16="http://schemas.microsoft.com/office/drawing/2014/main" id="{DC5E2AF6-B862-47E5-BC0A-6E1D632355C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4" y="1587500"/>
              <a:ext cx="457200" cy="457200"/>
            </a:xfrm>
            <a:prstGeom prst="rect">
              <a:avLst/>
            </a:prstGeom>
          </p:spPr>
        </p:pic>
      </p:grpSp>
      <p:sp>
        <p:nvSpPr>
          <p:cNvPr id="11" name="Footer Placeholder 4">
            <a:extLst>
              <a:ext uri="{FF2B5EF4-FFF2-40B4-BE49-F238E27FC236}">
                <a16:creationId xmlns:a16="http://schemas.microsoft.com/office/drawing/2014/main" id="{7DE30F4A-8D16-4A31-B100-ECA0132EB5C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13705B47-0AEB-45CD-AB2A-521A27E51895}"/>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3356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8C040A5-5B40-4F5A-8F82-EB6E526FDF27}"/>
              </a:ext>
            </a:extLst>
          </p:cNvPr>
          <p:cNvSpPr>
            <a:spLocks noGrp="1"/>
          </p:cNvSpPr>
          <p:nvPr>
            <p:ph type="title"/>
          </p:nvPr>
        </p:nvSpPr>
        <p:spPr/>
        <p:txBody>
          <a:bodyPr rtlCol="0"/>
          <a:lstStyle/>
          <a:p>
            <a:pPr rtl="0"/>
            <a:r>
              <a:rPr lang="pt-BR"/>
              <a:t>Endereços IP reservados</a:t>
            </a:r>
          </a:p>
        </p:txBody>
      </p:sp>
      <p:sp>
        <p:nvSpPr>
          <p:cNvPr id="30" name="TextBox 29">
            <a:extLst>
              <a:ext uri="{FF2B5EF4-FFF2-40B4-BE49-F238E27FC236}">
                <a16:creationId xmlns:a16="http://schemas.microsoft.com/office/drawing/2014/main" id="{7F54A6A5-45EB-46D0-BAC3-B9224A6F6EBA}"/>
              </a:ext>
            </a:extLst>
          </p:cNvPr>
          <p:cNvSpPr txBox="1"/>
          <p:nvPr/>
        </p:nvSpPr>
        <p:spPr>
          <a:xfrm>
            <a:off x="259812" y="1345998"/>
            <a:ext cx="11717540" cy="1107996"/>
          </a:xfrm>
          <a:prstGeom prst="rect">
            <a:avLst/>
          </a:prstGeom>
          <a:noFill/>
        </p:spPr>
        <p:txBody>
          <a:bodyPr wrap="square" rtlCol="0">
            <a:spAutoFit/>
          </a:bodyPr>
          <a:lstStyle/>
          <a:p>
            <a:pPr rtl="0"/>
            <a:r>
              <a:rPr lang="pt-BR" sz="2200" b="1" dirty="0">
                <a:latin typeface="Amazon Ember Light" panose="020B0403020204020204" pitchFamily="34" charset="0"/>
                <a:ea typeface="Amazon Ember Light" panose="020B0403020204020204" pitchFamily="34" charset="0"/>
                <a:cs typeface="Amazon Ember Light" panose="020B0403020204020204" pitchFamily="34" charset="0"/>
              </a:rPr>
              <a:t>Exemplo</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 uma VPC com um bloco CIDR IPv4 de 10.0.0.0/16 tem 65.536 endereços IP no total. A VPC tem quatro </a:t>
            </a:r>
            <a:r>
              <a:rPr lang="pt-BR" sz="2200" dirty="0" err="1">
                <a:latin typeface="Amazon Ember Light" panose="020B0403020204020204" pitchFamily="34" charset="0"/>
                <a:ea typeface="Amazon Ember Light" panose="020B0403020204020204" pitchFamily="34" charset="0"/>
                <a:cs typeface="Amazon Ember Light" panose="020B0403020204020204" pitchFamily="34" charset="0"/>
              </a:rPr>
              <a:t>sub-redes</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 de tamanho igual. Somente 251 endereços IP estão disponíveis para uso por cada </a:t>
            </a:r>
            <a:r>
              <a:rPr lang="pt-BR" sz="22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3" name="Group 2" descr="architecture diagram of a VPC with four equal-sized subnets.">
            <a:extLst>
              <a:ext uri="{FF2B5EF4-FFF2-40B4-BE49-F238E27FC236}">
                <a16:creationId xmlns:a16="http://schemas.microsoft.com/office/drawing/2014/main" id="{CFD50DE4-F810-4D8E-9B41-EA0516EFA0CC}"/>
              </a:ext>
            </a:extLst>
          </p:cNvPr>
          <p:cNvGrpSpPr/>
          <p:nvPr/>
        </p:nvGrpSpPr>
        <p:grpSpPr>
          <a:xfrm>
            <a:off x="467931" y="2852730"/>
            <a:ext cx="6125373" cy="3381883"/>
            <a:chOff x="467932" y="2852730"/>
            <a:chExt cx="4644394" cy="3381883"/>
          </a:xfrm>
        </p:grpSpPr>
        <p:grpSp>
          <p:nvGrpSpPr>
            <p:cNvPr id="34" name="Group 33">
              <a:extLst>
                <a:ext uri="{FF2B5EF4-FFF2-40B4-BE49-F238E27FC236}">
                  <a16:creationId xmlns:a16="http://schemas.microsoft.com/office/drawing/2014/main" id="{1315EF31-D321-420F-BF04-47B72D461CE4}"/>
                </a:ext>
              </a:extLst>
            </p:cNvPr>
            <p:cNvGrpSpPr/>
            <p:nvPr/>
          </p:nvGrpSpPr>
          <p:grpSpPr>
            <a:xfrm>
              <a:off x="467932" y="2852730"/>
              <a:ext cx="4644394" cy="3381883"/>
              <a:chOff x="467932" y="2603278"/>
              <a:chExt cx="4644394" cy="3381883"/>
            </a:xfrm>
          </p:grpSpPr>
          <p:grpSp>
            <p:nvGrpSpPr>
              <p:cNvPr id="28" name="Group 27">
                <a:extLst>
                  <a:ext uri="{FF2B5EF4-FFF2-40B4-BE49-F238E27FC236}">
                    <a16:creationId xmlns:a16="http://schemas.microsoft.com/office/drawing/2014/main" id="{0A4929FD-12BB-4D3C-9215-F8623F79853B}"/>
                  </a:ext>
                </a:extLst>
              </p:cNvPr>
              <p:cNvGrpSpPr/>
              <p:nvPr/>
            </p:nvGrpSpPr>
            <p:grpSpPr>
              <a:xfrm>
                <a:off x="467932" y="3159746"/>
                <a:ext cx="4577481" cy="2429264"/>
                <a:chOff x="-61597" y="3394364"/>
                <a:chExt cx="4577481" cy="2429264"/>
              </a:xfrm>
            </p:grpSpPr>
            <p:grpSp>
              <p:nvGrpSpPr>
                <p:cNvPr id="18" name="Group 17">
                  <a:extLst>
                    <a:ext uri="{FF2B5EF4-FFF2-40B4-BE49-F238E27FC236}">
                      <a16:creationId xmlns:a16="http://schemas.microsoft.com/office/drawing/2014/main" id="{066F8E97-E7A2-41D4-81E1-63F46499A522}"/>
                    </a:ext>
                  </a:extLst>
                </p:cNvPr>
                <p:cNvGrpSpPr/>
                <p:nvPr/>
              </p:nvGrpSpPr>
              <p:grpSpPr>
                <a:xfrm>
                  <a:off x="-61597" y="3394364"/>
                  <a:ext cx="2215503" cy="1145359"/>
                  <a:chOff x="-61597" y="3394364"/>
                  <a:chExt cx="2215503" cy="1145359"/>
                </a:xfrm>
              </p:grpSpPr>
              <p:sp>
                <p:nvSpPr>
                  <p:cNvPr id="10" name="Rectangle 9">
                    <a:extLst>
                      <a:ext uri="{FF2B5EF4-FFF2-40B4-BE49-F238E27FC236}">
                        <a16:creationId xmlns:a16="http://schemas.microsoft.com/office/drawing/2014/main" id="{2A5195AB-2752-4DE4-8FEB-B45164027D93}"/>
                      </a:ext>
                    </a:extLst>
                  </p:cNvPr>
                  <p:cNvSpPr/>
                  <p:nvPr/>
                </p:nvSpPr>
                <p:spPr>
                  <a:xfrm>
                    <a:off x="-61597" y="3396723"/>
                    <a:ext cx="2215503"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342900" algn="l"/>
                      </a:tabLst>
                      <a:defRPr/>
                    </a:pPr>
                    <a:r>
                      <a:rPr lang="pt-BR" sz="1600" b="0" i="0" u="none" strike="noStrike" kern="0" cap="none" spc="-30" normalizeH="0" noProof="0" dirty="0">
                        <a:ln>
                          <a:noFill/>
                        </a:ln>
                        <a:solidFill>
                          <a:srgbClr val="1D8900"/>
                        </a:solidFill>
                        <a:effectLst/>
                        <a:uLnTx/>
                        <a:uFillTx/>
                        <a:ea typeface="+mn-ea"/>
                        <a:cs typeface="+mn-cs"/>
                      </a:rPr>
                      <a:t>	</a:t>
                    </a:r>
                    <a:r>
                      <a:rPr lang="pt-BR" sz="1600" b="0" i="0" u="none" strike="noStrike" kern="0" cap="none" spc="-30" normalizeH="0" noProof="0" dirty="0" err="1">
                        <a:ln>
                          <a:noFill/>
                        </a:ln>
                        <a:solidFill>
                          <a:srgbClr val="1D8900"/>
                        </a:solidFill>
                        <a:effectLst/>
                        <a:uLnTx/>
                        <a:uFillTx/>
                        <a:ea typeface="+mn-ea"/>
                        <a:cs typeface="+mn-cs"/>
                      </a:rPr>
                      <a:t>Sub-rede</a:t>
                    </a:r>
                    <a:r>
                      <a:rPr lang="pt-BR" sz="1600" b="0" i="0" u="none" strike="noStrike" kern="0" cap="none" spc="-30" normalizeH="0" noProof="0" dirty="0">
                        <a:ln>
                          <a:noFill/>
                        </a:ln>
                        <a:solidFill>
                          <a:srgbClr val="1D8900"/>
                        </a:solidFill>
                        <a:effectLst/>
                        <a:uLnTx/>
                        <a:uFillTx/>
                        <a:ea typeface="+mn-ea"/>
                        <a:cs typeface="+mn-cs"/>
                      </a:rPr>
                      <a:t> 1 (10.0.0.0/24)</a:t>
                    </a:r>
                  </a:p>
                </p:txBody>
              </p:sp>
              <p:pic>
                <p:nvPicPr>
                  <p:cNvPr id="11" name="Graphic 10">
                    <a:extLst>
                      <a:ext uri="{FF2B5EF4-FFF2-40B4-BE49-F238E27FC236}">
                        <a16:creationId xmlns:a16="http://schemas.microsoft.com/office/drawing/2014/main" id="{AD246BFB-53C8-4AB4-AD35-4C72A3BB754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36" y="3394364"/>
                    <a:ext cx="457200" cy="457200"/>
                  </a:xfrm>
                  <a:prstGeom prst="rect">
                    <a:avLst/>
                  </a:prstGeom>
                </p:spPr>
              </p:pic>
            </p:grpSp>
            <p:grpSp>
              <p:nvGrpSpPr>
                <p:cNvPr id="19" name="Group 18">
                  <a:extLst>
                    <a:ext uri="{FF2B5EF4-FFF2-40B4-BE49-F238E27FC236}">
                      <a16:creationId xmlns:a16="http://schemas.microsoft.com/office/drawing/2014/main" id="{A61FC9FC-9C26-467D-B557-5514C0256212}"/>
                    </a:ext>
                  </a:extLst>
                </p:cNvPr>
                <p:cNvGrpSpPr/>
                <p:nvPr/>
              </p:nvGrpSpPr>
              <p:grpSpPr>
                <a:xfrm>
                  <a:off x="-48036" y="4678269"/>
                  <a:ext cx="2232436" cy="1145359"/>
                  <a:chOff x="-48036" y="3394364"/>
                  <a:chExt cx="2232436" cy="1145359"/>
                </a:xfrm>
              </p:grpSpPr>
              <p:sp>
                <p:nvSpPr>
                  <p:cNvPr id="20" name="Rectangle 19">
                    <a:extLst>
                      <a:ext uri="{FF2B5EF4-FFF2-40B4-BE49-F238E27FC236}">
                        <a16:creationId xmlns:a16="http://schemas.microsoft.com/office/drawing/2014/main" id="{804F3551-80F5-48A2-9BF3-7C17469BEC3F}"/>
                      </a:ext>
                    </a:extLst>
                  </p:cNvPr>
                  <p:cNvSpPr/>
                  <p:nvPr/>
                </p:nvSpPr>
                <p:spPr>
                  <a:xfrm>
                    <a:off x="-48036" y="3396723"/>
                    <a:ext cx="2232436"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317500" algn="l"/>
                      </a:tabLst>
                      <a:defRPr/>
                    </a:pPr>
                    <a:r>
                      <a:rPr lang="pt-BR" sz="1200" kern="0" spc="-20" dirty="0">
                        <a:solidFill>
                          <a:srgbClr val="1D8900"/>
                        </a:solidFill>
                      </a:rPr>
                      <a:t>	</a:t>
                    </a:r>
                    <a:r>
                      <a:rPr lang="pt-BR" sz="1600" b="0" i="0" u="none" strike="noStrike" kern="0" cap="none" spc="-20" normalizeH="0" noProof="0" dirty="0" err="1">
                        <a:ln>
                          <a:noFill/>
                        </a:ln>
                        <a:solidFill>
                          <a:srgbClr val="1D8900"/>
                        </a:solidFill>
                        <a:effectLst/>
                        <a:uLnTx/>
                        <a:uFillTx/>
                      </a:rPr>
                      <a:t>Sub-rede</a:t>
                    </a:r>
                    <a:r>
                      <a:rPr lang="pt-BR" sz="1600" b="0" i="0" u="none" strike="noStrike" kern="0" cap="none" spc="-20" normalizeH="0" noProof="0" dirty="0">
                        <a:ln>
                          <a:noFill/>
                        </a:ln>
                        <a:solidFill>
                          <a:srgbClr val="1D8900"/>
                        </a:solidFill>
                        <a:effectLst/>
                        <a:uLnTx/>
                        <a:uFillTx/>
                      </a:rPr>
                      <a:t> 4 (10.0.1.0/24)</a:t>
                    </a:r>
                  </a:p>
                </p:txBody>
              </p:sp>
              <p:pic>
                <p:nvPicPr>
                  <p:cNvPr id="21" name="Graphic 20">
                    <a:extLst>
                      <a:ext uri="{FF2B5EF4-FFF2-40B4-BE49-F238E27FC236}">
                        <a16:creationId xmlns:a16="http://schemas.microsoft.com/office/drawing/2014/main" id="{33C9663C-341E-495A-9CF8-7A28A02A40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50" y="3394364"/>
                    <a:ext cx="457200" cy="457200"/>
                  </a:xfrm>
                  <a:prstGeom prst="rect">
                    <a:avLst/>
                  </a:prstGeom>
                </p:spPr>
              </p:pic>
            </p:grpSp>
            <p:grpSp>
              <p:nvGrpSpPr>
                <p:cNvPr id="22" name="Group 21">
                  <a:extLst>
                    <a:ext uri="{FF2B5EF4-FFF2-40B4-BE49-F238E27FC236}">
                      <a16:creationId xmlns:a16="http://schemas.microsoft.com/office/drawing/2014/main" id="{A53AFFE5-F463-40C6-8781-A63AF84FFDE8}"/>
                    </a:ext>
                  </a:extLst>
                </p:cNvPr>
                <p:cNvGrpSpPr/>
                <p:nvPr/>
              </p:nvGrpSpPr>
              <p:grpSpPr>
                <a:xfrm>
                  <a:off x="2336800" y="3394364"/>
                  <a:ext cx="2179084" cy="1145359"/>
                  <a:chOff x="419100" y="3394364"/>
                  <a:chExt cx="2179084" cy="1145359"/>
                </a:xfrm>
              </p:grpSpPr>
              <p:sp>
                <p:nvSpPr>
                  <p:cNvPr id="23" name="Rectangle 22">
                    <a:extLst>
                      <a:ext uri="{FF2B5EF4-FFF2-40B4-BE49-F238E27FC236}">
                        <a16:creationId xmlns:a16="http://schemas.microsoft.com/office/drawing/2014/main" id="{31E2B787-FA35-466A-8483-3038641004AF}"/>
                      </a:ext>
                    </a:extLst>
                  </p:cNvPr>
                  <p:cNvSpPr/>
                  <p:nvPr/>
                </p:nvSpPr>
                <p:spPr>
                  <a:xfrm>
                    <a:off x="442195"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292100" algn="l"/>
                      </a:tabLst>
                      <a:defRPr/>
                    </a:pPr>
                    <a:r>
                      <a:rPr lang="pt-BR" sz="1600" b="0" i="0" u="none" strike="noStrike" kern="0" cap="none" spc="0" normalizeH="0" noProof="0" dirty="0">
                        <a:ln>
                          <a:noFill/>
                        </a:ln>
                        <a:solidFill>
                          <a:srgbClr val="1D8900"/>
                        </a:solidFill>
                        <a:effectLst/>
                        <a:uLnTx/>
                        <a:uFillTx/>
                      </a:rPr>
                      <a:t>	</a:t>
                    </a:r>
                    <a:r>
                      <a:rPr lang="pt-BR" sz="1600" b="0" i="0" u="none" strike="noStrike" kern="0" cap="none" spc="-20" normalizeH="0" noProof="0" dirty="0" err="1">
                        <a:ln>
                          <a:noFill/>
                        </a:ln>
                        <a:solidFill>
                          <a:srgbClr val="1D8900"/>
                        </a:solidFill>
                        <a:effectLst/>
                        <a:uLnTx/>
                        <a:uFillTx/>
                      </a:rPr>
                      <a:t>Sub-rede</a:t>
                    </a:r>
                    <a:r>
                      <a:rPr lang="pt-BR" sz="1600" b="0" i="0" u="none" strike="noStrike" kern="0" cap="none" spc="-20" normalizeH="0" noProof="0" dirty="0">
                        <a:ln>
                          <a:noFill/>
                        </a:ln>
                        <a:solidFill>
                          <a:srgbClr val="1D8900"/>
                        </a:solidFill>
                        <a:effectLst/>
                        <a:uLnTx/>
                        <a:uFillTx/>
                      </a:rPr>
                      <a:t> 2 (10.0.2.0/24)</a:t>
                    </a:r>
                  </a:p>
                </p:txBody>
              </p:sp>
              <p:pic>
                <p:nvPicPr>
                  <p:cNvPr id="24" name="Graphic 23">
                    <a:extLst>
                      <a:ext uri="{FF2B5EF4-FFF2-40B4-BE49-F238E27FC236}">
                        <a16:creationId xmlns:a16="http://schemas.microsoft.com/office/drawing/2014/main" id="{D6BF39A1-F4A1-4543-B8E1-E688D04AE0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nvGrpSpPr>
                <p:cNvPr id="25" name="Group 24">
                  <a:extLst>
                    <a:ext uri="{FF2B5EF4-FFF2-40B4-BE49-F238E27FC236}">
                      <a16:creationId xmlns:a16="http://schemas.microsoft.com/office/drawing/2014/main" id="{FBB88604-3187-41AB-A9B1-DB738496C08F}"/>
                    </a:ext>
                  </a:extLst>
                </p:cNvPr>
                <p:cNvGrpSpPr/>
                <p:nvPr/>
              </p:nvGrpSpPr>
              <p:grpSpPr>
                <a:xfrm>
                  <a:off x="2336800" y="4678269"/>
                  <a:ext cx="2179083" cy="1145359"/>
                  <a:chOff x="419100" y="3394364"/>
                  <a:chExt cx="2179083" cy="1145359"/>
                </a:xfrm>
              </p:grpSpPr>
              <p:sp>
                <p:nvSpPr>
                  <p:cNvPr id="26" name="Rectangle 25">
                    <a:extLst>
                      <a:ext uri="{FF2B5EF4-FFF2-40B4-BE49-F238E27FC236}">
                        <a16:creationId xmlns:a16="http://schemas.microsoft.com/office/drawing/2014/main" id="{10854074-32C7-46D2-84C6-88C4AE6690BC}"/>
                      </a:ext>
                    </a:extLst>
                  </p:cNvPr>
                  <p:cNvSpPr/>
                  <p:nvPr/>
                </p:nvSpPr>
                <p:spPr>
                  <a:xfrm>
                    <a:off x="442194"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292100" algn="l"/>
                      </a:tabLst>
                      <a:defRPr/>
                    </a:pPr>
                    <a:r>
                      <a:rPr lang="pt-BR" sz="1200" kern="0" dirty="0">
                        <a:solidFill>
                          <a:srgbClr val="1D8900"/>
                        </a:solidFill>
                      </a:rPr>
                      <a:t>	</a:t>
                    </a: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3 (10.0.3.0/24)</a:t>
                    </a:r>
                  </a:p>
                </p:txBody>
              </p:sp>
              <p:pic>
                <p:nvPicPr>
                  <p:cNvPr id="27" name="Graphic 26">
                    <a:extLst>
                      <a:ext uri="{FF2B5EF4-FFF2-40B4-BE49-F238E27FC236}">
                        <a16:creationId xmlns:a16="http://schemas.microsoft.com/office/drawing/2014/main" id="{3B8BCF13-CAD0-4915-B71F-6A6A927B375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grpSp>
            <p:nvGrpSpPr>
              <p:cNvPr id="33" name="Group 32">
                <a:extLst>
                  <a:ext uri="{FF2B5EF4-FFF2-40B4-BE49-F238E27FC236}">
                    <a16:creationId xmlns:a16="http://schemas.microsoft.com/office/drawing/2014/main" id="{0B30FC63-C62B-4E58-8A51-D5585777686A}"/>
                  </a:ext>
                </a:extLst>
              </p:cNvPr>
              <p:cNvGrpSpPr/>
              <p:nvPr/>
            </p:nvGrpSpPr>
            <p:grpSpPr>
              <a:xfrm>
                <a:off x="467933" y="2603278"/>
                <a:ext cx="4644393" cy="3381883"/>
                <a:chOff x="467933" y="2603278"/>
                <a:chExt cx="4644393" cy="3381883"/>
              </a:xfrm>
            </p:grpSpPr>
            <p:sp>
              <p:nvSpPr>
                <p:cNvPr id="31" name="Rectangle 30">
                  <a:extLst>
                    <a:ext uri="{FF2B5EF4-FFF2-40B4-BE49-F238E27FC236}">
                      <a16:creationId xmlns:a16="http://schemas.microsoft.com/office/drawing/2014/main" id="{BD0C4DE9-CEC1-4E38-9BFD-2F05B5E0697A}"/>
                    </a:ext>
                  </a:extLst>
                </p:cNvPr>
                <p:cNvSpPr/>
                <p:nvPr/>
              </p:nvSpPr>
              <p:spPr>
                <a:xfrm>
                  <a:off x="467933" y="2603278"/>
                  <a:ext cx="4644393" cy="338188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10.0.0.0/16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32" name="Graphic 31">
                  <a:extLst>
                    <a:ext uri="{FF2B5EF4-FFF2-40B4-BE49-F238E27FC236}">
                      <a16:creationId xmlns:a16="http://schemas.microsoft.com/office/drawing/2014/main" id="{BDA38B5A-ADE4-410A-9F38-3F4F90C31BB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934" y="2603279"/>
                  <a:ext cx="457200" cy="457200"/>
                </a:xfrm>
                <a:prstGeom prst="rect">
                  <a:avLst/>
                </a:prstGeom>
              </p:spPr>
            </p:pic>
          </p:grpSp>
        </p:grpSp>
        <p:sp>
          <p:nvSpPr>
            <p:cNvPr id="35" name="TextBox 34">
              <a:extLst>
                <a:ext uri="{FF2B5EF4-FFF2-40B4-BE49-F238E27FC236}">
                  <a16:creationId xmlns:a16="http://schemas.microsoft.com/office/drawing/2014/main" id="{46B670D3-AB61-44FC-A0FF-7AB6C7E071BE}"/>
                </a:ext>
              </a:extLst>
            </p:cNvPr>
            <p:cNvSpPr txBox="1"/>
            <p:nvPr/>
          </p:nvSpPr>
          <p:spPr>
            <a:xfrm>
              <a:off x="979122" y="3957923"/>
              <a:ext cx="1323442"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251 endereços IP</a:t>
              </a:r>
            </a:p>
          </p:txBody>
        </p:sp>
        <p:sp>
          <p:nvSpPr>
            <p:cNvPr id="36" name="TextBox 35">
              <a:extLst>
                <a:ext uri="{FF2B5EF4-FFF2-40B4-BE49-F238E27FC236}">
                  <a16:creationId xmlns:a16="http://schemas.microsoft.com/office/drawing/2014/main" id="{6CD49A6A-A6F3-4865-9C00-A0A1BEE2CB3D}"/>
                </a:ext>
              </a:extLst>
            </p:cNvPr>
            <p:cNvSpPr txBox="1"/>
            <p:nvPr/>
          </p:nvSpPr>
          <p:spPr>
            <a:xfrm>
              <a:off x="979122" y="5270536"/>
              <a:ext cx="1323442"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251 endereços IP</a:t>
              </a:r>
            </a:p>
          </p:txBody>
        </p:sp>
        <p:sp>
          <p:nvSpPr>
            <p:cNvPr id="37" name="TextBox 36">
              <a:extLst>
                <a:ext uri="{FF2B5EF4-FFF2-40B4-BE49-F238E27FC236}">
                  <a16:creationId xmlns:a16="http://schemas.microsoft.com/office/drawing/2014/main" id="{E215BEED-509F-4EDB-97E9-FC829EA31B26}"/>
                </a:ext>
              </a:extLst>
            </p:cNvPr>
            <p:cNvSpPr txBox="1"/>
            <p:nvPr/>
          </p:nvSpPr>
          <p:spPr>
            <a:xfrm>
              <a:off x="3169708" y="3981986"/>
              <a:ext cx="1323442" cy="338554"/>
            </a:xfrm>
            <a:prstGeom prst="rect">
              <a:avLst/>
            </a:prstGeom>
            <a:noFill/>
          </p:spPr>
          <p:txBody>
            <a:bodyPr wrap="none" rtlCol="0">
              <a:spAutoFit/>
            </a:bodyPr>
            <a:lstStyle/>
            <a:p>
              <a:pPr rtl="0"/>
              <a:r>
                <a:rPr lang="pt-BR" sz="1600" dirty="0">
                  <a:ea typeface="Amazon Ember Light" panose="020B0403020204020204" pitchFamily="34" charset="0"/>
                  <a:cs typeface="Amazon Ember Light" panose="020B0403020204020204" pitchFamily="34" charset="0"/>
                </a:rPr>
                <a:t>251 endereços IP</a:t>
              </a:r>
            </a:p>
          </p:txBody>
        </p:sp>
        <p:sp>
          <p:nvSpPr>
            <p:cNvPr id="38" name="TextBox 37">
              <a:extLst>
                <a:ext uri="{FF2B5EF4-FFF2-40B4-BE49-F238E27FC236}">
                  <a16:creationId xmlns:a16="http://schemas.microsoft.com/office/drawing/2014/main" id="{8BF43741-C1ED-4202-8FE4-CCCF681C5267}"/>
                </a:ext>
              </a:extLst>
            </p:cNvPr>
            <p:cNvSpPr txBox="1"/>
            <p:nvPr/>
          </p:nvSpPr>
          <p:spPr>
            <a:xfrm>
              <a:off x="3207077" y="5246473"/>
              <a:ext cx="1323442" cy="338554"/>
            </a:xfrm>
            <a:prstGeom prst="rect">
              <a:avLst/>
            </a:prstGeom>
            <a:noFill/>
          </p:spPr>
          <p:txBody>
            <a:bodyPr wrap="none" rtlCol="0">
              <a:spAutoFit/>
            </a:bodyPr>
            <a:lstStyle/>
            <a:p>
              <a:pPr rtl="0"/>
              <a:r>
                <a:rPr lang="pt-BR" sz="1600" dirty="0">
                  <a:ea typeface="Amazon Ember Light" panose="020B0403020204020204" pitchFamily="34" charset="0"/>
                  <a:cs typeface="Amazon Ember Light" panose="020B0403020204020204" pitchFamily="34" charset="0"/>
                </a:rPr>
                <a:t>251 endereços IP</a:t>
              </a:r>
            </a:p>
          </p:txBody>
        </p:sp>
      </p:grpSp>
      <p:graphicFrame>
        <p:nvGraphicFramePr>
          <p:cNvPr id="39" name="Table Placeholder 3">
            <a:extLst>
              <a:ext uri="{FF2B5EF4-FFF2-40B4-BE49-F238E27FC236}">
                <a16:creationId xmlns:a16="http://schemas.microsoft.com/office/drawing/2014/main" id="{C5BF2946-AEB8-4B04-A50D-74B1FB17B23B}"/>
              </a:ext>
            </a:extLst>
          </p:cNvPr>
          <p:cNvGraphicFramePr>
            <a:graphicFrameLocks/>
          </p:cNvGraphicFramePr>
          <p:nvPr>
            <p:extLst>
              <p:ext uri="{D42A27DB-BD31-4B8C-83A1-F6EECF244321}">
                <p14:modId xmlns:p14="http://schemas.microsoft.com/office/powerpoint/2010/main" val="2471902105"/>
              </p:ext>
            </p:extLst>
          </p:nvPr>
        </p:nvGraphicFramePr>
        <p:xfrm>
          <a:off x="6857998" y="2413239"/>
          <a:ext cx="4930328" cy="3948498"/>
        </p:xfrm>
        <a:graphic>
          <a:graphicData uri="http://schemas.openxmlformats.org/drawingml/2006/table">
            <a:tbl>
              <a:tblPr firstRow="1" bandRow="1"/>
              <a:tblGrid>
                <a:gridCol w="2465164">
                  <a:extLst>
                    <a:ext uri="{9D8B030D-6E8A-4147-A177-3AD203B41FA5}">
                      <a16:colId xmlns:a16="http://schemas.microsoft.com/office/drawing/2014/main" val="20000"/>
                    </a:ext>
                  </a:extLst>
                </a:gridCol>
                <a:gridCol w="2465164">
                  <a:extLst>
                    <a:ext uri="{9D8B030D-6E8A-4147-A177-3AD203B41FA5}">
                      <a16:colId xmlns:a16="http://schemas.microsoft.com/office/drawing/2014/main" val="20001"/>
                    </a:ext>
                  </a:extLst>
                </a:gridCol>
              </a:tblGrid>
              <a:tr h="95319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dirty="0">
                          <a:solidFill>
                            <a:schemeClr val="tx1"/>
                          </a:solidFill>
                          <a:latin typeface="+mn-lt"/>
                          <a:ea typeface="Amazon Ember Light" panose="020B0403020204020204" pitchFamily="34" charset="0"/>
                          <a:cs typeface="Amazon Ember Light" panose="020B0403020204020204" pitchFamily="34" charset="0"/>
                        </a:rPr>
                        <a:t>Endereços IP para </a:t>
                      </a:r>
                      <a:br>
                        <a:rPr lang="pt-BR" sz="1800" b="1" i="0" dirty="0">
                          <a:solidFill>
                            <a:schemeClr val="tx1"/>
                          </a:solidFill>
                          <a:latin typeface="+mn-lt"/>
                          <a:ea typeface="Amazon Ember Light" panose="020B0403020204020204" pitchFamily="34" charset="0"/>
                          <a:cs typeface="Amazon Ember Light" panose="020B0403020204020204" pitchFamily="34" charset="0"/>
                        </a:rPr>
                      </a:br>
                      <a:r>
                        <a:rPr lang="pt-BR" sz="1800" b="1" i="0" dirty="0">
                          <a:solidFill>
                            <a:schemeClr val="tx1"/>
                          </a:solidFill>
                          <a:latin typeface="+mn-lt"/>
                          <a:ea typeface="Amazon Ember Light" panose="020B0403020204020204" pitchFamily="34" charset="0"/>
                          <a:cs typeface="Amazon Ember Light" panose="020B0403020204020204" pitchFamily="34" charset="0"/>
                        </a:rPr>
                        <a:t>o bloco CIDR 10.0.0.0/24</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a:solidFill>
                            <a:schemeClr val="tx1"/>
                          </a:solidFill>
                          <a:latin typeface="+mn-lt"/>
                          <a:ea typeface="Amazon Ember Light" panose="020B0403020204020204" pitchFamily="34" charset="0"/>
                          <a:cs typeface="Amazon Ember Light" panose="020B0403020204020204" pitchFamily="34" charset="0"/>
                        </a:rPr>
                        <a:t>Reservado para</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57929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dirty="0">
                          <a:solidFill>
                            <a:srgbClr val="232F3E"/>
                          </a:solidFill>
                          <a:latin typeface="+mn-lt"/>
                          <a:ea typeface="Amazon Ember Light" panose="020B0403020204020204" pitchFamily="34" charset="0"/>
                          <a:cs typeface="Amazon Ember Light" panose="020B0403020204020204" pitchFamily="34" charset="0"/>
                        </a:rPr>
                        <a:t>10.0.0.0</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a:solidFill>
                            <a:srgbClr val="232F3E"/>
                          </a:solidFill>
                          <a:latin typeface="+mn-lt"/>
                          <a:ea typeface="Amazon Ember Light" panose="020B0403020204020204" pitchFamily="34" charset="0"/>
                          <a:cs typeface="Amazon Ember Light" panose="020B0403020204020204" pitchFamily="34" charset="0"/>
                        </a:rPr>
                        <a:t>Endereço de rede</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7929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10.0.0.1</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n-lt"/>
                          <a:ea typeface="Amazon Ember Light" panose="020B0403020204020204" pitchFamily="34" charset="0"/>
                          <a:cs typeface="Amazon Ember Light" panose="020B0403020204020204" pitchFamily="34" charset="0"/>
                        </a:rPr>
                        <a:t>Comunicação interna</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2042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10.0.0.2</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Resolução do Domain </a:t>
                      </a:r>
                      <a:r>
                        <a:rPr lang="pt-BR" sz="1600" b="0" i="0" dirty="0" err="1">
                          <a:solidFill>
                            <a:srgbClr val="232F3E"/>
                          </a:solidFill>
                          <a:latin typeface="+mn-lt"/>
                          <a:ea typeface="Amazon Ember Light" panose="020B0403020204020204" pitchFamily="34" charset="0"/>
                          <a:cs typeface="Amazon Ember Light" panose="020B0403020204020204" pitchFamily="34" charset="0"/>
                        </a:rPr>
                        <a:t>Name</a:t>
                      </a:r>
                      <a:r>
                        <a:rPr lang="pt-BR" sz="1600" b="0" i="0" dirty="0">
                          <a:solidFill>
                            <a:srgbClr val="232F3E"/>
                          </a:solidFill>
                          <a:latin typeface="+mn-lt"/>
                          <a:ea typeface="Amazon Ember Light" panose="020B0403020204020204" pitchFamily="34" charset="0"/>
                          <a:cs typeface="Amazon Ember Light" panose="020B0403020204020204" pitchFamily="34" charset="0"/>
                        </a:rPr>
                        <a:t> System (DNS)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57929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10.0.0.3</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n-lt"/>
                          <a:ea typeface="Amazon Ember Light" panose="020B0403020204020204" pitchFamily="34" charset="0"/>
                          <a:cs typeface="Amazon Ember Light" panose="020B0403020204020204" pitchFamily="34" charset="0"/>
                        </a:rPr>
                        <a:t>Uso futuro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6204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10.0.0.255</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Endereço de transmissão de rede</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13478091"/>
                  </a:ext>
                </a:extLst>
              </a:tr>
            </a:tbl>
          </a:graphicData>
        </a:graphic>
      </p:graphicFrame>
      <p:sp>
        <p:nvSpPr>
          <p:cNvPr id="6" name="Footer Placeholder 5">
            <a:extLst>
              <a:ext uri="{FF2B5EF4-FFF2-40B4-BE49-F238E27FC236}">
                <a16:creationId xmlns:a16="http://schemas.microsoft.com/office/drawing/2014/main" id="{1D49F4D9-4F2F-4CCA-AFD2-A087609F9E38}"/>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B0528EFE-4F7F-422A-A85A-0C94C6CA313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3386929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8A2D17-6AF2-4483-9B1C-01A83F42ED94}"/>
              </a:ext>
            </a:extLst>
          </p:cNvPr>
          <p:cNvSpPr>
            <a:spLocks noGrp="1"/>
          </p:cNvSpPr>
          <p:nvPr>
            <p:ph type="title"/>
          </p:nvPr>
        </p:nvSpPr>
        <p:spPr/>
        <p:txBody>
          <a:bodyPr rtlCol="0"/>
          <a:lstStyle/>
          <a:p>
            <a:pPr rtl="0"/>
            <a:r>
              <a:rPr lang="pt-BR" dirty="0"/>
              <a:t>Tipos de endereços IP públicos</a:t>
            </a:r>
          </a:p>
        </p:txBody>
      </p:sp>
      <p:sp>
        <p:nvSpPr>
          <p:cNvPr id="7" name="Content Placeholder 6">
            <a:extLst>
              <a:ext uri="{FF2B5EF4-FFF2-40B4-BE49-F238E27FC236}">
                <a16:creationId xmlns:a16="http://schemas.microsoft.com/office/drawing/2014/main" id="{C7DFC304-A6A8-4FAF-9B95-B29B1F345B75}"/>
              </a:ext>
            </a:extLst>
          </p:cNvPr>
          <p:cNvSpPr>
            <a:spLocks noGrp="1"/>
          </p:cNvSpPr>
          <p:nvPr>
            <p:ph idx="1"/>
          </p:nvPr>
        </p:nvSpPr>
        <p:spPr>
          <a:xfrm>
            <a:off x="419100" y="1528175"/>
            <a:ext cx="5644816" cy="4648788"/>
          </a:xfrm>
        </p:spPr>
        <p:txBody>
          <a:bodyPr rtlCol="0"/>
          <a:lstStyle/>
          <a:p>
            <a:pPr marL="0" indent="0" rtl="0">
              <a:buNone/>
            </a:pPr>
            <a:r>
              <a:rPr lang="pt-BR" b="1" dirty="0">
                <a:solidFill>
                  <a:schemeClr val="accent5"/>
                </a:solidFill>
              </a:rPr>
              <a:t>Endereço IPv4 público</a:t>
            </a:r>
          </a:p>
          <a:p>
            <a:pPr rtl="0"/>
            <a:r>
              <a:rPr lang="pt-BR" dirty="0"/>
              <a:t>Atribuído manualmente por </a:t>
            </a:r>
            <a:br>
              <a:rPr lang="pt-BR" dirty="0"/>
            </a:br>
            <a:r>
              <a:rPr lang="pt-BR" dirty="0"/>
              <a:t>meio de um endereço IP elástico</a:t>
            </a:r>
          </a:p>
          <a:p>
            <a:pPr rtl="0"/>
            <a:r>
              <a:rPr lang="pt-BR" dirty="0"/>
              <a:t>Atribuído automaticamente por meio das configurações de endereço IP público de atribuição automática no nível da </a:t>
            </a:r>
            <a:r>
              <a:rPr lang="pt-BR" dirty="0" err="1"/>
              <a:t>sub-rede</a:t>
            </a:r>
            <a:endParaRPr lang="pt-BR" dirty="0"/>
          </a:p>
        </p:txBody>
      </p:sp>
      <p:sp>
        <p:nvSpPr>
          <p:cNvPr id="8" name="Content Placeholder 7">
            <a:extLst>
              <a:ext uri="{FF2B5EF4-FFF2-40B4-BE49-F238E27FC236}">
                <a16:creationId xmlns:a16="http://schemas.microsoft.com/office/drawing/2014/main" id="{3DB1EAC3-9D6A-490E-BB59-FAE6347AE702}"/>
              </a:ext>
            </a:extLst>
          </p:cNvPr>
          <p:cNvSpPr>
            <a:spLocks noGrp="1"/>
          </p:cNvSpPr>
          <p:nvPr>
            <p:ph idx="13"/>
          </p:nvPr>
        </p:nvSpPr>
        <p:spPr/>
        <p:txBody>
          <a:bodyPr rtlCol="0"/>
          <a:lstStyle/>
          <a:p>
            <a:pPr marL="0" indent="0" rtl="0">
              <a:buNone/>
            </a:pPr>
            <a:r>
              <a:rPr lang="pt-BR" b="1" dirty="0">
                <a:solidFill>
                  <a:schemeClr val="accent5"/>
                </a:solidFill>
              </a:rPr>
              <a:t>Endereço IP elástico</a:t>
            </a:r>
          </a:p>
          <a:p>
            <a:pPr rtl="0"/>
            <a:r>
              <a:rPr lang="pt-BR" dirty="0"/>
              <a:t>Associado a uma conta da AWS</a:t>
            </a:r>
          </a:p>
          <a:p>
            <a:pPr rtl="0"/>
            <a:r>
              <a:rPr lang="pt-BR" dirty="0"/>
              <a:t>Pode ser alocado e </a:t>
            </a:r>
            <a:r>
              <a:rPr lang="pt-BR" dirty="0" err="1"/>
              <a:t>remapeado</a:t>
            </a:r>
            <a:r>
              <a:rPr lang="pt-BR" dirty="0"/>
              <a:t> </a:t>
            </a:r>
            <a:br>
              <a:rPr lang="pt-BR" dirty="0"/>
            </a:br>
            <a:r>
              <a:rPr lang="pt-BR" dirty="0"/>
              <a:t>a qualquer momento</a:t>
            </a:r>
          </a:p>
          <a:p>
            <a:pPr rtl="0"/>
            <a:r>
              <a:rPr lang="pt-BR" dirty="0"/>
              <a:t>Custos adicionais podem ser aplicados</a:t>
            </a:r>
          </a:p>
        </p:txBody>
      </p:sp>
      <p:sp>
        <p:nvSpPr>
          <p:cNvPr id="5" name="Footer Placeholder 4">
            <a:extLst>
              <a:ext uri="{FF2B5EF4-FFF2-40B4-BE49-F238E27FC236}">
                <a16:creationId xmlns:a16="http://schemas.microsoft.com/office/drawing/2014/main" id="{A0969EFA-E334-4E23-B3D0-9A5CCE3EEB8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E7CE9B63-D12C-45C8-B395-3E17DE8915B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3617195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Interface de rede elástica</a:t>
            </a:r>
          </a:p>
        </p:txBody>
      </p:sp>
      <p:sp>
        <p:nvSpPr>
          <p:cNvPr id="7" name="Content Placeholder 6">
            <a:extLst>
              <a:ext uri="{FF2B5EF4-FFF2-40B4-BE49-F238E27FC236}">
                <a16:creationId xmlns:a16="http://schemas.microsoft.com/office/drawing/2014/main" id="{5454E567-F6AB-456F-8E33-A6B4201FB191}"/>
              </a:ext>
            </a:extLst>
          </p:cNvPr>
          <p:cNvSpPr>
            <a:spLocks noGrp="1"/>
          </p:cNvSpPr>
          <p:nvPr>
            <p:ph idx="1"/>
          </p:nvPr>
        </p:nvSpPr>
        <p:spPr/>
        <p:txBody>
          <a:bodyPr rtlCol="0"/>
          <a:lstStyle/>
          <a:p>
            <a:pPr rtl="0">
              <a:buClr>
                <a:schemeClr val="tx1"/>
              </a:buClr>
            </a:pPr>
            <a:r>
              <a:rPr lang="pt-BR" sz="2600" dirty="0"/>
              <a:t>Uma interface de rede elástica é uma </a:t>
            </a:r>
            <a:r>
              <a:rPr lang="pt-BR" sz="2600" b="1" dirty="0">
                <a:solidFill>
                  <a:schemeClr val="accent5"/>
                </a:solidFill>
              </a:rPr>
              <a:t>interface de rede virtual </a:t>
            </a:r>
            <a:r>
              <a:rPr lang="pt-BR" sz="2600" dirty="0"/>
              <a:t>que você pode:</a:t>
            </a:r>
          </a:p>
          <a:p>
            <a:pPr lvl="1" rtl="0">
              <a:buClr>
                <a:schemeClr val="tx1"/>
              </a:buClr>
            </a:pPr>
            <a:r>
              <a:rPr lang="pt-BR" sz="2200" dirty="0"/>
              <a:t>Anexar a uma instância.</a:t>
            </a:r>
          </a:p>
          <a:p>
            <a:pPr lvl="1" rtl="0">
              <a:buClr>
                <a:schemeClr val="tx1"/>
              </a:buClr>
            </a:pPr>
            <a:r>
              <a:rPr lang="pt-BR" sz="2200" dirty="0"/>
              <a:t>Separar da instância e anexar a outra instância para redirecionar o tráfego </a:t>
            </a:r>
            <a:br>
              <a:rPr lang="pt-BR" sz="2200" dirty="0"/>
            </a:br>
            <a:r>
              <a:rPr lang="pt-BR" sz="2200" dirty="0"/>
              <a:t>de rede.</a:t>
            </a:r>
          </a:p>
          <a:p>
            <a:pPr rtl="0">
              <a:buClr>
                <a:schemeClr val="tx1"/>
              </a:buClr>
            </a:pPr>
            <a:r>
              <a:rPr lang="pt-BR" sz="2600" dirty="0"/>
              <a:t>Seus </a:t>
            </a:r>
            <a:r>
              <a:rPr lang="pt-BR" sz="2600" b="1" dirty="0">
                <a:solidFill>
                  <a:schemeClr val="accent5"/>
                </a:solidFill>
              </a:rPr>
              <a:t>atributos a seguem </a:t>
            </a:r>
            <a:r>
              <a:rPr lang="pt-BR" sz="2600" dirty="0"/>
              <a:t>quando são reanexadas a uma nova instância.</a:t>
            </a:r>
          </a:p>
          <a:p>
            <a:pPr rtl="0">
              <a:buClr>
                <a:schemeClr val="tx1"/>
              </a:buClr>
            </a:pPr>
            <a:r>
              <a:rPr lang="pt-BR" sz="2600" dirty="0"/>
              <a:t>Cada instância em sua VPC tem uma </a:t>
            </a:r>
            <a:r>
              <a:rPr lang="pt-BR" sz="2600" b="1" dirty="0">
                <a:solidFill>
                  <a:schemeClr val="accent5"/>
                </a:solidFill>
              </a:rPr>
              <a:t>interface de rede padrão </a:t>
            </a:r>
            <a:r>
              <a:rPr lang="pt-BR" sz="2600" dirty="0"/>
              <a:t>que recebe um endereço IPv4 privado do intervalo de endereços IPv4 de sua VPC.</a:t>
            </a:r>
          </a:p>
        </p:txBody>
      </p:sp>
      <p:grpSp>
        <p:nvGrpSpPr>
          <p:cNvPr id="3" name="Group 2" descr="subnet with an instance that has an elastic network interface attached.">
            <a:extLst>
              <a:ext uri="{FF2B5EF4-FFF2-40B4-BE49-F238E27FC236}">
                <a16:creationId xmlns:a16="http://schemas.microsoft.com/office/drawing/2014/main" id="{CC15E366-FB53-467A-86A7-FD312DE605AF}"/>
              </a:ext>
              <a:ext uri="{C183D7F6-B498-43B3-948B-1728B52AA6E4}">
                <adec:decorative xmlns:adec="http://schemas.microsoft.com/office/drawing/2017/decorative" val="0"/>
              </a:ext>
            </a:extLst>
          </p:cNvPr>
          <p:cNvGrpSpPr/>
          <p:nvPr/>
        </p:nvGrpSpPr>
        <p:grpSpPr>
          <a:xfrm>
            <a:off x="2152887" y="4765625"/>
            <a:ext cx="5544235" cy="1371600"/>
            <a:chOff x="2152887" y="4582750"/>
            <a:chExt cx="5544235" cy="1371600"/>
          </a:xfrm>
        </p:grpSpPr>
        <p:sp>
          <p:nvSpPr>
            <p:cNvPr id="6" name="Rectangle 5">
              <a:extLst>
                <a:ext uri="{FF2B5EF4-FFF2-40B4-BE49-F238E27FC236}">
                  <a16:creationId xmlns:a16="http://schemas.microsoft.com/office/drawing/2014/main" id="{34F09809-6D80-47A9-915D-EC48A48CC128}"/>
                </a:ext>
              </a:extLst>
            </p:cNvPr>
            <p:cNvSpPr/>
            <p:nvPr/>
          </p:nvSpPr>
          <p:spPr>
            <a:xfrm>
              <a:off x="4494879" y="4582750"/>
              <a:ext cx="3202243" cy="1371600"/>
            </a:xfrm>
            <a:prstGeom prst="rect">
              <a:avLst/>
            </a:prstGeom>
            <a:solidFill>
              <a:srgbClr val="E9F3E6"/>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a:solidFill>
                    <a:srgbClr val="007CBC"/>
                  </a:solidFill>
                </a:rPr>
                <a:t>	</a:t>
              </a:r>
              <a:r>
                <a:rPr lang="pt-BR" sz="1600" b="1" kern="0">
                  <a:solidFill>
                    <a:srgbClr val="36961C"/>
                  </a:solidFill>
                </a:rPr>
                <a:t>S</a:t>
              </a:r>
              <a:r>
                <a:rPr lang="pt-BR" sz="1600" b="1" i="0" u="none" strike="noStrike" kern="0" cap="none" spc="0" normalizeH="0" noProof="0">
                  <a:ln>
                    <a:noFill/>
                  </a:ln>
                  <a:solidFill>
                    <a:srgbClr val="36961C"/>
                  </a:solidFill>
                  <a:effectLst/>
                  <a:uLnTx/>
                  <a:uFillTx/>
                </a:rPr>
                <a:t>ub-rede: 10.0.1.0/24</a:t>
              </a:r>
            </a:p>
          </p:txBody>
        </p:sp>
        <p:pic>
          <p:nvPicPr>
            <p:cNvPr id="8" name="Graphic 7">
              <a:extLst>
                <a:ext uri="{FF2B5EF4-FFF2-40B4-BE49-F238E27FC236}">
                  <a16:creationId xmlns:a16="http://schemas.microsoft.com/office/drawing/2014/main" id="{54C24B31-D6E9-427B-89E7-AE5AD3D275F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400" y="5268550"/>
              <a:ext cx="457200" cy="457200"/>
            </a:xfrm>
            <a:prstGeom prst="rect">
              <a:avLst/>
            </a:prstGeom>
          </p:spPr>
        </p:pic>
        <p:pic>
          <p:nvPicPr>
            <p:cNvPr id="10" name="Graphic 9">
              <a:extLst>
                <a:ext uri="{FF2B5EF4-FFF2-40B4-BE49-F238E27FC236}">
                  <a16:creationId xmlns:a16="http://schemas.microsoft.com/office/drawing/2014/main" id="{E73FA5B0-9567-4AD8-83A5-DFA67122E2B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6376" y="4850074"/>
              <a:ext cx="469900" cy="469900"/>
            </a:xfrm>
            <a:prstGeom prst="rect">
              <a:avLst/>
            </a:prstGeom>
          </p:spPr>
        </p:pic>
        <p:sp>
          <p:nvSpPr>
            <p:cNvPr id="11" name="TextBox 10">
              <a:extLst>
                <a:ext uri="{FF2B5EF4-FFF2-40B4-BE49-F238E27FC236}">
                  <a16:creationId xmlns:a16="http://schemas.microsoft.com/office/drawing/2014/main" id="{878465D5-FAD6-4C92-BBCF-B1924EE2848A}"/>
                </a:ext>
              </a:extLst>
            </p:cNvPr>
            <p:cNvSpPr txBox="1"/>
            <p:nvPr/>
          </p:nvSpPr>
          <p:spPr>
            <a:xfrm>
              <a:off x="2152887" y="5497150"/>
              <a:ext cx="2382383" cy="338554"/>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Interface de rede elástica</a:t>
              </a:r>
            </a:p>
          </p:txBody>
        </p:sp>
        <p:cxnSp>
          <p:nvCxnSpPr>
            <p:cNvPr id="12" name="Straight Connector 11">
              <a:extLst>
                <a:ext uri="{FF2B5EF4-FFF2-40B4-BE49-F238E27FC236}">
                  <a16:creationId xmlns:a16="http://schemas.microsoft.com/office/drawing/2014/main" id="{C27BE43E-37B6-4EAF-8245-442066B423FB}"/>
                </a:ext>
              </a:extLst>
            </p:cNvPr>
            <p:cNvCxnSpPr>
              <a:cxnSpLocks/>
              <a:stCxn id="11" idx="0"/>
              <a:endCxn id="10" idx="1"/>
            </p:cNvCxnSpPr>
            <p:nvPr/>
          </p:nvCxnSpPr>
          <p:spPr>
            <a:xfrm flipV="1">
              <a:off x="3344079" y="5085024"/>
              <a:ext cx="2512297" cy="412126"/>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5431F96A-8350-4121-874F-9FC9260A100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94879" y="4582750"/>
              <a:ext cx="457200" cy="457200"/>
            </a:xfrm>
            <a:prstGeom prst="rect">
              <a:avLst/>
            </a:prstGeom>
          </p:spPr>
        </p:pic>
      </p:grpSp>
      <p:sp>
        <p:nvSpPr>
          <p:cNvPr id="5" name="Footer Placeholder 4">
            <a:extLst>
              <a:ext uri="{FF2B5EF4-FFF2-40B4-BE49-F238E27FC236}">
                <a16:creationId xmlns:a16="http://schemas.microsoft.com/office/drawing/2014/main" id="{A77145B5-2919-49A7-B443-F3F7A478A0D2}"/>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BF32A71F-87F1-4122-AF57-4F857C560E3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425907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7737-89BA-42F2-AD09-B894C2C59B8B}"/>
              </a:ext>
            </a:extLst>
          </p:cNvPr>
          <p:cNvSpPr>
            <a:spLocks noGrp="1"/>
          </p:cNvSpPr>
          <p:nvPr>
            <p:ph type="title"/>
          </p:nvPr>
        </p:nvSpPr>
        <p:spPr/>
        <p:txBody>
          <a:bodyPr rtlCol="0"/>
          <a:lstStyle/>
          <a:p>
            <a:pPr rtl="0"/>
            <a:r>
              <a:rPr lang="pt-BR"/>
              <a:t>Tabelas de rotas e rotas</a:t>
            </a:r>
          </a:p>
        </p:txBody>
      </p:sp>
      <p:sp>
        <p:nvSpPr>
          <p:cNvPr id="3" name="Content Placeholder 2">
            <a:extLst>
              <a:ext uri="{FF2B5EF4-FFF2-40B4-BE49-F238E27FC236}">
                <a16:creationId xmlns:a16="http://schemas.microsoft.com/office/drawing/2014/main" id="{7DBE2FF3-74D8-46AB-90D3-21DD3DDB21D1}"/>
              </a:ext>
            </a:extLst>
          </p:cNvPr>
          <p:cNvSpPr>
            <a:spLocks noGrp="1"/>
          </p:cNvSpPr>
          <p:nvPr>
            <p:ph idx="1"/>
          </p:nvPr>
        </p:nvSpPr>
        <p:spPr/>
        <p:txBody>
          <a:bodyPr rtlCol="0"/>
          <a:lstStyle/>
          <a:p>
            <a:pPr rtl="0"/>
            <a:r>
              <a:rPr lang="pt-BR" sz="2200" dirty="0"/>
              <a:t>Uma </a:t>
            </a:r>
            <a:r>
              <a:rPr lang="pt-BR" sz="2200" b="1" dirty="0">
                <a:solidFill>
                  <a:schemeClr val="accent5"/>
                </a:solidFill>
              </a:rPr>
              <a:t>tabela de rotas </a:t>
            </a:r>
            <a:r>
              <a:rPr lang="pt-BR" sz="2200" dirty="0"/>
              <a:t>contém um conjunto de regras (ou rotas) que </a:t>
            </a:r>
            <a:r>
              <a:rPr lang="pt-BR" sz="2200" b="1" dirty="0">
                <a:solidFill>
                  <a:schemeClr val="accent5"/>
                </a:solidFill>
              </a:rPr>
              <a:t>você pode configurar</a:t>
            </a:r>
            <a:r>
              <a:rPr lang="pt-BR" sz="2200" dirty="0">
                <a:solidFill>
                  <a:schemeClr val="accent5"/>
                </a:solidFill>
              </a:rPr>
              <a:t> </a:t>
            </a:r>
            <a:r>
              <a:rPr lang="pt-BR" sz="2200" dirty="0"/>
              <a:t>para direcionar o tráfego de rede da </a:t>
            </a:r>
            <a:r>
              <a:rPr lang="pt-BR" sz="2200" dirty="0" err="1"/>
              <a:t>sub-rede</a:t>
            </a:r>
            <a:r>
              <a:rPr lang="pt-BR" sz="2200" dirty="0"/>
              <a:t>.</a:t>
            </a:r>
          </a:p>
          <a:p>
            <a:pPr rtl="0"/>
            <a:r>
              <a:rPr lang="pt-BR" sz="2200" dirty="0"/>
              <a:t>Cada </a:t>
            </a:r>
            <a:r>
              <a:rPr lang="pt-BR" sz="2200" b="1" dirty="0">
                <a:solidFill>
                  <a:schemeClr val="accent5"/>
                </a:solidFill>
              </a:rPr>
              <a:t>rota</a:t>
            </a:r>
            <a:r>
              <a:rPr lang="pt-BR" sz="2200" dirty="0"/>
              <a:t> especifica um destino e um destino. </a:t>
            </a:r>
          </a:p>
          <a:p>
            <a:pPr rtl="0"/>
            <a:r>
              <a:rPr lang="pt-BR" sz="2200" dirty="0"/>
              <a:t>Por padrão, toda tabela de rotas contém uma </a:t>
            </a:r>
            <a:r>
              <a:rPr lang="pt-BR" sz="2200" b="1" dirty="0">
                <a:solidFill>
                  <a:schemeClr val="accent5"/>
                </a:solidFill>
              </a:rPr>
              <a:t>rota local</a:t>
            </a:r>
            <a:r>
              <a:rPr lang="pt-BR" sz="2200" dirty="0"/>
              <a:t> para comunicação dentro da VPC.</a:t>
            </a:r>
          </a:p>
          <a:p>
            <a:pPr rtl="0"/>
            <a:r>
              <a:rPr lang="pt-BR" sz="2200" dirty="0"/>
              <a:t>Cada </a:t>
            </a:r>
            <a:r>
              <a:rPr lang="pt-BR" sz="2200" b="1" dirty="0" err="1">
                <a:solidFill>
                  <a:schemeClr val="accent5"/>
                </a:solidFill>
              </a:rPr>
              <a:t>sub-rede</a:t>
            </a:r>
            <a:r>
              <a:rPr lang="pt-BR" sz="2200" b="1" dirty="0">
                <a:solidFill>
                  <a:schemeClr val="accent5"/>
                </a:solidFill>
              </a:rPr>
              <a:t> deve estar associada </a:t>
            </a:r>
            <a:br>
              <a:rPr lang="pt-BR" sz="2200" b="1" dirty="0">
                <a:solidFill>
                  <a:schemeClr val="accent5"/>
                </a:solidFill>
              </a:rPr>
            </a:br>
            <a:r>
              <a:rPr lang="pt-BR" sz="2200" b="1" dirty="0">
                <a:solidFill>
                  <a:schemeClr val="accent5"/>
                </a:solidFill>
              </a:rPr>
              <a:t>a uma tabela de rotas</a:t>
            </a:r>
            <a:r>
              <a:rPr lang="pt-BR" sz="2200" dirty="0"/>
              <a:t> (no máximo uma).</a:t>
            </a:r>
          </a:p>
        </p:txBody>
      </p:sp>
      <p:sp>
        <p:nvSpPr>
          <p:cNvPr id="19" name="TextBox 18">
            <a:extLst>
              <a:ext uri="{FF2B5EF4-FFF2-40B4-BE49-F238E27FC236}">
                <a16:creationId xmlns:a16="http://schemas.microsoft.com/office/drawing/2014/main" id="{41D0F9A6-B6E3-4385-8441-58C4D3B0EAF6}"/>
              </a:ext>
            </a:extLst>
          </p:cNvPr>
          <p:cNvSpPr txBox="1"/>
          <p:nvPr/>
        </p:nvSpPr>
        <p:spPr>
          <a:xfrm>
            <a:off x="6500637" y="1691086"/>
            <a:ext cx="4483920" cy="430887"/>
          </a:xfrm>
          <a:prstGeom prst="rect">
            <a:avLst/>
          </a:prstGeom>
          <a:noFill/>
        </p:spPr>
        <p:txBody>
          <a:bodyPr wrap="none" rtlCol="0">
            <a:spAutoFit/>
          </a:bodyPr>
          <a:lstStyle/>
          <a:p>
            <a:pPr rtl="0"/>
            <a:r>
              <a:rPr lang="pt-BR" sz="2200" dirty="0">
                <a:latin typeface="Amazon Ember" panose="020B0603020204020204" pitchFamily="34" charset="0"/>
                <a:ea typeface="Amazon Ember" panose="020B0603020204020204" pitchFamily="34" charset="0"/>
                <a:cs typeface="Amazon Ember" panose="020B0603020204020204" pitchFamily="34" charset="0"/>
              </a:rPr>
              <a:t>Tabela de rotas principal (padrão)</a:t>
            </a:r>
          </a:p>
        </p:txBody>
      </p:sp>
      <p:graphicFrame>
        <p:nvGraphicFramePr>
          <p:cNvPr id="18" name="Table 17">
            <a:extLst>
              <a:ext uri="{FF2B5EF4-FFF2-40B4-BE49-F238E27FC236}">
                <a16:creationId xmlns:a16="http://schemas.microsoft.com/office/drawing/2014/main" id="{2E562670-F0E0-4FDD-886E-B674B25B9563}"/>
              </a:ext>
            </a:extLst>
          </p:cNvPr>
          <p:cNvGraphicFramePr>
            <a:graphicFrameLocks noGrp="1"/>
          </p:cNvGraphicFramePr>
          <p:nvPr>
            <p:extLst>
              <p:ext uri="{D42A27DB-BD31-4B8C-83A1-F6EECF244321}">
                <p14:modId xmlns:p14="http://schemas.microsoft.com/office/powerpoint/2010/main" val="3916339451"/>
              </p:ext>
            </p:extLst>
          </p:nvPr>
        </p:nvGraphicFramePr>
        <p:xfrm>
          <a:off x="7324348" y="2238321"/>
          <a:ext cx="2416417" cy="1112520"/>
        </p:xfrm>
        <a:graphic>
          <a:graphicData uri="http://schemas.openxmlformats.org/drawingml/2006/table">
            <a:tbl>
              <a:tblPr firstRow="1" bandRow="1">
                <a:tableStyleId>{2D5ABB26-0587-4C30-8999-92F81FD0307C}</a:tableStyleId>
              </a:tblPr>
              <a:tblGrid>
                <a:gridCol w="1466918">
                  <a:extLst>
                    <a:ext uri="{9D8B030D-6E8A-4147-A177-3AD203B41FA5}">
                      <a16:colId xmlns:a16="http://schemas.microsoft.com/office/drawing/2014/main" val="3829441895"/>
                    </a:ext>
                  </a:extLst>
                </a:gridCol>
                <a:gridCol w="949499">
                  <a:extLst>
                    <a:ext uri="{9D8B030D-6E8A-4147-A177-3AD203B41FA5}">
                      <a16:colId xmlns:a16="http://schemas.microsoft.com/office/drawing/2014/main" val="3130759443"/>
                    </a:ext>
                  </a:extLst>
                </a:gridCol>
              </a:tblGrid>
              <a:tr h="370840">
                <a:tc>
                  <a:txBody>
                    <a:bodyPr/>
                    <a:lstStyle/>
                    <a:p>
                      <a:pPr rtl="0"/>
                      <a:r>
                        <a:rPr lang="pt-BR"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cxnSp>
        <p:nvCxnSpPr>
          <p:cNvPr id="22" name="Straight Connector 21">
            <a:extLst>
              <a:ext uri="{FF2B5EF4-FFF2-40B4-BE49-F238E27FC236}">
                <a16:creationId xmlns:a16="http://schemas.microsoft.com/office/drawing/2014/main" id="{DB807A4A-8F31-4724-BED8-D470AD802AAE}"/>
              </a:ext>
              <a:ext uri="{C183D7F6-B498-43B3-948B-1728B52AA6E4}">
                <adec:decorative xmlns:adec="http://schemas.microsoft.com/office/drawing/2017/decorative" val="1"/>
              </a:ext>
            </a:extLst>
          </p:cNvPr>
          <p:cNvCxnSpPr>
            <a:cxnSpLocks/>
          </p:cNvCxnSpPr>
          <p:nvPr/>
        </p:nvCxnSpPr>
        <p:spPr>
          <a:xfrm>
            <a:off x="7873199" y="2916455"/>
            <a:ext cx="1729664" cy="1538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F46C4D-4FBE-4CF9-93F7-C621BE2B5E59}"/>
              </a:ext>
            </a:extLst>
          </p:cNvPr>
          <p:cNvSpPr txBox="1"/>
          <p:nvPr/>
        </p:nvSpPr>
        <p:spPr>
          <a:xfrm>
            <a:off x="8612436" y="4501011"/>
            <a:ext cx="2917786" cy="492443"/>
          </a:xfrm>
          <a:prstGeom prst="rect">
            <a:avLst/>
          </a:prstGeom>
          <a:noFill/>
        </p:spPr>
        <p:txBody>
          <a:bodyPr wrap="none" rtlCol="0">
            <a:spAutoFit/>
          </a:bodyPr>
          <a:lstStyle/>
          <a:p>
            <a:pPr rtl="0"/>
            <a:r>
              <a:rPr lang="pt-BR" sz="2600" dirty="0">
                <a:latin typeface="Amazon Ember Light" panose="020B0403020204020204" pitchFamily="34" charset="0"/>
                <a:ea typeface="Amazon Ember Light" panose="020B0403020204020204" pitchFamily="34" charset="0"/>
                <a:cs typeface="Amazon Ember Light" panose="020B0403020204020204" pitchFamily="34" charset="0"/>
              </a:rPr>
              <a:t>Bloco CIDR da VPC</a:t>
            </a:r>
          </a:p>
        </p:txBody>
      </p:sp>
      <p:sp>
        <p:nvSpPr>
          <p:cNvPr id="6" name="Footer Placeholder 5">
            <a:extLst>
              <a:ext uri="{FF2B5EF4-FFF2-40B4-BE49-F238E27FC236}">
                <a16:creationId xmlns:a16="http://schemas.microsoft.com/office/drawing/2014/main" id="{D0F557F2-48C4-4C93-9CDD-87F1C80E6DE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B4CAF015-3041-45CA-965D-6C012F34C84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3714148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latin typeface="+mj-lt"/>
              </a:rP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42211"/>
            <a:ext cx="5767612" cy="5514139"/>
          </a:xfrm>
        </p:spPr>
        <p:txBody>
          <a:bodyPr rtlCol="0"/>
          <a:lstStyle/>
          <a:p>
            <a:pPr rtl="0"/>
            <a:r>
              <a:rPr lang="pt-BR" sz="2200" dirty="0">
                <a:latin typeface="+mj-lt"/>
              </a:rPr>
              <a:t>Uma VPC é uma seção isolada logicamente da Nuvem AWS.</a:t>
            </a:r>
          </a:p>
          <a:p>
            <a:pPr rtl="0"/>
            <a:r>
              <a:rPr lang="pt-BR" sz="2200" dirty="0">
                <a:latin typeface="+mj-lt"/>
              </a:rPr>
              <a:t>Uma VPC pertence a uma região e requer um bloco CIDR.</a:t>
            </a:r>
          </a:p>
          <a:p>
            <a:pPr rtl="0"/>
            <a:r>
              <a:rPr lang="pt-BR" sz="2200" dirty="0">
                <a:latin typeface="+mj-lt"/>
              </a:rPr>
              <a:t>Uma VPC é subdividida em </a:t>
            </a:r>
            <a:r>
              <a:rPr lang="pt-BR" sz="2200" dirty="0" err="1">
                <a:latin typeface="+mj-lt"/>
              </a:rPr>
              <a:t>sub-redes</a:t>
            </a:r>
            <a:r>
              <a:rPr lang="pt-BR" sz="2200" dirty="0">
                <a:latin typeface="+mj-lt"/>
              </a:rPr>
              <a:t>.</a:t>
            </a:r>
          </a:p>
          <a:p>
            <a:pPr rtl="0"/>
            <a:r>
              <a:rPr lang="pt-BR" sz="2200" dirty="0">
                <a:latin typeface="+mj-lt"/>
              </a:rPr>
              <a:t>Uma </a:t>
            </a:r>
            <a:r>
              <a:rPr lang="pt-BR" sz="2200" dirty="0" err="1">
                <a:latin typeface="+mj-lt"/>
              </a:rPr>
              <a:t>sub-rede</a:t>
            </a:r>
            <a:r>
              <a:rPr lang="pt-BR" sz="2200" dirty="0">
                <a:latin typeface="+mj-lt"/>
              </a:rPr>
              <a:t> pertence a uma zona de disponibilidade e requer um bloco CIDR.</a:t>
            </a:r>
          </a:p>
          <a:p>
            <a:pPr rtl="0"/>
            <a:r>
              <a:rPr lang="pt-BR" sz="2200" dirty="0">
                <a:latin typeface="+mj-lt"/>
              </a:rPr>
              <a:t>As tabelas de rotas controlam o tráfego </a:t>
            </a:r>
            <a:br>
              <a:rPr lang="pt-BR" sz="2200" dirty="0">
                <a:latin typeface="+mj-lt"/>
              </a:rPr>
            </a:br>
            <a:r>
              <a:rPr lang="pt-BR" sz="2200" dirty="0">
                <a:latin typeface="+mj-lt"/>
              </a:rPr>
              <a:t>de uma </a:t>
            </a:r>
            <a:r>
              <a:rPr lang="pt-BR" sz="2200" dirty="0" err="1">
                <a:latin typeface="+mj-lt"/>
              </a:rPr>
              <a:t>sub-rede</a:t>
            </a:r>
            <a:r>
              <a:rPr lang="pt-BR" sz="2200" dirty="0">
                <a:latin typeface="+mj-lt"/>
              </a:rPr>
              <a:t>.</a:t>
            </a:r>
          </a:p>
          <a:p>
            <a:pPr rtl="0"/>
            <a:r>
              <a:rPr lang="pt-BR" sz="2200" dirty="0">
                <a:latin typeface="+mj-lt"/>
              </a:rPr>
              <a:t>As tabelas de rotas têm uma rota local integrada.</a:t>
            </a:r>
          </a:p>
          <a:p>
            <a:pPr rtl="0"/>
            <a:r>
              <a:rPr lang="pt-BR" sz="2200" dirty="0">
                <a:latin typeface="+mj-lt"/>
              </a:rPr>
              <a:t>Você adiciona outras rotas à tabela.</a:t>
            </a:r>
          </a:p>
          <a:p>
            <a:pPr rtl="0"/>
            <a:r>
              <a:rPr lang="pt-BR" sz="2200" dirty="0">
                <a:latin typeface="+mj-lt"/>
              </a:rPr>
              <a:t>Não é possível excluir a rota local.</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18</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a:xfrm>
            <a:off x="7084194" y="6356350"/>
            <a:ext cx="4688706"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41807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D278110-CA30-49E8-849C-19088C9CB793}"/>
              </a:ext>
            </a:extLst>
          </p:cNvPr>
          <p:cNvSpPr>
            <a:spLocks noGrp="1"/>
          </p:cNvSpPr>
          <p:nvPr>
            <p:ph type="body" sz="quarter" idx="10"/>
          </p:nvPr>
        </p:nvSpPr>
        <p:spPr/>
        <p:txBody>
          <a:bodyPr rtlCol="0"/>
          <a:lstStyle/>
          <a:p>
            <a:pPr rtl="0"/>
            <a:r>
              <a:rPr lang="pt-BR" dirty="0"/>
              <a:t>Módulo 5: Redes e entrega de conteúdo</a:t>
            </a:r>
          </a:p>
        </p:txBody>
      </p:sp>
      <p:sp>
        <p:nvSpPr>
          <p:cNvPr id="7" name="Title 6">
            <a:extLst>
              <a:ext uri="{FF2B5EF4-FFF2-40B4-BE49-F238E27FC236}">
                <a16:creationId xmlns:a16="http://schemas.microsoft.com/office/drawing/2014/main" id="{7FB27B92-A832-41D2-A661-7D9DE20F3F1E}"/>
              </a:ext>
            </a:extLst>
          </p:cNvPr>
          <p:cNvSpPr>
            <a:spLocks noGrp="1"/>
          </p:cNvSpPr>
          <p:nvPr>
            <p:ph type="title"/>
          </p:nvPr>
        </p:nvSpPr>
        <p:spPr/>
        <p:txBody>
          <a:bodyPr rtlCol="0"/>
          <a:lstStyle/>
          <a:p>
            <a:pPr rtl="0"/>
            <a:r>
              <a:rPr lang="pt-BR" sz="4000" dirty="0"/>
              <a:t>Seção 3: Redes VPC</a:t>
            </a:r>
          </a:p>
        </p:txBody>
      </p:sp>
      <p:sp>
        <p:nvSpPr>
          <p:cNvPr id="6" name="Footer Placeholder 5">
            <a:extLst>
              <a:ext uri="{FF2B5EF4-FFF2-40B4-BE49-F238E27FC236}">
                <a16:creationId xmlns:a16="http://schemas.microsoft.com/office/drawing/2014/main" id="{4AC26442-6B3A-49E4-8DF3-5AB7936BF6C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1642812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Visão geral do módulo</a:t>
            </a:r>
          </a:p>
        </p:txBody>
      </p:sp>
      <p:sp>
        <p:nvSpPr>
          <p:cNvPr id="5" name="Content Placeholder 4"/>
          <p:cNvSpPr>
            <a:spLocks noGrp="1"/>
          </p:cNvSpPr>
          <p:nvPr>
            <p:ph idx="1"/>
          </p:nvPr>
        </p:nvSpPr>
        <p:spPr/>
        <p:txBody>
          <a:bodyPr rtlCol="0">
            <a:noAutofit/>
          </a:bodyPr>
          <a:lstStyle/>
          <a:p>
            <a:pPr marL="0" indent="0" rtl="0">
              <a:spcBef>
                <a:spcPts val="1800"/>
              </a:spcBef>
              <a:buNone/>
            </a:pPr>
            <a:r>
              <a:rPr lang="pt-BR" b="1" dirty="0">
                <a:latin typeface="+mn-lt"/>
              </a:rPr>
              <a:t>Tópicos</a:t>
            </a:r>
          </a:p>
          <a:p>
            <a:pPr marL="239713" indent="-239713" rtl="0">
              <a:spcBef>
                <a:spcPts val="1800"/>
              </a:spcBef>
            </a:pPr>
            <a:r>
              <a:rPr lang="pt-BR" sz="2400" dirty="0">
                <a:latin typeface="+mn-lt"/>
              </a:rPr>
              <a:t>Noções básicas de redes</a:t>
            </a:r>
          </a:p>
          <a:p>
            <a:pPr marL="239713" indent="-239713" rtl="0">
              <a:spcBef>
                <a:spcPts val="1800"/>
              </a:spcBef>
            </a:pPr>
            <a:r>
              <a:rPr lang="pt-BR" sz="2400" dirty="0" err="1"/>
              <a:t>Amazon</a:t>
            </a:r>
            <a:r>
              <a:rPr lang="pt-BR" sz="2400" dirty="0"/>
              <a:t> VPC</a:t>
            </a:r>
          </a:p>
          <a:p>
            <a:pPr marL="239713" indent="-239713" rtl="0">
              <a:spcBef>
                <a:spcPts val="1800"/>
              </a:spcBef>
            </a:pPr>
            <a:r>
              <a:rPr lang="pt-BR" sz="2400" dirty="0"/>
              <a:t>Redes da VPC</a:t>
            </a:r>
          </a:p>
          <a:p>
            <a:pPr marL="239713" indent="-239713" rtl="0">
              <a:spcBef>
                <a:spcPts val="1800"/>
              </a:spcBef>
            </a:pPr>
            <a:r>
              <a:rPr lang="pt-BR" sz="2400" dirty="0">
                <a:latin typeface="+mn-lt"/>
              </a:rPr>
              <a:t>Segurança da VPC</a:t>
            </a:r>
          </a:p>
          <a:p>
            <a:pPr marL="239713" indent="-239713" rtl="0">
              <a:spcBef>
                <a:spcPts val="1800"/>
              </a:spcBef>
            </a:pPr>
            <a:r>
              <a:rPr lang="pt-BR" sz="2400" dirty="0" err="1">
                <a:latin typeface="+mn-lt"/>
              </a:rPr>
              <a:t>Amazon</a:t>
            </a:r>
            <a:r>
              <a:rPr lang="pt-BR" sz="2400" dirty="0">
                <a:latin typeface="+mn-lt"/>
              </a:rPr>
              <a:t> </a:t>
            </a:r>
            <a:r>
              <a:rPr lang="pt-BR" sz="2400" dirty="0" err="1">
                <a:latin typeface="+mn-lt"/>
              </a:rPr>
              <a:t>Route</a:t>
            </a:r>
            <a:r>
              <a:rPr lang="pt-BR" sz="2400" dirty="0">
                <a:latin typeface="+mn-lt"/>
              </a:rPr>
              <a:t> 53 </a:t>
            </a:r>
          </a:p>
          <a:p>
            <a:pPr marL="239713" indent="-239713" rtl="0">
              <a:spcBef>
                <a:spcPts val="1800"/>
              </a:spcBef>
            </a:pPr>
            <a:r>
              <a:rPr lang="pt-BR" sz="2400" dirty="0" err="1">
                <a:latin typeface="+mn-lt"/>
              </a:rPr>
              <a:t>Amazon</a:t>
            </a:r>
            <a:r>
              <a:rPr lang="pt-BR" sz="2400" dirty="0">
                <a:latin typeface="+mn-lt"/>
              </a:rPr>
              <a:t> </a:t>
            </a:r>
            <a:r>
              <a:rPr lang="pt-BR" sz="2400" dirty="0" err="1">
                <a:latin typeface="+mn-lt"/>
              </a:rPr>
              <a:t>CloudFront</a:t>
            </a:r>
            <a:endParaRPr lang="en-US" b="1"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rtlCol="0"/>
          <a:lstStyle/>
          <a:p>
            <a:pPr marL="0" indent="0" rtl="0">
              <a:buNone/>
            </a:pPr>
            <a:r>
              <a:rPr lang="pt-BR" b="1" dirty="0"/>
              <a:t>Atividades</a:t>
            </a:r>
            <a:endParaRPr lang="en-US" sz="3600" b="1" dirty="0"/>
          </a:p>
          <a:p>
            <a:pPr rtl="0"/>
            <a:r>
              <a:rPr lang="pt-BR" sz="2400" dirty="0"/>
              <a:t>Rotular um diagrama de rede</a:t>
            </a:r>
          </a:p>
          <a:p>
            <a:pPr rtl="0"/>
            <a:r>
              <a:rPr lang="pt-BR" sz="2400" spc="-20" dirty="0"/>
              <a:t>Projetar uma arquitetura básica de VPC</a:t>
            </a:r>
            <a:br>
              <a:rPr lang="en-US" sz="2400" dirty="0"/>
            </a:br>
            <a:endParaRPr lang="en-US" sz="2400" dirty="0"/>
          </a:p>
          <a:p>
            <a:pPr marL="0" indent="0" rtl="0">
              <a:buNone/>
            </a:pPr>
            <a:r>
              <a:rPr lang="pt-BR" b="1" dirty="0"/>
              <a:t>Demonstração</a:t>
            </a:r>
          </a:p>
          <a:p>
            <a:pPr rtl="0"/>
            <a:r>
              <a:rPr lang="pt-BR" sz="2400" dirty="0"/>
              <a:t>Demonstração da VPC</a:t>
            </a:r>
            <a:br>
              <a:rPr lang="en-US" sz="2400" dirty="0"/>
            </a:br>
            <a:endParaRPr lang="en-US" sz="2400" dirty="0"/>
          </a:p>
          <a:p>
            <a:pPr marL="0" indent="0" rtl="0">
              <a:buNone/>
            </a:pPr>
            <a:r>
              <a:rPr lang="pt-BR" b="1" dirty="0"/>
              <a:t>Laboratório</a:t>
            </a:r>
          </a:p>
          <a:p>
            <a:pPr rtl="0"/>
            <a:r>
              <a:rPr lang="pt-BR" sz="2400" spc="-20" dirty="0"/>
              <a:t>Crie uma VPC e inicie um servidor Web</a:t>
            </a:r>
            <a:endParaRPr lang="en-US" sz="2400" spc="-2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959350"/>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pPr rtl="0"/>
              <a:r>
                <a:rPr lang="pt-BR" sz="2000" b="1" dirty="0">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95934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rtlCol="0"/>
          <a:lstStyle/>
          <a:p>
            <a:pPr rtl="0"/>
            <a:r>
              <a:rPr lang="pt-BR" dirty="0">
                <a:latin typeface="+mn-lt"/>
              </a:rPr>
              <a:t>Gateway da Internet</a:t>
            </a:r>
          </a:p>
        </p:txBody>
      </p:sp>
      <p:grpSp>
        <p:nvGrpSpPr>
          <p:cNvPr id="3" name="Group 2" descr="architecture diagram of a vpc in aws cloud with two subnets. there is a two-way arrow between the instance in the public subnet and the route table, between the route table and the internet gateway, and between the internet gateway and the internet cloud.">
            <a:extLst>
              <a:ext uri="{FF2B5EF4-FFF2-40B4-BE49-F238E27FC236}">
                <a16:creationId xmlns:a16="http://schemas.microsoft.com/office/drawing/2014/main" id="{84EFCDD6-3A3B-4DB0-A28C-D7FC1C898520}"/>
              </a:ext>
            </a:extLst>
          </p:cNvPr>
          <p:cNvGrpSpPr/>
          <p:nvPr/>
        </p:nvGrpSpPr>
        <p:grpSpPr>
          <a:xfrm>
            <a:off x="152401" y="1273546"/>
            <a:ext cx="8850013" cy="5083793"/>
            <a:chOff x="152401" y="1273546"/>
            <a:chExt cx="8850013" cy="5083793"/>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87956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Zona de disponibilidade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dirty="0">
                    <a:solidFill>
                      <a:srgbClr val="1D8900"/>
                    </a:solidFill>
                  </a:rPr>
                  <a:t>	</a:t>
                </a: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6292" y="4136549"/>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3519064"/>
              <a:ext cx="457200" cy="457200"/>
            </a:xfrm>
            <a:prstGeom prst="rect">
              <a:avLst/>
            </a:prstGeom>
          </p:spPr>
        </p:pic>
        <p:sp>
          <p:nvSpPr>
            <p:cNvPr id="56" name="TextBox 55">
              <a:extLst>
                <a:ext uri="{FF2B5EF4-FFF2-40B4-BE49-F238E27FC236}">
                  <a16:creationId xmlns:a16="http://schemas.microsoft.com/office/drawing/2014/main" id="{E39894E9-6961-4D66-ABF7-7CA2265F52F3}"/>
                </a:ext>
              </a:extLst>
            </p:cNvPr>
            <p:cNvSpPr txBox="1"/>
            <p:nvPr/>
          </p:nvSpPr>
          <p:spPr>
            <a:xfrm>
              <a:off x="4912149" y="4558468"/>
              <a:ext cx="937828" cy="584775"/>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Tabela de rotas</a:t>
              </a:r>
              <a:endParaRPr lang="en-US" sz="1600" dirty="0">
                <a:ea typeface="Amazon Ember Light" panose="020B0403020204020204" pitchFamily="34" charset="0"/>
                <a:cs typeface="Arial" panose="020B0604020202020204" pitchFamily="34" charset="0"/>
              </a:endParaRPr>
            </a:p>
          </p:txBody>
        </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dirty="0">
                    <a:solidFill>
                      <a:srgbClr val="007CBC"/>
                    </a:solidFill>
                  </a:rPr>
                  <a:t>	</a:t>
                </a:r>
                <a:r>
                  <a:rPr lang="pt-BR" sz="1600" b="0" i="0" u="none" strike="noStrike" kern="0" cap="none" spc="-20" normalizeH="0" noProof="0" dirty="0" err="1">
                    <a:ln>
                      <a:noFill/>
                    </a:ln>
                    <a:solidFill>
                      <a:srgbClr val="007CBC"/>
                    </a:solidFill>
                    <a:effectLst/>
                    <a:uLnTx/>
                    <a:uFillTx/>
                    <a:ea typeface="+mn-ea"/>
                    <a:cs typeface="+mn-cs"/>
                  </a:rPr>
                  <a:t>Sub-rede</a:t>
                </a:r>
                <a:r>
                  <a:rPr lang="pt-BR" sz="1600" b="0" i="0" u="none" strike="noStrike" kern="0" cap="none" spc="-20" normalizeH="0" noProof="0" dirty="0">
                    <a:ln>
                      <a:noFill/>
                    </a:ln>
                    <a:solidFill>
                      <a:srgbClr val="007CBC"/>
                    </a:solidFill>
                    <a:effectLst/>
                    <a:uLnTx/>
                    <a:uFillTx/>
                    <a:ea typeface="+mn-ea"/>
                    <a:cs typeface="+mn-cs"/>
                  </a:rPr>
                  <a:t> privada: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22254" y="3976264"/>
              <a:ext cx="1280160" cy="1280160"/>
            </a:xfrm>
            <a:prstGeom prst="rect">
              <a:avLst/>
            </a:prstGeom>
          </p:spPr>
        </p:pic>
        <p:cxnSp>
          <p:nvCxnSpPr>
            <p:cNvPr id="24" name="Connector: Curved 23">
              <a:extLst>
                <a:ext uri="{FF2B5EF4-FFF2-40B4-BE49-F238E27FC236}">
                  <a16:creationId xmlns:a16="http://schemas.microsoft.com/office/drawing/2014/main" id="{CE60E81C-BFE6-41DB-8C56-D0FF3D07A8A4}"/>
                </a:ext>
              </a:extLst>
            </p:cNvPr>
            <p:cNvCxnSpPr>
              <a:cxnSpLocks/>
              <a:stCxn id="39" idx="3"/>
            </p:cNvCxnSpPr>
            <p:nvPr/>
          </p:nvCxnSpPr>
          <p:spPr>
            <a:xfrm>
              <a:off x="3256741" y="3747664"/>
              <a:ext cx="1898754" cy="623692"/>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083793"/>
              <a:chOff x="152401" y="1273546"/>
              <a:chExt cx="7162799" cy="5083793"/>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7"/>
                <a:ext cx="7162799" cy="5083792"/>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ysClr val="windowText" lastClr="000000"/>
                    </a:solidFill>
                    <a:effectLst/>
                    <a:uLnTx/>
                    <a:uFillTx/>
                    <a:ea typeface="+mn-ea"/>
                    <a:cs typeface="+mn-cs"/>
                  </a:rPr>
                  <a:t> </a:t>
                </a:r>
                <a:r>
                  <a:rPr lang="pt-BR" sz="1600" b="0" i="0" u="none" strike="noStrike" kern="0" cap="none" spc="0" normalizeH="0" noProof="0" dirty="0">
                    <a:ln>
                      <a:noFill/>
                    </a:ln>
                    <a:solidFill>
                      <a:sysClr val="windowText" lastClr="000000"/>
                    </a:solidFill>
                    <a:effectLst/>
                    <a:uLnTx/>
                    <a:uFillTx/>
                    <a:ea typeface="+mn-ea"/>
                    <a:cs typeface="+mn-cs"/>
                  </a:rPr>
                  <a:t>Nuvem AWS</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368155"/>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0551" y="1888174"/>
              <a:ext cx="457200" cy="457200"/>
            </a:xfrm>
            <a:prstGeom prst="rect">
              <a:avLst/>
            </a:prstGeom>
          </p:spPr>
        </p:pic>
        <p:sp>
          <p:nvSpPr>
            <p:cNvPr id="6" name="Rectangle 5">
              <a:extLst>
                <a:ext uri="{FF2B5EF4-FFF2-40B4-BE49-F238E27FC236}">
                  <a16:creationId xmlns:a16="http://schemas.microsoft.com/office/drawing/2014/main" id="{8A00625C-5F01-45B9-BEB9-66443831D928}"/>
                </a:ext>
              </a:extLst>
            </p:cNvPr>
            <p:cNvSpPr/>
            <p:nvPr/>
          </p:nvSpPr>
          <p:spPr>
            <a:xfrm>
              <a:off x="581948" y="2624640"/>
              <a:ext cx="5971252" cy="337189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a:t>
              </a:r>
              <a:r>
                <a:rPr lang="pt-BR" sz="1600">
                  <a:solidFill>
                    <a:srgbClr val="1D8900"/>
                  </a:solidFill>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948" y="2624640"/>
              <a:ext cx="457200" cy="457200"/>
            </a:xfrm>
            <a:prstGeom prst="rect">
              <a:avLst/>
            </a:prstGeom>
          </p:spPr>
        </p:pic>
        <p:cxnSp>
          <p:nvCxnSpPr>
            <p:cNvPr id="93" name="Straight Arrow Connector 92">
              <a:extLst>
                <a:ext uri="{FF2B5EF4-FFF2-40B4-BE49-F238E27FC236}">
                  <a16:creationId xmlns:a16="http://schemas.microsoft.com/office/drawing/2014/main" id="{62C08795-E67B-4575-B4C1-7F65B211628D}"/>
                </a:ext>
              </a:extLst>
            </p:cNvPr>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180E7B4-6913-4029-8808-B26C219C705A}"/>
                </a:ext>
              </a:extLst>
            </p:cNvPr>
            <p:cNvSpPr txBox="1"/>
            <p:nvPr/>
          </p:nvSpPr>
          <p:spPr>
            <a:xfrm>
              <a:off x="5896712" y="4599957"/>
              <a:ext cx="1333796" cy="830997"/>
            </a:xfrm>
            <a:prstGeom prst="rect">
              <a:avLst/>
            </a:prstGeom>
            <a:solidFill>
              <a:schemeClr val="bg1"/>
            </a:solid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Gateway </a:t>
              </a:r>
              <a:br>
                <a:rPr lang="pt-BR" sz="1600" dirty="0">
                  <a:ea typeface="Amazon Ember Light" panose="020B0403020204020204" pitchFamily="34" charset="0"/>
                  <a:cs typeface="Arial" panose="020B0604020202020204" pitchFamily="34" charset="0"/>
                </a:rPr>
              </a:br>
              <a:r>
                <a:rPr lang="pt-BR" sz="1600" dirty="0">
                  <a:ea typeface="Amazon Ember Light" panose="020B0403020204020204" pitchFamily="34" charset="0"/>
                  <a:cs typeface="Arial" panose="020B0604020202020204" pitchFamily="34" charset="0"/>
                </a:rPr>
                <a:t>da Internet</a:t>
              </a:r>
              <a:endParaRPr lang="en-US" sz="1600" dirty="0">
                <a:ea typeface="Amazon Ember Light" panose="020B0403020204020204" pitchFamily="34" charset="0"/>
                <a:cs typeface="Arial" panose="020B0604020202020204" pitchFamily="34" charset="0"/>
              </a:endParaRPr>
            </a:p>
            <a:p>
              <a:pPr algn="ctr" rtl="0"/>
              <a:r>
                <a:rPr lang="pt-BR" sz="1600" dirty="0">
                  <a:ea typeface="Amazon Ember Light" panose="020B0403020204020204" pitchFamily="34" charset="0"/>
                  <a:cs typeface="Arial" panose="020B0604020202020204" pitchFamily="34" charset="0"/>
                </a:rPr>
                <a:t>(</a:t>
              </a:r>
              <a:r>
                <a:rPr lang="pt-BR" sz="1600" b="1" dirty="0" err="1">
                  <a:solidFill>
                    <a:schemeClr val="accent6"/>
                  </a:solidFill>
                  <a:ea typeface="Amazon Ember Light" panose="020B0403020204020204" pitchFamily="34" charset="0"/>
                  <a:cs typeface="Arial" panose="020B0604020202020204" pitchFamily="34" charset="0"/>
                </a:rPr>
                <a:t>igw</a:t>
              </a:r>
              <a:r>
                <a:rPr lang="pt-BR" sz="1600" b="1" dirty="0">
                  <a:solidFill>
                    <a:schemeClr val="accent6"/>
                  </a:solidFill>
                  <a:ea typeface="Amazon Ember Light" panose="020B0403020204020204" pitchFamily="34" charset="0"/>
                  <a:cs typeface="Arial" panose="020B0604020202020204" pitchFamily="34" charset="0"/>
                </a:rPr>
                <a:t>-id</a:t>
              </a:r>
              <a:r>
                <a:rPr lang="pt-BR" sz="1600" dirty="0">
                  <a:ea typeface="Amazon Ember Light" panose="020B0403020204020204" pitchFamily="34" charset="0"/>
                  <a:cs typeface="Arial" panose="020B0604020202020204" pitchFamily="34" charset="0"/>
                </a:rPr>
                <a:t>)</a:t>
              </a:r>
            </a:p>
          </p:txBody>
        </p:sp>
        <p:pic>
          <p:nvPicPr>
            <p:cNvPr id="97" name="Graphic 96">
              <a:extLst>
                <a:ext uri="{FF2B5EF4-FFF2-40B4-BE49-F238E27FC236}">
                  <a16:creationId xmlns:a16="http://schemas.microsoft.com/office/drawing/2014/main" id="{6F01C76E-0298-409F-9C57-6CA0752F5143}"/>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46112" y="4147856"/>
              <a:ext cx="469900" cy="469900"/>
            </a:xfrm>
            <a:prstGeom prst="rect">
              <a:avLst/>
            </a:prstGeom>
          </p:spPr>
        </p:pic>
      </p:grpSp>
      <p:sp>
        <p:nvSpPr>
          <p:cNvPr id="95" name="TextBox 94">
            <a:extLst>
              <a:ext uri="{FF2B5EF4-FFF2-40B4-BE49-F238E27FC236}">
                <a16:creationId xmlns:a16="http://schemas.microsoft.com/office/drawing/2014/main" id="{5A7B5FA0-68D2-4EEA-8AA0-CF9FF952F855}"/>
              </a:ext>
            </a:extLst>
          </p:cNvPr>
          <p:cNvSpPr txBox="1"/>
          <p:nvPr/>
        </p:nvSpPr>
        <p:spPr>
          <a:xfrm>
            <a:off x="9690049" y="2624338"/>
            <a:ext cx="1951176" cy="584775"/>
          </a:xfrm>
          <a:prstGeom prst="rect">
            <a:avLst/>
          </a:prstGeom>
          <a:noFill/>
        </p:spPr>
        <p:txBody>
          <a:bodyPr wrap="none" rtlCol="0">
            <a:spAutoFit/>
          </a:bodyPr>
          <a:lstStyle/>
          <a:p>
            <a:pPr algn="ctr" rtl="0"/>
            <a:r>
              <a:rPr lang="pt-BR" sz="1600" dirty="0">
                <a:ea typeface="Amazon Ember" panose="020B0603020204020204" pitchFamily="34" charset="0"/>
                <a:cs typeface="Amazon Ember" panose="020B0603020204020204" pitchFamily="34" charset="0"/>
              </a:rPr>
              <a:t>Tabela de rotas </a:t>
            </a:r>
            <a:br>
              <a:rPr lang="pt-BR" sz="1600" dirty="0">
                <a:ea typeface="Amazon Ember" panose="020B0603020204020204" pitchFamily="34" charset="0"/>
                <a:cs typeface="Amazon Ember" panose="020B0603020204020204" pitchFamily="34" charset="0"/>
              </a:rPr>
            </a:br>
            <a:r>
              <a:rPr lang="pt-BR" sz="1600" dirty="0">
                <a:ea typeface="Amazon Ember" panose="020B0603020204020204" pitchFamily="34" charset="0"/>
                <a:cs typeface="Amazon Ember" panose="020B0603020204020204" pitchFamily="34" charset="0"/>
              </a:rPr>
              <a:t>da </a:t>
            </a:r>
            <a:r>
              <a:rPr lang="pt-BR" sz="1600" dirty="0" err="1">
                <a:ea typeface="Amazon Ember" panose="020B0603020204020204" pitchFamily="34" charset="0"/>
                <a:cs typeface="Amazon Ember" panose="020B0603020204020204" pitchFamily="34" charset="0"/>
              </a:rPr>
              <a:t>sub-rede</a:t>
            </a:r>
            <a:r>
              <a:rPr lang="pt-BR" sz="1600" dirty="0">
                <a:ea typeface="Amazon Ember" panose="020B0603020204020204" pitchFamily="34" charset="0"/>
                <a:cs typeface="Amazon Ember" panose="020B0603020204020204" pitchFamily="34" charset="0"/>
              </a:rPr>
              <a:t> pública</a:t>
            </a:r>
          </a:p>
        </p:txBody>
      </p:sp>
      <p:graphicFrame>
        <p:nvGraphicFramePr>
          <p:cNvPr id="94" name="Table 93">
            <a:extLst>
              <a:ext uri="{FF2B5EF4-FFF2-40B4-BE49-F238E27FC236}">
                <a16:creationId xmlns:a16="http://schemas.microsoft.com/office/drawing/2014/main" id="{F5E0CB77-ADCB-409B-861A-71EEBEA38B00}"/>
              </a:ext>
            </a:extLst>
          </p:cNvPr>
          <p:cNvGraphicFramePr>
            <a:graphicFrameLocks noGrp="1"/>
          </p:cNvGraphicFramePr>
          <p:nvPr>
            <p:extLst>
              <p:ext uri="{D42A27DB-BD31-4B8C-83A1-F6EECF244321}">
                <p14:modId xmlns:p14="http://schemas.microsoft.com/office/powerpoint/2010/main" val="2096567807"/>
              </p:ext>
            </p:extLst>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dirty="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igw</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20</a:t>
            </a:fld>
            <a:endParaRPr lang="en-US" dirty="0">
              <a:latin typeface="+mn-lt"/>
            </a:endParaRPr>
          </a:p>
        </p:txBody>
      </p:sp>
    </p:spTree>
    <p:custDataLst>
      <p:tags r:id="rId1"/>
    </p:custDataLst>
    <p:extLst>
      <p:ext uri="{BB962C8B-B14F-4D97-AF65-F5344CB8AC3E}">
        <p14:creationId xmlns:p14="http://schemas.microsoft.com/office/powerpoint/2010/main" val="336527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rtlCol="0"/>
          <a:lstStyle/>
          <a:p>
            <a:pPr rtl="0"/>
            <a:r>
              <a:rPr lang="pt-BR" sz="3600" dirty="0"/>
              <a:t>Gateway de tradução de endereços </a:t>
            </a:r>
            <a:br>
              <a:rPr lang="pt-BR" sz="3600" dirty="0"/>
            </a:br>
            <a:r>
              <a:rPr lang="pt-BR" sz="3600" dirty="0"/>
              <a:t>de rede (NAT)</a:t>
            </a:r>
          </a:p>
        </p:txBody>
      </p:sp>
      <p:grpSp>
        <p:nvGrpSpPr>
          <p:cNvPr id="3" name="Group 2" descr="architecture diagram of a vpc in aws cloud with two subnets. there is a two-way arrow between the nat gateway in the public subnet and the route table, between the route table and the internet gateway, and between the internet gateway and the internet cloud.">
            <a:extLst>
              <a:ext uri="{FF2B5EF4-FFF2-40B4-BE49-F238E27FC236}">
                <a16:creationId xmlns:a16="http://schemas.microsoft.com/office/drawing/2014/main" id="{67F65078-193E-4EFF-9DC5-44BCCF75155C}"/>
              </a:ext>
            </a:extLst>
          </p:cNvPr>
          <p:cNvGrpSpPr/>
          <p:nvPr/>
        </p:nvGrpSpPr>
        <p:grpSpPr>
          <a:xfrm>
            <a:off x="152401" y="1225420"/>
            <a:ext cx="8850013" cy="5054767"/>
            <a:chOff x="152401" y="1273546"/>
            <a:chExt cx="8850013" cy="5054767"/>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875973"/>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panose="020B0403020204020204" pitchFamily="34" charset="0"/>
                  <a:ea typeface="+mn-ea"/>
                  <a:cs typeface="Amazon Ember Light" panose="020B0403020204020204" pitchFamily="34" charset="0"/>
                </a:rPr>
                <a:t>Zona de disponibilidade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dirty="0">
                    <a:solidFill>
                      <a:srgbClr val="1D8900"/>
                    </a:solidFill>
                    <a:latin typeface="Amazon Ember Light" panose="020B0403020204020204" pitchFamily="34" charset="0"/>
                    <a:cs typeface="Amazon Ember Light" panose="020B0403020204020204" pitchFamily="34" charset="0"/>
                  </a:rPr>
                  <a:t>	</a:t>
                </a:r>
                <a:r>
                  <a:rPr lang="pt-BR" sz="1600" b="0" i="0" u="none" strike="noStrike" kern="0" cap="none" spc="-20" normalizeH="0" noProof="0" dirty="0" err="1">
                    <a:ln>
                      <a:noFill/>
                    </a:ln>
                    <a:solidFill>
                      <a:srgbClr val="1D8900"/>
                    </a:solidFill>
                    <a:effectLst/>
                    <a:uLnTx/>
                    <a:uFillTx/>
                    <a:latin typeface="Amazon Ember Light" panose="020B0403020204020204" pitchFamily="34" charset="0"/>
                    <a:cs typeface="Amazon Ember Light" panose="020B0403020204020204" pitchFamily="34" charset="0"/>
                  </a:rPr>
                  <a:t>Sub-rede</a:t>
                </a:r>
                <a:r>
                  <a:rPr lang="pt-BR" sz="1600" b="0" i="0" u="none" strike="noStrike" kern="0" cap="none" spc="-20" normalizeH="0" noProof="0" dirty="0">
                    <a:ln>
                      <a:noFill/>
                    </a:ln>
                    <a:solidFill>
                      <a:srgbClr val="1D8900"/>
                    </a:solidFill>
                    <a:effectLst/>
                    <a:uLnTx/>
                    <a:uFillTx/>
                    <a:latin typeface="Amazon Ember Light" panose="020B0403020204020204" pitchFamily="34" charset="0"/>
                    <a:cs typeface="Amazon Ember Light" panose="020B0403020204020204" pitchFamily="34" charset="0"/>
                  </a:rPr>
                  <a:t> pública: 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spc="-20" dirty="0">
                    <a:solidFill>
                      <a:srgbClr val="007CBC"/>
                    </a:solidFill>
                    <a:latin typeface="Amazon Ember Light" panose="020B0403020204020204" pitchFamily="34" charset="0"/>
                    <a:cs typeface="Amazon Ember Light" panose="020B0403020204020204" pitchFamily="34" charset="0"/>
                  </a:rPr>
                  <a:t>	</a:t>
                </a:r>
                <a:r>
                  <a:rPr lang="pt-BR" sz="1600" b="0" i="0" u="none" strike="noStrike" kern="0" cap="none" spc="-20" normalizeH="0" noProof="0" dirty="0" err="1">
                    <a:ln>
                      <a:noFill/>
                    </a:ln>
                    <a:solidFill>
                      <a:srgbClr val="007CBC"/>
                    </a:solidFill>
                    <a:effectLst/>
                    <a:uLnTx/>
                    <a:uFillTx/>
                    <a:latin typeface="Amazon Ember Light" panose="020B0403020204020204" pitchFamily="34" charset="0"/>
                    <a:cs typeface="Amazon Ember Light" panose="020B0403020204020204" pitchFamily="34" charset="0"/>
                  </a:rPr>
                  <a:t>Sub-rede</a:t>
                </a:r>
                <a:r>
                  <a:rPr lang="pt-BR" sz="1600" b="0" i="0" u="none" strike="noStrike" kern="0" cap="none" spc="-20" normalizeH="0" noProof="0" dirty="0">
                    <a:ln>
                      <a:noFill/>
                    </a:ln>
                    <a:solidFill>
                      <a:srgbClr val="007CBC"/>
                    </a:solidFill>
                    <a:effectLst/>
                    <a:uLnTx/>
                    <a:uFillTx/>
                    <a:latin typeface="Amazon Ember Light" panose="020B0403020204020204" pitchFamily="34" charset="0"/>
                    <a:cs typeface="Amazon Ember Light" panose="020B0403020204020204" pitchFamily="34" charset="0"/>
                  </a:rPr>
                  <a:t> privada: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2254" y="3976264"/>
              <a:ext cx="1280160" cy="1280160"/>
            </a:xfrm>
            <a:prstGeom prst="rect">
              <a:avLst/>
            </a:prstGeom>
          </p:spPr>
        </p:pic>
        <p:cxnSp>
          <p:nvCxnSpPr>
            <p:cNvPr id="24" name="Connector: Curved 23">
              <a:extLst>
                <a:ext uri="{FF2B5EF4-FFF2-40B4-BE49-F238E27FC236}">
                  <a16:creationId xmlns:a16="http://schemas.microsoft.com/office/drawing/2014/main" id="{CE60E81C-BFE6-41DB-8C56-D0FF3D07A8A4}"/>
                </a:ext>
              </a:extLst>
            </p:cNvPr>
            <p:cNvCxnSpPr>
              <a:cxnSpLocks/>
              <a:stCxn id="35" idx="3"/>
            </p:cNvCxnSpPr>
            <p:nvPr/>
          </p:nvCxnSpPr>
          <p:spPr>
            <a:xfrm>
              <a:off x="3271251" y="3559287"/>
              <a:ext cx="1906946" cy="64700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054767"/>
              <a:chOff x="152401" y="1273546"/>
              <a:chExt cx="7162799" cy="5054767"/>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6"/>
                <a:ext cx="7162799" cy="505476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latin typeface="Amazon Ember Light" panose="020B0403020204020204" pitchFamily="34" charset="0"/>
                    <a:ea typeface="+mn-ea"/>
                    <a:cs typeface="Amazon Ember Light" panose="020B0403020204020204" pitchFamily="34" charset="0"/>
                  </a:rPr>
                  <a:t> </a:t>
                </a: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mn-ea"/>
                    <a:cs typeface="Amazon Ember Light" panose="020B0403020204020204" pitchFamily="34" charset="0"/>
                  </a:rPr>
                  <a:t>Nuvem AWS</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343217"/>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latin typeface="Amazon Ember Light" panose="020B0403020204020204" pitchFamily="34" charset="0"/>
                  <a:ea typeface="+mn-ea"/>
                  <a:cs typeface="Amazon Ember Light" panose="020B0403020204020204" pitchFamily="34" charset="0"/>
                </a:rPr>
                <a:t> Região</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0551" y="1888174"/>
              <a:ext cx="457200" cy="457200"/>
            </a:xfrm>
            <a:prstGeom prst="rect">
              <a:avLst/>
            </a:prstGeom>
          </p:spPr>
        </p:pic>
        <p:grpSp>
          <p:nvGrpSpPr>
            <p:cNvPr id="52" name="Group 51">
              <a:extLst>
                <a:ext uri="{FF2B5EF4-FFF2-40B4-BE49-F238E27FC236}">
                  <a16:creationId xmlns:a16="http://schemas.microsoft.com/office/drawing/2014/main" id="{02151074-6006-4226-8C63-B9EEECF21964}"/>
                </a:ext>
              </a:extLst>
            </p:cNvPr>
            <p:cNvGrpSpPr/>
            <p:nvPr/>
          </p:nvGrpSpPr>
          <p:grpSpPr>
            <a:xfrm>
              <a:off x="581948" y="2624640"/>
              <a:ext cx="5971252" cy="3352649"/>
              <a:chOff x="581948" y="2624640"/>
              <a:chExt cx="5971252" cy="3352649"/>
            </a:xfrm>
          </p:grpSpPr>
          <p:sp>
            <p:nvSpPr>
              <p:cNvPr id="6" name="Rectangle 5">
                <a:extLst>
                  <a:ext uri="{FF2B5EF4-FFF2-40B4-BE49-F238E27FC236}">
                    <a16:creationId xmlns:a16="http://schemas.microsoft.com/office/drawing/2014/main" id="{8A00625C-5F01-45B9-BEB9-66443831D928}"/>
                  </a:ext>
                </a:extLst>
              </p:cNvPr>
              <p:cNvSpPr/>
              <p:nvPr/>
            </p:nvSpPr>
            <p:spPr>
              <a:xfrm>
                <a:off x="581948" y="2624641"/>
                <a:ext cx="5971252" cy="3352648"/>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latin typeface="Amazon Ember Light" panose="020B0403020204020204" pitchFamily="34" charset="0"/>
                    <a:cs typeface="Amazon Ember Light" panose="020B0403020204020204" pitchFamily="34" charset="0"/>
                  </a:rPr>
                  <a:t> VPC: </a:t>
                </a:r>
                <a:r>
                  <a:rPr lang="pt-BR" sz="1600">
                    <a:solidFill>
                      <a:srgbClr val="1D8900"/>
                    </a:solidFill>
                    <a:latin typeface="Amazon Ember Light" panose="020B0403020204020204" pitchFamily="34" charset="0"/>
                    <a:cs typeface="Amazon Ember Light" panose="020B0403020204020204" pitchFamily="34" charset="0"/>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948" y="2624640"/>
                <a:ext cx="457200" cy="457200"/>
              </a:xfrm>
              <a:prstGeom prst="rect">
                <a:avLst/>
              </a:prstGeom>
            </p:spPr>
          </p:pic>
        </p:grpSp>
        <p:pic>
          <p:nvPicPr>
            <p:cNvPr id="35" name="Graphic 34">
              <a:extLst>
                <a:ext uri="{FF2B5EF4-FFF2-40B4-BE49-F238E27FC236}">
                  <a16:creationId xmlns:a16="http://schemas.microsoft.com/office/drawing/2014/main" id="{206088EE-C9B4-472D-8C53-195D88601FC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01351" y="3324337"/>
              <a:ext cx="469900" cy="469900"/>
            </a:xfrm>
            <a:prstGeom prst="rect">
              <a:avLst/>
            </a:prstGeom>
          </p:spPr>
        </p:pic>
        <p:sp>
          <p:nvSpPr>
            <p:cNvPr id="36" name="TextBox 35">
              <a:extLst>
                <a:ext uri="{FF2B5EF4-FFF2-40B4-BE49-F238E27FC236}">
                  <a16:creationId xmlns:a16="http://schemas.microsoft.com/office/drawing/2014/main" id="{0F73CB36-2D8B-444F-BBAF-1AC8FE209834}"/>
                </a:ext>
              </a:extLst>
            </p:cNvPr>
            <p:cNvSpPr txBox="1"/>
            <p:nvPr/>
          </p:nvSpPr>
          <p:spPr>
            <a:xfrm>
              <a:off x="2315463" y="3805760"/>
              <a:ext cx="1395190" cy="584775"/>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Gateway NAT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pt-BR" sz="1600" b="1" dirty="0" err="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nat</a:t>
              </a:r>
              <a:r>
                <a:rPr lang="pt-BR"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pt-BR" sz="1600" b="1" dirty="0" err="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gw</a:t>
              </a:r>
              <a:r>
                <a:rPr lang="pt-BR"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-id</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cxnSp>
          <p:nvCxnSpPr>
            <p:cNvPr id="37" name="Connector: Curved 36">
              <a:extLst>
                <a:ext uri="{FF2B5EF4-FFF2-40B4-BE49-F238E27FC236}">
                  <a16:creationId xmlns:a16="http://schemas.microsoft.com/office/drawing/2014/main" id="{4CE4351C-F54F-4899-894B-9D4B48054F0E}"/>
                </a:ext>
              </a:extLst>
            </p:cNvPr>
            <p:cNvCxnSpPr>
              <a:cxnSpLocks/>
              <a:stCxn id="44" idx="3"/>
              <a:endCxn id="57" idx="1"/>
            </p:cNvCxnSpPr>
            <p:nvPr/>
          </p:nvCxnSpPr>
          <p:spPr>
            <a:xfrm flipV="1">
              <a:off x="3256741" y="4647880"/>
              <a:ext cx="1934543" cy="777249"/>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3DF6FE7-D77B-4BDA-8DDB-40A085315080}"/>
                </a:ext>
              </a:extLst>
            </p:cNvPr>
            <p:cNvCxnSpPr>
              <a:stCxn id="19" idx="3"/>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26292" y="4136549"/>
              <a:ext cx="469900" cy="469900"/>
            </a:xfrm>
            <a:prstGeom prst="rect">
              <a:avLst/>
            </a:prstGeom>
          </p:spPr>
        </p:pic>
        <p:sp>
          <p:nvSpPr>
            <p:cNvPr id="21" name="TextBox 20">
              <a:extLst>
                <a:ext uri="{FF2B5EF4-FFF2-40B4-BE49-F238E27FC236}">
                  <a16:creationId xmlns:a16="http://schemas.microsoft.com/office/drawing/2014/main" id="{15B59209-36FC-41A3-9E8D-99851701DA26}"/>
                </a:ext>
              </a:extLst>
            </p:cNvPr>
            <p:cNvSpPr txBox="1"/>
            <p:nvPr/>
          </p:nvSpPr>
          <p:spPr>
            <a:xfrm>
              <a:off x="5918599" y="4599957"/>
              <a:ext cx="1290022" cy="830997"/>
            </a:xfrm>
            <a:prstGeom prst="rect">
              <a:avLst/>
            </a:prstGeom>
            <a:solidFill>
              <a:schemeClr val="bg1"/>
            </a:solid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Gateway </a:t>
              </a:r>
              <a:b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da Internet</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pt-BR" sz="1600" b="1" dirty="0" err="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igw</a:t>
              </a:r>
              <a:r>
                <a:rPr lang="pt-BR"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-id</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55" name="TextBox 54">
              <a:extLst>
                <a:ext uri="{FF2B5EF4-FFF2-40B4-BE49-F238E27FC236}">
                  <a16:creationId xmlns:a16="http://schemas.microsoft.com/office/drawing/2014/main" id="{92831370-8133-41C0-9D66-18759DE820E7}"/>
                </a:ext>
              </a:extLst>
            </p:cNvPr>
            <p:cNvSpPr txBox="1"/>
            <p:nvPr/>
          </p:nvSpPr>
          <p:spPr>
            <a:xfrm>
              <a:off x="4732862" y="3288754"/>
              <a:ext cx="1370374" cy="584775"/>
            </a:xfrm>
            <a:prstGeom prst="rect">
              <a:avLst/>
            </a:prstGeom>
            <a:noFill/>
          </p:spPr>
          <p:txBody>
            <a:bodyPr wrap="square" rtlCol="0">
              <a:spAutoFit/>
            </a:bodyPr>
            <a:lstStyle/>
            <a:p>
              <a:pPr algn="ctr" rtl="0"/>
              <a:r>
                <a:rPr lang="pt-BR" sz="1600" spc="-20" dirty="0">
                  <a:latin typeface="Amazon Ember Light" panose="020B0403020204020204" pitchFamily="34" charset="0"/>
                  <a:ea typeface="Amazon Ember Light" panose="020B0403020204020204" pitchFamily="34" charset="0"/>
                  <a:cs typeface="Amazon Ember Light" panose="020B0403020204020204" pitchFamily="34" charset="0"/>
                </a:rPr>
                <a:t>Tabela de rotas pública</a:t>
              </a:r>
              <a:endParaRPr lang="en-US" sz="1600" spc="-2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7" name="Graphic 56">
              <a:extLst>
                <a:ext uri="{FF2B5EF4-FFF2-40B4-BE49-F238E27FC236}">
                  <a16:creationId xmlns:a16="http://schemas.microsoft.com/office/drawing/2014/main" id="{41BBB7EE-D97B-4201-898D-E5953F1C4EFD}"/>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91284" y="4412930"/>
              <a:ext cx="469900" cy="469900"/>
            </a:xfrm>
            <a:prstGeom prst="rect">
              <a:avLst/>
            </a:prstGeom>
          </p:spPr>
        </p:pic>
        <p:pic>
          <p:nvPicPr>
            <p:cNvPr id="38" name="Graphic 37">
              <a:extLst>
                <a:ext uri="{FF2B5EF4-FFF2-40B4-BE49-F238E27FC236}">
                  <a16:creationId xmlns:a16="http://schemas.microsoft.com/office/drawing/2014/main" id="{C7E6EB43-7027-DD47-87D1-D56617D293D2}"/>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78197" y="3867119"/>
              <a:ext cx="469900" cy="469900"/>
            </a:xfrm>
            <a:prstGeom prst="rect">
              <a:avLst/>
            </a:prstGeom>
          </p:spPr>
        </p:pic>
        <p:sp>
          <p:nvSpPr>
            <p:cNvPr id="39" name="TextBox 38">
              <a:extLst>
                <a:ext uri="{FF2B5EF4-FFF2-40B4-BE49-F238E27FC236}">
                  <a16:creationId xmlns:a16="http://schemas.microsoft.com/office/drawing/2014/main" id="{FFFDF520-DA70-7544-A803-EB61859E8E2F}"/>
                </a:ext>
              </a:extLst>
            </p:cNvPr>
            <p:cNvSpPr txBox="1"/>
            <p:nvPr/>
          </p:nvSpPr>
          <p:spPr>
            <a:xfrm>
              <a:off x="4687320" y="4868046"/>
              <a:ext cx="1451656" cy="584775"/>
            </a:xfrm>
            <a:prstGeom prst="rect">
              <a:avLst/>
            </a:prstGeom>
            <a:noFill/>
          </p:spPr>
          <p:txBody>
            <a:bodyPr wrap="square" rtlCol="0">
              <a:spAutoFit/>
            </a:bodyPr>
            <a:lstStyle/>
            <a:p>
              <a:pPr algn="ctr" rtl="0"/>
              <a:r>
                <a:rPr lang="pt-BR" sz="1600" spc="-20" dirty="0">
                  <a:latin typeface="Amazon Ember Light" panose="020B0403020204020204" pitchFamily="34" charset="0"/>
                  <a:ea typeface="Amazon Ember Light" panose="020B0403020204020204" pitchFamily="34" charset="0"/>
                  <a:cs typeface="Amazon Ember Light" panose="020B0403020204020204" pitchFamily="34" charset="0"/>
                </a:rPr>
                <a:t>Tabela de rotas privada</a:t>
              </a:r>
              <a:endParaRPr lang="en-US" sz="1600" spc="-2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0" name="Connector: Curved 36">
              <a:extLst>
                <a:ext uri="{FF2B5EF4-FFF2-40B4-BE49-F238E27FC236}">
                  <a16:creationId xmlns:a16="http://schemas.microsoft.com/office/drawing/2014/main" id="{E2C7BD3C-B66A-A941-9629-726024F5FCCB}"/>
                </a:ext>
              </a:extLst>
            </p:cNvPr>
            <p:cNvCxnSpPr>
              <a:cxnSpLocks/>
            </p:cNvCxnSpPr>
            <p:nvPr/>
          </p:nvCxnSpPr>
          <p:spPr>
            <a:xfrm>
              <a:off x="3256741" y="3559287"/>
              <a:ext cx="1934543" cy="1040670"/>
            </a:xfrm>
            <a:prstGeom prst="curvedConnector3">
              <a:avLst>
                <a:gd name="adj1" fmla="val 36495"/>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887EA2E0-0C7F-43EF-A6F2-2A1A36B3F9AF}"/>
              </a:ext>
            </a:extLst>
          </p:cNvPr>
          <p:cNvSpPr txBox="1"/>
          <p:nvPr/>
        </p:nvSpPr>
        <p:spPr>
          <a:xfrm>
            <a:off x="9690050" y="2646353"/>
            <a:ext cx="1951175" cy="584775"/>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panose="020B0603020204020204" pitchFamily="34" charset="0"/>
                <a:cs typeface="Amazon Ember Light" panose="020B0403020204020204" pitchFamily="34" charset="0"/>
              </a:rPr>
              <a:t>Tabela de rotas </a:t>
            </a:r>
            <a:br>
              <a:rPr lang="pt-BR" sz="1600" dirty="0">
                <a:latin typeface="Amazon Ember Light" panose="020B0403020204020204" pitchFamily="34" charset="0"/>
                <a:ea typeface="Amazon Ember" panose="020B0603020204020204" pitchFamily="34" charset="0"/>
                <a:cs typeface="Amazon Ember Light" panose="020B0403020204020204" pitchFamily="34" charset="0"/>
              </a:rPr>
            </a:br>
            <a:r>
              <a:rPr lang="pt-BR" sz="1600" dirty="0">
                <a:latin typeface="Amazon Ember Light" panose="020B0403020204020204" pitchFamily="34" charset="0"/>
                <a:ea typeface="Amazon Ember" panose="020B0603020204020204" pitchFamily="34" charset="0"/>
                <a:cs typeface="Amazon Ember Light" panose="020B0403020204020204" pitchFamily="34" charset="0"/>
              </a:rPr>
              <a:t>da </a:t>
            </a:r>
            <a:r>
              <a:rPr lang="pt-BR" sz="1600" dirty="0" err="1">
                <a:latin typeface="Amazon Ember Light" panose="020B0403020204020204" pitchFamily="34" charset="0"/>
                <a:ea typeface="Amazon Ember" panose="020B0603020204020204" pitchFamily="34" charset="0"/>
                <a:cs typeface="Amazon Ember Light" panose="020B0403020204020204" pitchFamily="34" charset="0"/>
              </a:rPr>
              <a:t>sub-rede</a:t>
            </a:r>
            <a:r>
              <a:rPr lang="pt-BR" sz="1600" dirty="0">
                <a:latin typeface="Amazon Ember Light" panose="020B0403020204020204" pitchFamily="34" charset="0"/>
                <a:ea typeface="Amazon Ember" panose="020B0603020204020204" pitchFamily="34" charset="0"/>
                <a:cs typeface="Amazon Ember Light" panose="020B0403020204020204" pitchFamily="34" charset="0"/>
              </a:rPr>
              <a:t> pública</a:t>
            </a:r>
          </a:p>
        </p:txBody>
      </p:sp>
      <p:graphicFrame>
        <p:nvGraphicFramePr>
          <p:cNvPr id="45" name="Table 44">
            <a:extLst>
              <a:ext uri="{FF2B5EF4-FFF2-40B4-BE49-F238E27FC236}">
                <a16:creationId xmlns:a16="http://schemas.microsoft.com/office/drawing/2014/main" id="{256A3687-8F24-4DDD-BA14-CD58F229155E}"/>
              </a:ext>
            </a:extLst>
          </p:cNvPr>
          <p:cNvGraphicFramePr>
            <a:graphicFrameLocks noGrp="1"/>
          </p:cNvGraphicFramePr>
          <p:nvPr>
            <p:extLst>
              <p:ext uri="{D42A27DB-BD31-4B8C-83A1-F6EECF244321}">
                <p14:modId xmlns:p14="http://schemas.microsoft.com/office/powerpoint/2010/main" val="766018151"/>
              </p:ext>
            </p:extLst>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solidFill>
                            <a:schemeClr val="accent6"/>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49" name="TextBox 48">
            <a:extLst>
              <a:ext uri="{FF2B5EF4-FFF2-40B4-BE49-F238E27FC236}">
                <a16:creationId xmlns:a16="http://schemas.microsoft.com/office/drawing/2014/main" id="{C0720B19-A466-4D3B-90EB-F976053778EB}"/>
              </a:ext>
            </a:extLst>
          </p:cNvPr>
          <p:cNvSpPr txBox="1"/>
          <p:nvPr/>
        </p:nvSpPr>
        <p:spPr>
          <a:xfrm>
            <a:off x="9682034" y="4513485"/>
            <a:ext cx="1967205" cy="584775"/>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panose="020B0603020204020204" pitchFamily="34" charset="0"/>
                <a:cs typeface="Amazon Ember Light" panose="020B0403020204020204" pitchFamily="34" charset="0"/>
              </a:rPr>
              <a:t>Tabela de rotas </a:t>
            </a:r>
            <a:br>
              <a:rPr lang="pt-BR" sz="1600" dirty="0">
                <a:latin typeface="Amazon Ember Light" panose="020B0403020204020204" pitchFamily="34" charset="0"/>
                <a:ea typeface="Amazon Ember" panose="020B0603020204020204" pitchFamily="34" charset="0"/>
                <a:cs typeface="Amazon Ember Light" panose="020B0403020204020204" pitchFamily="34" charset="0"/>
              </a:rPr>
            </a:br>
            <a:r>
              <a:rPr lang="pt-BR" sz="1600" dirty="0">
                <a:latin typeface="Amazon Ember Light" panose="020B0403020204020204" pitchFamily="34" charset="0"/>
                <a:ea typeface="Amazon Ember" panose="020B0603020204020204" pitchFamily="34" charset="0"/>
                <a:cs typeface="Amazon Ember Light" panose="020B0403020204020204" pitchFamily="34" charset="0"/>
              </a:rPr>
              <a:t>da </a:t>
            </a:r>
            <a:r>
              <a:rPr lang="pt-BR" sz="1600" dirty="0" err="1">
                <a:latin typeface="Amazon Ember Light" panose="020B0403020204020204" pitchFamily="34" charset="0"/>
                <a:ea typeface="Amazon Ember" panose="020B0603020204020204" pitchFamily="34" charset="0"/>
                <a:cs typeface="Amazon Ember Light" panose="020B0403020204020204" pitchFamily="34" charset="0"/>
              </a:rPr>
              <a:t>sub-rede</a:t>
            </a:r>
            <a:r>
              <a:rPr lang="pt-BR" sz="1600" dirty="0">
                <a:latin typeface="Amazon Ember Light" panose="020B0403020204020204" pitchFamily="34" charset="0"/>
                <a:ea typeface="Amazon Ember" panose="020B0603020204020204" pitchFamily="34" charset="0"/>
                <a:cs typeface="Amazon Ember Light" panose="020B0403020204020204" pitchFamily="34" charset="0"/>
              </a:rPr>
              <a:t> privada</a:t>
            </a:r>
          </a:p>
        </p:txBody>
      </p:sp>
      <p:graphicFrame>
        <p:nvGraphicFramePr>
          <p:cNvPr id="46" name="Table 45">
            <a:extLst>
              <a:ext uri="{FF2B5EF4-FFF2-40B4-BE49-F238E27FC236}">
                <a16:creationId xmlns:a16="http://schemas.microsoft.com/office/drawing/2014/main" id="{BC8C1FB4-ECA5-4391-8D50-94A6029F0A61}"/>
              </a:ext>
            </a:extLst>
          </p:cNvPr>
          <p:cNvGraphicFramePr>
            <a:graphicFrameLocks noGrp="1"/>
          </p:cNvGraphicFramePr>
          <p:nvPr>
            <p:extLst>
              <p:ext uri="{D42A27DB-BD31-4B8C-83A1-F6EECF244321}">
                <p14:modId xmlns:p14="http://schemas.microsoft.com/office/powerpoint/2010/main" val="253500723"/>
              </p:ext>
            </p:extLst>
          </p:nvPr>
        </p:nvGraphicFramePr>
        <p:xfrm>
          <a:off x="9466757" y="5113378"/>
          <a:ext cx="2397761" cy="1112520"/>
        </p:xfrm>
        <a:graphic>
          <a:graphicData uri="http://schemas.openxmlformats.org/drawingml/2006/table">
            <a:tbl>
              <a:tblPr firstRow="1" bandRow="1">
                <a:tableStyleId>{2D5ABB26-0587-4C30-8999-92F81FD0307C}</a:tableStyleId>
              </a:tblPr>
              <a:tblGrid>
                <a:gridCol w="1286193">
                  <a:extLst>
                    <a:ext uri="{9D8B030D-6E8A-4147-A177-3AD203B41FA5}">
                      <a16:colId xmlns:a16="http://schemas.microsoft.com/office/drawing/2014/main" val="3829441895"/>
                    </a:ext>
                  </a:extLst>
                </a:gridCol>
                <a:gridCol w="1111568">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nat</a:t>
                      </a:r>
                      <a:r>
                        <a:rPr lang="pt-BR" sz="1600" dirty="0">
                          <a:solidFill>
                            <a:schemeClr val="accent6"/>
                          </a:solidFill>
                        </a:rPr>
                        <a:t>-</a:t>
                      </a:r>
                      <a:r>
                        <a:rPr lang="pt-BR" sz="1600" dirty="0" err="1">
                          <a:solidFill>
                            <a:schemeClr val="accent6"/>
                          </a:solidFill>
                        </a:rPr>
                        <a:t>gw</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1325985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5379-A985-4BE4-8180-6181140AF103}"/>
              </a:ext>
            </a:extLst>
          </p:cNvPr>
          <p:cNvSpPr>
            <a:spLocks noGrp="1"/>
          </p:cNvSpPr>
          <p:nvPr>
            <p:ph type="title"/>
          </p:nvPr>
        </p:nvSpPr>
        <p:spPr/>
        <p:txBody>
          <a:bodyPr rtlCol="0"/>
          <a:lstStyle/>
          <a:p>
            <a:pPr rtl="0"/>
            <a:r>
              <a:rPr lang="pt-BR">
                <a:latin typeface="+mn-lt"/>
              </a:rPr>
              <a:t>Compartilhamento da VPC</a:t>
            </a:r>
          </a:p>
        </p:txBody>
      </p:sp>
      <p:grpSp>
        <p:nvGrpSpPr>
          <p:cNvPr id="47" name="Group 46">
            <a:extLst>
              <a:ext uri="{FF2B5EF4-FFF2-40B4-BE49-F238E27FC236}">
                <a16:creationId xmlns:a16="http://schemas.microsoft.com/office/drawing/2014/main" id="{8928D507-B6E7-472A-9B05-65009D51EEA2}"/>
              </a:ext>
              <a:ext uri="{C183D7F6-B498-43B3-948B-1728B52AA6E4}">
                <adec:decorative xmlns:adec="http://schemas.microsoft.com/office/drawing/2017/decorative" val="1"/>
              </a:ext>
            </a:extLst>
          </p:cNvPr>
          <p:cNvGrpSpPr/>
          <p:nvPr/>
        </p:nvGrpSpPr>
        <p:grpSpPr>
          <a:xfrm>
            <a:off x="354814" y="1519391"/>
            <a:ext cx="11418085" cy="4536851"/>
            <a:chOff x="354814" y="1519391"/>
            <a:chExt cx="11418085" cy="4536851"/>
          </a:xfrm>
        </p:grpSpPr>
        <p:sp>
          <p:nvSpPr>
            <p:cNvPr id="5" name="Rectangle 4">
              <a:extLst>
                <a:ext uri="{FF2B5EF4-FFF2-40B4-BE49-F238E27FC236}">
                  <a16:creationId xmlns:a16="http://schemas.microsoft.com/office/drawing/2014/main" id="{BB9CEDF9-F411-4565-A732-2F7D747567D7}"/>
                </a:ext>
              </a:extLst>
            </p:cNvPr>
            <p:cNvSpPr/>
            <p:nvPr/>
          </p:nvSpPr>
          <p:spPr>
            <a:xfrm>
              <a:off x="1352005" y="2305878"/>
              <a:ext cx="9779821" cy="3379305"/>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w="0"/>
                  <a:solidFill>
                    <a:srgbClr val="1D8900"/>
                  </a:solidFill>
                  <a:effectLst/>
                  <a:uLnTx/>
                  <a:uFillTx/>
                  <a:ea typeface="+mn-ea"/>
                  <a:cs typeface="+mn-cs"/>
                </a:rPr>
                <a:t> VPC: Conta A (proprietário)</a:t>
              </a:r>
              <a:endParaRPr kumimoji="0" lang="en-US" sz="1200" b="0" i="0" u="none" strike="noStrike" kern="0" cap="none" spc="0" normalizeH="0" baseline="0" noProof="0" dirty="0">
                <a:ln w="0"/>
                <a:solidFill>
                  <a:srgbClr val="1D8900"/>
                </a:solidFill>
                <a:effectLst/>
                <a:uLnTx/>
                <a:uFillTx/>
                <a:ea typeface="+mn-ea"/>
                <a:cs typeface="+mn-cs"/>
              </a:endParaRPr>
            </a:p>
          </p:txBody>
        </p:sp>
        <p:sp>
          <p:nvSpPr>
            <p:cNvPr id="6" name="Rectangle 5">
              <a:extLst>
                <a:ext uri="{FF2B5EF4-FFF2-40B4-BE49-F238E27FC236}">
                  <a16:creationId xmlns:a16="http://schemas.microsoft.com/office/drawing/2014/main" id="{914FA3D9-81D7-4F37-9BA8-19D251FCE9E1}"/>
                </a:ext>
              </a:extLst>
            </p:cNvPr>
            <p:cNvSpPr/>
            <p:nvPr/>
          </p:nvSpPr>
          <p:spPr>
            <a:xfrm>
              <a:off x="1886347" y="2995322"/>
              <a:ext cx="5031344" cy="2530836"/>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err="1">
                  <a:ln>
                    <a:noFill/>
                  </a:ln>
                  <a:solidFill>
                    <a:srgbClr val="007CBC"/>
                  </a:solidFill>
                  <a:effectLst/>
                  <a:uLnTx/>
                  <a:uFillTx/>
                  <a:ea typeface="+mn-ea"/>
                  <a:cs typeface="+mn-cs"/>
                </a:rPr>
                <a:t>Sub-rede</a:t>
              </a:r>
              <a:r>
                <a:rPr lang="pt-BR" sz="1600" b="0" i="0" u="none" strike="noStrike" kern="0" cap="none" spc="0" normalizeH="0" noProof="0" dirty="0">
                  <a:ln>
                    <a:noFill/>
                  </a:ln>
                  <a:solidFill>
                    <a:srgbClr val="007CBC"/>
                  </a:solidFill>
                  <a:effectLst/>
                  <a:uLnTx/>
                  <a:uFillTx/>
                  <a:ea typeface="+mn-ea"/>
                  <a:cs typeface="+mn-cs"/>
                </a:rPr>
                <a:t> privada</a:t>
              </a:r>
            </a:p>
          </p:txBody>
        </p:sp>
        <p:sp>
          <p:nvSpPr>
            <p:cNvPr id="7" name="Rectangle 6">
              <a:extLst>
                <a:ext uri="{FF2B5EF4-FFF2-40B4-BE49-F238E27FC236}">
                  <a16:creationId xmlns:a16="http://schemas.microsoft.com/office/drawing/2014/main" id="{A8CEAFD7-5858-42EF-8F3C-A2F1452AA583}"/>
                </a:ext>
              </a:extLst>
            </p:cNvPr>
            <p:cNvSpPr/>
            <p:nvPr/>
          </p:nvSpPr>
          <p:spPr>
            <a:xfrm>
              <a:off x="354814" y="1519391"/>
              <a:ext cx="11418085" cy="453685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ysClr val="windowText" lastClr="000000"/>
                  </a:solidFill>
                  <a:effectLst/>
                  <a:uLnTx/>
                  <a:uFillTx/>
                  <a:ea typeface="+mn-ea"/>
                  <a:cs typeface="+mn-cs"/>
                </a:rPr>
                <a:t> Nuvem AWS</a:t>
              </a:r>
            </a:p>
          </p:txBody>
        </p:sp>
        <p:pic>
          <p:nvPicPr>
            <p:cNvPr id="8" name="Graphic 7">
              <a:extLst>
                <a:ext uri="{FF2B5EF4-FFF2-40B4-BE49-F238E27FC236}">
                  <a16:creationId xmlns:a16="http://schemas.microsoft.com/office/drawing/2014/main" id="{3F55B087-CBA9-4E9D-AA59-593056AE7DD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815" y="1519392"/>
              <a:ext cx="457200" cy="457200"/>
            </a:xfrm>
            <a:prstGeom prst="rect">
              <a:avLst/>
            </a:prstGeom>
          </p:spPr>
        </p:pic>
        <p:pic>
          <p:nvPicPr>
            <p:cNvPr id="9" name="Graphic 8">
              <a:extLst>
                <a:ext uri="{FF2B5EF4-FFF2-40B4-BE49-F238E27FC236}">
                  <a16:creationId xmlns:a16="http://schemas.microsoft.com/office/drawing/2014/main" id="{B7A6B502-5CF5-40D7-926A-197F62F68A1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2006" y="2305878"/>
              <a:ext cx="457200" cy="457200"/>
            </a:xfrm>
            <a:prstGeom prst="rect">
              <a:avLst/>
            </a:prstGeom>
          </p:spPr>
        </p:pic>
        <p:sp>
          <p:nvSpPr>
            <p:cNvPr id="10" name="Rectangle 9">
              <a:extLst>
                <a:ext uri="{FF2B5EF4-FFF2-40B4-BE49-F238E27FC236}">
                  <a16:creationId xmlns:a16="http://schemas.microsoft.com/office/drawing/2014/main" id="{657DF990-E3B3-421F-8F6B-C5DC4F5EEAE2}"/>
                </a:ext>
              </a:extLst>
            </p:cNvPr>
            <p:cNvSpPr/>
            <p:nvPr/>
          </p:nvSpPr>
          <p:spPr>
            <a:xfrm>
              <a:off x="7752572" y="2992963"/>
              <a:ext cx="2902176" cy="253319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1D8900"/>
                  </a:solidFill>
                  <a:effectLst/>
                  <a:uLnTx/>
                  <a:uFillTx/>
                  <a:ea typeface="+mn-ea"/>
                  <a:cs typeface="+mn-cs"/>
                </a:rPr>
                <a:t>Sub-rede pública</a:t>
              </a:r>
            </a:p>
          </p:txBody>
        </p:sp>
        <p:pic>
          <p:nvPicPr>
            <p:cNvPr id="11" name="Graphic 10">
              <a:extLst>
                <a:ext uri="{FF2B5EF4-FFF2-40B4-BE49-F238E27FC236}">
                  <a16:creationId xmlns:a16="http://schemas.microsoft.com/office/drawing/2014/main" id="{A557C4CD-C616-4DE9-A712-2DD7FB90999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52572" y="2992963"/>
              <a:ext cx="457200" cy="457200"/>
            </a:xfrm>
            <a:prstGeom prst="rect">
              <a:avLst/>
            </a:prstGeom>
          </p:spPr>
        </p:pic>
        <p:pic>
          <p:nvPicPr>
            <p:cNvPr id="12" name="Graphic 11">
              <a:extLst>
                <a:ext uri="{FF2B5EF4-FFF2-40B4-BE49-F238E27FC236}">
                  <a16:creationId xmlns:a16="http://schemas.microsoft.com/office/drawing/2014/main" id="{C292DBA6-F84D-4399-915A-AF1632AE3FC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86348" y="2992963"/>
              <a:ext cx="457200" cy="457200"/>
            </a:xfrm>
            <a:prstGeom prst="rect">
              <a:avLst/>
            </a:prstGeom>
          </p:spPr>
        </p:pic>
        <p:sp>
          <p:nvSpPr>
            <p:cNvPr id="13" name="Rectangle 12">
              <a:extLst>
                <a:ext uri="{FF2B5EF4-FFF2-40B4-BE49-F238E27FC236}">
                  <a16:creationId xmlns:a16="http://schemas.microsoft.com/office/drawing/2014/main" id="{8E26A70A-163D-476F-B0E8-3D2EE368188C}"/>
                </a:ext>
              </a:extLst>
            </p:cNvPr>
            <p:cNvSpPr/>
            <p:nvPr/>
          </p:nvSpPr>
          <p:spPr>
            <a:xfrm>
              <a:off x="894804" y="1881809"/>
              <a:ext cx="10621332" cy="39889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 Região</a:t>
              </a:r>
              <a:endParaRPr kumimoji="0" lang="en-US" sz="1200" b="0" i="0" u="none" strike="noStrike" kern="0" cap="none" spc="0" normalizeH="0" baseline="0" noProof="0" dirty="0">
                <a:ln>
                  <a:noFill/>
                </a:ln>
                <a:solidFill>
                  <a:srgbClr val="007CBC"/>
                </a:solidFill>
                <a:effectLst/>
                <a:uLnTx/>
                <a:uFillTx/>
                <a:ea typeface="+mn-ea"/>
                <a:cs typeface="+mn-cs"/>
              </a:endParaRPr>
            </a:p>
          </p:txBody>
        </p:sp>
        <p:pic>
          <p:nvPicPr>
            <p:cNvPr id="14" name="Graphic 13">
              <a:extLst>
                <a:ext uri="{FF2B5EF4-FFF2-40B4-BE49-F238E27FC236}">
                  <a16:creationId xmlns:a16="http://schemas.microsoft.com/office/drawing/2014/main" id="{D2F0EB7B-8A84-4D69-B0E2-0C53F16B59A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4804" y="1881809"/>
              <a:ext cx="457200" cy="457200"/>
            </a:xfrm>
            <a:prstGeom prst="rect">
              <a:avLst/>
            </a:prstGeom>
          </p:spPr>
        </p:pic>
        <p:sp>
          <p:nvSpPr>
            <p:cNvPr id="15" name="Rectangle 14">
              <a:extLst>
                <a:ext uri="{FF2B5EF4-FFF2-40B4-BE49-F238E27FC236}">
                  <a16:creationId xmlns:a16="http://schemas.microsoft.com/office/drawing/2014/main" id="{120769A5-532B-4C86-B349-D2D10B025AD6}"/>
                </a:ext>
              </a:extLst>
            </p:cNvPr>
            <p:cNvSpPr/>
            <p:nvPr/>
          </p:nvSpPr>
          <p:spPr>
            <a:xfrm>
              <a:off x="2014680" y="3794461"/>
              <a:ext cx="2286000" cy="15441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5A6B86"/>
                  </a:solidFill>
                  <a:effectLst/>
                  <a:uLnTx/>
                  <a:uFillTx/>
                  <a:ea typeface="+mn-ea"/>
                  <a:cs typeface="+mn-cs"/>
                </a:rPr>
                <a:t>Conta B (participante)</a:t>
              </a:r>
            </a:p>
          </p:txBody>
        </p:sp>
        <p:sp>
          <p:nvSpPr>
            <p:cNvPr id="16" name="Rectangle 15">
              <a:extLst>
                <a:ext uri="{FF2B5EF4-FFF2-40B4-BE49-F238E27FC236}">
                  <a16:creationId xmlns:a16="http://schemas.microsoft.com/office/drawing/2014/main" id="{97CE96BF-7704-4B51-A587-779BE95769A4}"/>
                </a:ext>
              </a:extLst>
            </p:cNvPr>
            <p:cNvSpPr/>
            <p:nvPr/>
          </p:nvSpPr>
          <p:spPr>
            <a:xfrm>
              <a:off x="4469882" y="3794461"/>
              <a:ext cx="2286000" cy="15441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Conta C (participante)</a:t>
              </a:r>
            </a:p>
          </p:txBody>
        </p:sp>
        <p:sp>
          <p:nvSpPr>
            <p:cNvPr id="17" name="Rectangle 16">
              <a:extLst>
                <a:ext uri="{FF2B5EF4-FFF2-40B4-BE49-F238E27FC236}">
                  <a16:creationId xmlns:a16="http://schemas.microsoft.com/office/drawing/2014/main" id="{5747DEBC-7FA9-40AB-8CB2-F8FB522A7A22}"/>
                </a:ext>
              </a:extLst>
            </p:cNvPr>
            <p:cNvSpPr/>
            <p:nvPr/>
          </p:nvSpPr>
          <p:spPr>
            <a:xfrm>
              <a:off x="7898296" y="3487747"/>
              <a:ext cx="2616776" cy="185086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Conta D (participante)</a:t>
              </a:r>
            </a:p>
          </p:txBody>
        </p:sp>
        <p:pic>
          <p:nvPicPr>
            <p:cNvPr id="18" name="Graphic 17">
              <a:extLst>
                <a:ext uri="{FF2B5EF4-FFF2-40B4-BE49-F238E27FC236}">
                  <a16:creationId xmlns:a16="http://schemas.microsoft.com/office/drawing/2014/main" id="{BF9FC100-6087-49ED-9606-484B4331E40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73783" y="4376961"/>
              <a:ext cx="469900" cy="469900"/>
            </a:xfrm>
            <a:prstGeom prst="rect">
              <a:avLst/>
            </a:prstGeom>
          </p:spPr>
        </p:pic>
        <p:pic>
          <p:nvPicPr>
            <p:cNvPr id="19" name="Graphic 18">
              <a:extLst>
                <a:ext uri="{FF2B5EF4-FFF2-40B4-BE49-F238E27FC236}">
                  <a16:creationId xmlns:a16="http://schemas.microsoft.com/office/drawing/2014/main" id="{20F6A2AF-0E5A-450C-AF3A-A1814E99B89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68207" y="4376961"/>
              <a:ext cx="469900" cy="469900"/>
            </a:xfrm>
            <a:prstGeom prst="rect">
              <a:avLst/>
            </a:prstGeom>
          </p:spPr>
        </p:pic>
        <p:pic>
          <p:nvPicPr>
            <p:cNvPr id="20" name="Graphic 19">
              <a:extLst>
                <a:ext uri="{FF2B5EF4-FFF2-40B4-BE49-F238E27FC236}">
                  <a16:creationId xmlns:a16="http://schemas.microsoft.com/office/drawing/2014/main" id="{06D08CB8-AF8E-4891-966A-BA8DC1A009E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18183" y="4376961"/>
              <a:ext cx="469900" cy="469900"/>
            </a:xfrm>
            <a:prstGeom prst="rect">
              <a:avLst/>
            </a:prstGeom>
          </p:spPr>
        </p:pic>
        <p:pic>
          <p:nvPicPr>
            <p:cNvPr id="21" name="Graphic 20">
              <a:extLst>
                <a:ext uri="{FF2B5EF4-FFF2-40B4-BE49-F238E27FC236}">
                  <a16:creationId xmlns:a16="http://schemas.microsoft.com/office/drawing/2014/main" id="{858F7705-CA2D-4944-B3D9-E25431C5989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1528" y="4575741"/>
              <a:ext cx="469900" cy="469900"/>
            </a:xfrm>
            <a:prstGeom prst="rect">
              <a:avLst/>
            </a:prstGeom>
          </p:spPr>
        </p:pic>
        <p:pic>
          <p:nvPicPr>
            <p:cNvPr id="22" name="Graphic 21">
              <a:extLst>
                <a:ext uri="{FF2B5EF4-FFF2-40B4-BE49-F238E27FC236}">
                  <a16:creationId xmlns:a16="http://schemas.microsoft.com/office/drawing/2014/main" id="{B89AF046-6BEF-4463-925E-62E4EE6E434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39099" y="4376961"/>
              <a:ext cx="469900" cy="469900"/>
            </a:xfrm>
            <a:prstGeom prst="rect">
              <a:avLst/>
            </a:prstGeom>
          </p:spPr>
        </p:pic>
        <p:pic>
          <p:nvPicPr>
            <p:cNvPr id="23" name="Graphic 22">
              <a:extLst>
                <a:ext uri="{FF2B5EF4-FFF2-40B4-BE49-F238E27FC236}">
                  <a16:creationId xmlns:a16="http://schemas.microsoft.com/office/drawing/2014/main" id="{3872516F-9891-4DB2-BF35-5CC89B0DD70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18066" y="4376961"/>
              <a:ext cx="457200" cy="457200"/>
            </a:xfrm>
            <a:prstGeom prst="rect">
              <a:avLst/>
            </a:prstGeom>
          </p:spPr>
        </p:pic>
        <p:pic>
          <p:nvPicPr>
            <p:cNvPr id="24" name="Graphic 23">
              <a:extLst>
                <a:ext uri="{FF2B5EF4-FFF2-40B4-BE49-F238E27FC236}">
                  <a16:creationId xmlns:a16="http://schemas.microsoft.com/office/drawing/2014/main" id="{811D71FB-B7F8-4162-BDED-D5A1C6B9FE10}"/>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05591" y="2646789"/>
              <a:ext cx="469900" cy="469900"/>
            </a:xfrm>
            <a:prstGeom prst="rect">
              <a:avLst/>
            </a:prstGeom>
          </p:spPr>
        </p:pic>
        <p:pic>
          <p:nvPicPr>
            <p:cNvPr id="25" name="Graphic 24">
              <a:extLst>
                <a:ext uri="{FF2B5EF4-FFF2-40B4-BE49-F238E27FC236}">
                  <a16:creationId xmlns:a16="http://schemas.microsoft.com/office/drawing/2014/main" id="{D5BDAF41-CFAB-42CB-A68F-580322ED85CB}"/>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99382" y="3711696"/>
              <a:ext cx="469900" cy="469900"/>
            </a:xfrm>
            <a:prstGeom prst="rect">
              <a:avLst/>
            </a:prstGeom>
          </p:spPr>
        </p:pic>
        <p:pic>
          <p:nvPicPr>
            <p:cNvPr id="26" name="Graphic 25">
              <a:extLst>
                <a:ext uri="{FF2B5EF4-FFF2-40B4-BE49-F238E27FC236}">
                  <a16:creationId xmlns:a16="http://schemas.microsoft.com/office/drawing/2014/main" id="{DB01743B-DE01-488C-931A-6F8ECE2BE28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3613" y="3821553"/>
              <a:ext cx="469900" cy="469900"/>
            </a:xfrm>
            <a:prstGeom prst="rect">
              <a:avLst/>
            </a:prstGeom>
          </p:spPr>
        </p:pic>
        <p:sp>
          <p:nvSpPr>
            <p:cNvPr id="27" name="TextBox 26">
              <a:extLst>
                <a:ext uri="{FF2B5EF4-FFF2-40B4-BE49-F238E27FC236}">
                  <a16:creationId xmlns:a16="http://schemas.microsoft.com/office/drawing/2014/main" id="{D6FE45DC-FE35-47A1-90D3-C361AAC47847}"/>
                </a:ext>
              </a:extLst>
            </p:cNvPr>
            <p:cNvSpPr txBox="1"/>
            <p:nvPr/>
          </p:nvSpPr>
          <p:spPr>
            <a:xfrm>
              <a:off x="2029474" y="4800347"/>
              <a:ext cx="1158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ea typeface="Amazon Ember Light" panose="020B0403020204020204" pitchFamily="34" charset="0"/>
                  <a:cs typeface="Amazon Ember Light" panose="020B0403020204020204" pitchFamily="34" charset="0"/>
                </a:rPr>
                <a:t>Instância do EC2</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p:txBody>
        </p:sp>
        <p:sp>
          <p:nvSpPr>
            <p:cNvPr id="28" name="TextBox 27">
              <a:extLst>
                <a:ext uri="{FF2B5EF4-FFF2-40B4-BE49-F238E27FC236}">
                  <a16:creationId xmlns:a16="http://schemas.microsoft.com/office/drawing/2014/main" id="{190B025B-F832-4F84-AA36-E78E407695AE}"/>
                </a:ext>
              </a:extLst>
            </p:cNvPr>
            <p:cNvSpPr txBox="1"/>
            <p:nvPr/>
          </p:nvSpPr>
          <p:spPr>
            <a:xfrm>
              <a:off x="3216647" y="4800347"/>
              <a:ext cx="973022" cy="584775"/>
            </a:xfrm>
            <a:prstGeom prst="rect">
              <a:avLst/>
            </a:prstGeom>
            <a:noFill/>
          </p:spPr>
          <p:txBody>
            <a:bodyPr wrap="square" rtlCol="0">
              <a:spAutoFit/>
            </a:bodyPr>
            <a:lstStyle/>
            <a:p>
              <a:pPr lvl="0" algn="ctr" rtl="0">
                <a:defRPr/>
              </a:pPr>
              <a:r>
                <a:rPr lang="pt-BR" sz="1600" dirty="0">
                  <a:solidFill>
                    <a:srgbClr val="000000"/>
                  </a:solidFill>
                  <a:ea typeface="Amazon Ember Light" panose="020B0403020204020204" pitchFamily="34" charset="0"/>
                  <a:cs typeface="Amazon Ember Light" panose="020B0403020204020204" pitchFamily="34" charset="0"/>
                </a:rPr>
                <a:t>Instância do EC2</a:t>
              </a:r>
            </a:p>
          </p:txBody>
        </p:sp>
        <p:sp>
          <p:nvSpPr>
            <p:cNvPr id="29" name="TextBox 28">
              <a:extLst>
                <a:ext uri="{FF2B5EF4-FFF2-40B4-BE49-F238E27FC236}">
                  <a16:creationId xmlns:a16="http://schemas.microsoft.com/office/drawing/2014/main" id="{FF4249C7-8223-42FD-95FA-562417144597}"/>
                </a:ext>
              </a:extLst>
            </p:cNvPr>
            <p:cNvSpPr txBox="1"/>
            <p:nvPr/>
          </p:nvSpPr>
          <p:spPr>
            <a:xfrm>
              <a:off x="4557455" y="4800347"/>
              <a:ext cx="991358" cy="584775"/>
            </a:xfrm>
            <a:prstGeom prst="rect">
              <a:avLst/>
            </a:prstGeom>
            <a:noFill/>
          </p:spPr>
          <p:txBody>
            <a:bodyPr wrap="square" rtlCol="0">
              <a:spAutoFit/>
            </a:bodyPr>
            <a:lstStyle/>
            <a:p>
              <a:pPr lvl="0" algn="ctr" rtl="0">
                <a:defRPr/>
              </a:pPr>
              <a:r>
                <a:rPr lang="pt-BR" sz="1600">
                  <a:solidFill>
                    <a:srgbClr val="000000"/>
                  </a:solidFill>
                  <a:ea typeface="Amazon Ember Light" panose="020B0403020204020204" pitchFamily="34" charset="0"/>
                  <a:cs typeface="Amazon Ember Light" panose="020B0403020204020204" pitchFamily="34" charset="0"/>
                </a:rPr>
                <a:t>Instância do EC2</a:t>
              </a:r>
            </a:p>
          </p:txBody>
        </p:sp>
        <p:sp>
          <p:nvSpPr>
            <p:cNvPr id="30" name="TextBox 29">
              <a:extLst>
                <a:ext uri="{FF2B5EF4-FFF2-40B4-BE49-F238E27FC236}">
                  <a16:creationId xmlns:a16="http://schemas.microsoft.com/office/drawing/2014/main" id="{E8C38EEE-81AE-4F95-97E8-469CE802112A}"/>
                </a:ext>
              </a:extLst>
            </p:cNvPr>
            <p:cNvSpPr txBox="1"/>
            <p:nvPr/>
          </p:nvSpPr>
          <p:spPr>
            <a:xfrm>
              <a:off x="5592217" y="4800347"/>
              <a:ext cx="116366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ea typeface="Amazon Ember Light" panose="020B0403020204020204" pitchFamily="34" charset="0"/>
                  <a:cs typeface="Amazon Ember Light" panose="020B0403020204020204" pitchFamily="34" charset="0"/>
                </a:rPr>
                <a:t>Instância do RDS</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p:txBody>
        </p:sp>
        <p:sp>
          <p:nvSpPr>
            <p:cNvPr id="31" name="TextBox 30">
              <a:extLst>
                <a:ext uri="{FF2B5EF4-FFF2-40B4-BE49-F238E27FC236}">
                  <a16:creationId xmlns:a16="http://schemas.microsoft.com/office/drawing/2014/main" id="{2A0F7AEF-C5E8-49BF-8D98-8BF38221F5E1}"/>
                </a:ext>
              </a:extLst>
            </p:cNvPr>
            <p:cNvSpPr txBox="1"/>
            <p:nvPr/>
          </p:nvSpPr>
          <p:spPr>
            <a:xfrm>
              <a:off x="7890870" y="4999127"/>
              <a:ext cx="163121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2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Instância do EC2</a:t>
              </a:r>
            </a:p>
          </p:txBody>
        </p:sp>
        <p:sp>
          <p:nvSpPr>
            <p:cNvPr id="32" name="TextBox 31">
              <a:extLst>
                <a:ext uri="{FF2B5EF4-FFF2-40B4-BE49-F238E27FC236}">
                  <a16:creationId xmlns:a16="http://schemas.microsoft.com/office/drawing/2014/main" id="{70C20852-137B-46DF-9A6F-FA7BC77C1B3E}"/>
                </a:ext>
              </a:extLst>
            </p:cNvPr>
            <p:cNvSpPr txBox="1"/>
            <p:nvPr/>
          </p:nvSpPr>
          <p:spPr>
            <a:xfrm>
              <a:off x="9358289" y="4800347"/>
              <a:ext cx="117675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err="1">
                  <a:ln>
                    <a:noFill/>
                  </a:ln>
                  <a:solidFill>
                    <a:srgbClr val="000000"/>
                  </a:solidFill>
                  <a:effectLst/>
                  <a:uLnTx/>
                  <a:uFillTx/>
                  <a:ea typeface="Amazon Ember Light" panose="020B0403020204020204" pitchFamily="34" charset="0"/>
                  <a:cs typeface="Amazon Ember Light" panose="020B0403020204020204" pitchFamily="34" charset="0"/>
                </a:rPr>
                <a:t>Amazon</a:t>
              </a:r>
              <a:r>
                <a:rPr lang="pt-BR" sz="16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 </a:t>
              </a:r>
              <a:r>
                <a:rPr lang="pt-BR" sz="1600" b="0" i="0" u="none" strike="noStrike" kern="1200" cap="none" spc="0" normalizeH="0" noProof="0" dirty="0" err="1">
                  <a:ln>
                    <a:noFill/>
                  </a:ln>
                  <a:solidFill>
                    <a:srgbClr val="000000"/>
                  </a:solidFill>
                  <a:effectLst/>
                  <a:uLnTx/>
                  <a:uFillTx/>
                  <a:ea typeface="Amazon Ember Light" panose="020B0403020204020204" pitchFamily="34" charset="0"/>
                  <a:cs typeface="Amazon Ember Light" panose="020B0403020204020204" pitchFamily="34" charset="0"/>
                </a:rPr>
                <a:t>Redshift</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p:txBody>
        </p:sp>
        <p:sp>
          <p:nvSpPr>
            <p:cNvPr id="33" name="TextBox 32">
              <a:extLst>
                <a:ext uri="{FF2B5EF4-FFF2-40B4-BE49-F238E27FC236}">
                  <a16:creationId xmlns:a16="http://schemas.microsoft.com/office/drawing/2014/main" id="{E38B37FB-F23F-4CCA-9D2F-C2396738FE54}"/>
                </a:ext>
              </a:extLst>
            </p:cNvPr>
            <p:cNvSpPr txBox="1"/>
            <p:nvPr/>
          </p:nvSpPr>
          <p:spPr>
            <a:xfrm>
              <a:off x="8008310" y="4248242"/>
              <a:ext cx="1380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Gateway NAT</a:t>
              </a:r>
            </a:p>
          </p:txBody>
        </p:sp>
        <p:sp>
          <p:nvSpPr>
            <p:cNvPr id="34" name="TextBox 33">
              <a:extLst>
                <a:ext uri="{FF2B5EF4-FFF2-40B4-BE49-F238E27FC236}">
                  <a16:creationId xmlns:a16="http://schemas.microsoft.com/office/drawing/2014/main" id="{67025617-50C7-4817-BFD4-B159A9DED520}"/>
                </a:ext>
              </a:extLst>
            </p:cNvPr>
            <p:cNvSpPr txBox="1"/>
            <p:nvPr/>
          </p:nvSpPr>
          <p:spPr>
            <a:xfrm>
              <a:off x="10596668" y="4186977"/>
              <a:ext cx="1090290" cy="49244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Gateway </a:t>
              </a:r>
              <a:br>
                <a:rPr lang="pt-BR" sz="16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lang="pt-BR" sz="16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da Internet</a:t>
              </a:r>
            </a:p>
          </p:txBody>
        </p:sp>
        <p:cxnSp>
          <p:nvCxnSpPr>
            <p:cNvPr id="38" name="Connector: Elbow 37">
              <a:extLst>
                <a:ext uri="{FF2B5EF4-FFF2-40B4-BE49-F238E27FC236}">
                  <a16:creationId xmlns:a16="http://schemas.microsoft.com/office/drawing/2014/main" id="{4D2231EF-EA3A-480B-8B30-5F630EE4EA22}"/>
                </a:ext>
              </a:extLst>
            </p:cNvPr>
            <p:cNvCxnSpPr>
              <a:stCxn id="6" idx="0"/>
              <a:endCxn id="24" idx="1"/>
            </p:cNvCxnSpPr>
            <p:nvPr/>
          </p:nvCxnSpPr>
          <p:spPr>
            <a:xfrm rot="5400000" flipH="1" flipV="1">
              <a:off x="5697014" y="1586745"/>
              <a:ext cx="113583" cy="270357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88D6986-9644-433C-BCDD-7F984207EB09}"/>
                </a:ext>
              </a:extLst>
            </p:cNvPr>
            <p:cNvCxnSpPr>
              <a:stCxn id="10" idx="0"/>
              <a:endCxn id="24" idx="3"/>
            </p:cNvCxnSpPr>
            <p:nvPr/>
          </p:nvCxnSpPr>
          <p:spPr>
            <a:xfrm rot="16200000" flipV="1">
              <a:off x="8333964" y="2123266"/>
              <a:ext cx="111224" cy="16281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852DF7D-F52C-4F65-9B83-0D9E24756865}"/>
                </a:ext>
              </a:extLst>
            </p:cNvPr>
            <p:cNvCxnSpPr>
              <a:stCxn id="24" idx="0"/>
              <a:endCxn id="25" idx="1"/>
            </p:cNvCxnSpPr>
            <p:nvPr/>
          </p:nvCxnSpPr>
          <p:spPr>
            <a:xfrm rot="16200000" flipH="1">
              <a:off x="8470032" y="1517297"/>
              <a:ext cx="1299857" cy="3558841"/>
            </a:xfrm>
            <a:prstGeom prst="bentConnector4">
              <a:avLst>
                <a:gd name="adj1" fmla="val -17587"/>
                <a:gd name="adj2" fmla="val 9575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DC2EDA2-3AA9-4E7C-BBD4-AFF84C195470}"/>
                </a:ext>
              </a:extLst>
            </p:cNvPr>
            <p:cNvSpPr txBox="1"/>
            <p:nvPr/>
          </p:nvSpPr>
          <p:spPr>
            <a:xfrm>
              <a:off x="6848383" y="3122813"/>
              <a:ext cx="98103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3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Roteador</a:t>
              </a:r>
            </a:p>
          </p:txBody>
        </p:sp>
      </p:grpSp>
      <p:sp>
        <p:nvSpPr>
          <p:cNvPr id="4" name="Footer Placeholder 3">
            <a:extLst>
              <a:ext uri="{FF2B5EF4-FFF2-40B4-BE49-F238E27FC236}">
                <a16:creationId xmlns:a16="http://schemas.microsoft.com/office/drawing/2014/main" id="{C756BCFE-D8A3-420A-BB58-DE481ADD1CC2}"/>
              </a:ext>
              <a:ext uri="{C183D7F6-B498-43B3-948B-1728B52AA6E4}">
                <adec:decorative xmlns:adec="http://schemas.microsoft.com/office/drawing/2017/decorative" val="1"/>
              </a:ext>
            </a:extLst>
          </p:cNvPr>
          <p:cNvSpPr>
            <a:spLocks noGrp="1"/>
          </p:cNvSpPr>
          <p:nvPr>
            <p:ph type="ftr" sz="quarter" idx="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i="0" u="none" strike="noStrike" kern="1200" cap="none" spc="0" normalizeH="0" noProof="0">
                <a:ln>
                  <a:noFill/>
                </a:ln>
                <a:solidFill>
                  <a:srgbClr val="000000">
                    <a:tint val="75000"/>
                  </a:srgbClr>
                </a:solidFill>
                <a:effectLst/>
                <a:uLnTx/>
                <a:uFillTx/>
                <a:latin typeface="+mn-lt"/>
                <a:ea typeface="Amazon Ember Light" panose="020B0403020204020204" pitchFamily="34" charset="0"/>
                <a:cs typeface="Amazon Ember Light" panose="020B0403020204020204" pitchFamily="34" charset="0"/>
              </a:rPr>
              <a:t>© 2019, Amazon Web Services, Inc. ou suas afiliadas. Todos os direitos reservados.</a:t>
            </a:r>
          </a:p>
        </p:txBody>
      </p:sp>
      <p:sp>
        <p:nvSpPr>
          <p:cNvPr id="3" name="Slide Number Placeholder 2">
            <a:extLst>
              <a:ext uri="{FF2B5EF4-FFF2-40B4-BE49-F238E27FC236}">
                <a16:creationId xmlns:a16="http://schemas.microsoft.com/office/drawing/2014/main" id="{BD7BAE41-A2FF-4456-A61F-BB7F5E24E34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mn-lt"/>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dirty="0">
              <a:ln>
                <a:noFill/>
              </a:ln>
              <a:solidFill>
                <a:srgbClr val="000000">
                  <a:tint val="75000"/>
                </a:srgbClr>
              </a:solidFill>
              <a:effectLst/>
              <a:uLnTx/>
              <a:uFillTx/>
              <a:latin typeface="+mn-lt"/>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499739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63EC-136F-4582-B457-CE2781C4D396}"/>
              </a:ext>
            </a:extLst>
          </p:cNvPr>
          <p:cNvSpPr>
            <a:spLocks noGrp="1"/>
          </p:cNvSpPr>
          <p:nvPr>
            <p:ph type="title"/>
          </p:nvPr>
        </p:nvSpPr>
        <p:spPr/>
        <p:txBody>
          <a:bodyPr rtlCol="0"/>
          <a:lstStyle/>
          <a:p>
            <a:pPr rtl="0"/>
            <a:r>
              <a:rPr lang="pt-BR">
                <a:latin typeface="+mn-lt"/>
              </a:rPr>
              <a:t>Emparelhamento de VPC</a:t>
            </a:r>
          </a:p>
        </p:txBody>
      </p:sp>
      <p:grpSp>
        <p:nvGrpSpPr>
          <p:cNvPr id="5" name="Group 4" descr="architecture diagram of two vpcs that are connected through a peering connection.">
            <a:extLst>
              <a:ext uri="{FF2B5EF4-FFF2-40B4-BE49-F238E27FC236}">
                <a16:creationId xmlns:a16="http://schemas.microsoft.com/office/drawing/2014/main" id="{4134AAC0-5541-4097-9A07-F907934D87B7}"/>
              </a:ext>
            </a:extLst>
          </p:cNvPr>
          <p:cNvGrpSpPr/>
          <p:nvPr/>
        </p:nvGrpSpPr>
        <p:grpSpPr>
          <a:xfrm>
            <a:off x="152401" y="1273546"/>
            <a:ext cx="7135090" cy="3091565"/>
            <a:chOff x="152401" y="1273546"/>
            <a:chExt cx="7135090" cy="3091565"/>
          </a:xfrm>
        </p:grpSpPr>
        <p:sp>
          <p:nvSpPr>
            <p:cNvPr id="14" name="Rectangle 13">
              <a:extLst>
                <a:ext uri="{FF2B5EF4-FFF2-40B4-BE49-F238E27FC236}">
                  <a16:creationId xmlns:a16="http://schemas.microsoft.com/office/drawing/2014/main" id="{5B37966B-0F00-4BB1-A87C-80D08B64C7C9}"/>
                </a:ext>
              </a:extLst>
            </p:cNvPr>
            <p:cNvSpPr/>
            <p:nvPr/>
          </p:nvSpPr>
          <p:spPr>
            <a:xfrm>
              <a:off x="152402" y="1273547"/>
              <a:ext cx="7135089" cy="309156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ea typeface="+mn-ea"/>
                  <a:cs typeface="+mn-cs"/>
                </a:rPr>
                <a:t> </a:t>
              </a:r>
              <a:r>
                <a:rPr lang="pt-BR" sz="1600" b="0" i="0" u="none" strike="noStrike" kern="0" cap="none" spc="0" normalizeH="0" noProof="0">
                  <a:ln>
                    <a:noFill/>
                  </a:ln>
                  <a:solidFill>
                    <a:sysClr val="windowText" lastClr="000000"/>
                  </a:solidFill>
                  <a:effectLst/>
                  <a:uLnTx/>
                  <a:uFillTx/>
                  <a:ea typeface="+mn-ea"/>
                  <a:cs typeface="+mn-cs"/>
                </a:rPr>
                <a:t>Nuvem AWS</a:t>
              </a:r>
            </a:p>
          </p:txBody>
        </p:sp>
        <p:pic>
          <p:nvPicPr>
            <p:cNvPr id="15" name="Graphic 14">
              <a:extLst>
                <a:ext uri="{FF2B5EF4-FFF2-40B4-BE49-F238E27FC236}">
                  <a16:creationId xmlns:a16="http://schemas.microsoft.com/office/drawing/2014/main" id="{3374C39C-0284-45E0-B4B8-97150E4794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1" y="1273546"/>
              <a:ext cx="457200" cy="457200"/>
            </a:xfrm>
            <a:prstGeom prst="rect">
              <a:avLst/>
            </a:prstGeom>
          </p:spPr>
        </p:pic>
        <p:sp>
          <p:nvSpPr>
            <p:cNvPr id="18" name="Rectangle 17">
              <a:extLst>
                <a:ext uri="{FF2B5EF4-FFF2-40B4-BE49-F238E27FC236}">
                  <a16:creationId xmlns:a16="http://schemas.microsoft.com/office/drawing/2014/main" id="{88119CF5-13B1-4719-AC5E-D9F924ECB889}"/>
                </a:ext>
              </a:extLst>
            </p:cNvPr>
            <p:cNvSpPr/>
            <p:nvPr/>
          </p:nvSpPr>
          <p:spPr>
            <a:xfrm>
              <a:off x="498819" y="2139727"/>
              <a:ext cx="2576888" cy="155943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dirty="0">
                  <a:ln w="0"/>
                  <a:solidFill>
                    <a:srgbClr val="1D8900"/>
                  </a:solidFill>
                  <a:effectLst/>
                  <a:uLnTx/>
                  <a:uFillTx/>
                </a:rPr>
                <a:t> VPC A: </a:t>
              </a:r>
              <a:r>
                <a:rPr lang="pt-BR" sz="1600" dirty="0">
                  <a:solidFill>
                    <a:srgbClr val="1D8900"/>
                  </a:solidFill>
                </a:rPr>
                <a:t>10.0.0.0/16</a:t>
              </a:r>
            </a:p>
          </p:txBody>
        </p:sp>
        <p:pic>
          <p:nvPicPr>
            <p:cNvPr id="19" name="Graphic 18">
              <a:extLst>
                <a:ext uri="{FF2B5EF4-FFF2-40B4-BE49-F238E27FC236}">
                  <a16:creationId xmlns:a16="http://schemas.microsoft.com/office/drawing/2014/main" id="{98E76929-3177-4E44-8CDE-35BCC42FE15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818" y="2139727"/>
              <a:ext cx="457200" cy="457200"/>
            </a:xfrm>
            <a:prstGeom prst="rect">
              <a:avLst/>
            </a:prstGeom>
          </p:spPr>
        </p:pic>
        <p:sp>
          <p:nvSpPr>
            <p:cNvPr id="30" name="Rectangle 29">
              <a:extLst>
                <a:ext uri="{FF2B5EF4-FFF2-40B4-BE49-F238E27FC236}">
                  <a16:creationId xmlns:a16="http://schemas.microsoft.com/office/drawing/2014/main" id="{F9B80223-4594-4D80-9288-E683667EF703}"/>
                </a:ext>
              </a:extLst>
            </p:cNvPr>
            <p:cNvSpPr/>
            <p:nvPr/>
          </p:nvSpPr>
          <p:spPr>
            <a:xfrm>
              <a:off x="4360162" y="2139727"/>
              <a:ext cx="2576888" cy="155943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B: </a:t>
              </a:r>
              <a:r>
                <a:rPr lang="pt-BR" sz="1600">
                  <a:solidFill>
                    <a:srgbClr val="1D8900"/>
                  </a:solidFill>
                </a:rPr>
                <a:t>10.3.0.0/16</a:t>
              </a:r>
            </a:p>
          </p:txBody>
        </p:sp>
        <p:pic>
          <p:nvPicPr>
            <p:cNvPr id="31" name="Graphic 30">
              <a:extLst>
                <a:ext uri="{FF2B5EF4-FFF2-40B4-BE49-F238E27FC236}">
                  <a16:creationId xmlns:a16="http://schemas.microsoft.com/office/drawing/2014/main" id="{D58A8E1C-73CD-47D1-BFD9-50832017633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0162" y="2139727"/>
              <a:ext cx="457200" cy="457200"/>
            </a:xfrm>
            <a:prstGeom prst="rect">
              <a:avLst/>
            </a:prstGeom>
          </p:spPr>
        </p:pic>
        <p:pic>
          <p:nvPicPr>
            <p:cNvPr id="33" name="Graphic 32">
              <a:extLst>
                <a:ext uri="{FF2B5EF4-FFF2-40B4-BE49-F238E27FC236}">
                  <a16:creationId xmlns:a16="http://schemas.microsoft.com/office/drawing/2014/main" id="{633A5CA8-07E5-41C0-9DB7-0974F22ADEF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82984" y="2683409"/>
              <a:ext cx="469900" cy="469900"/>
            </a:xfrm>
            <a:prstGeom prst="rect">
              <a:avLst/>
            </a:prstGeom>
          </p:spPr>
        </p:pic>
        <p:sp>
          <p:nvSpPr>
            <p:cNvPr id="34" name="TextBox 33">
              <a:extLst>
                <a:ext uri="{FF2B5EF4-FFF2-40B4-BE49-F238E27FC236}">
                  <a16:creationId xmlns:a16="http://schemas.microsoft.com/office/drawing/2014/main" id="{1BC3BF46-1874-4E57-A462-82F6EB0020D9}"/>
                </a:ext>
              </a:extLst>
            </p:cNvPr>
            <p:cNvSpPr txBox="1"/>
            <p:nvPr/>
          </p:nvSpPr>
          <p:spPr>
            <a:xfrm>
              <a:off x="3088626" y="3176343"/>
              <a:ext cx="1258622" cy="830997"/>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Conexão emparelhada (</a:t>
              </a:r>
              <a:r>
                <a:rPr lang="pt-BR" sz="1600" dirty="0" err="1">
                  <a:solidFill>
                    <a:schemeClr val="accent6"/>
                  </a:solidFill>
                  <a:ea typeface="Amazon Ember Light" panose="020B0403020204020204" pitchFamily="34" charset="0"/>
                  <a:cs typeface="Arial" panose="020B0604020202020204" pitchFamily="34" charset="0"/>
                </a:rPr>
                <a:t>pcx</a:t>
              </a:r>
              <a:r>
                <a:rPr lang="pt-BR" sz="1600" dirty="0">
                  <a:solidFill>
                    <a:schemeClr val="accent6"/>
                  </a:solidFill>
                  <a:ea typeface="Amazon Ember Light" panose="020B0403020204020204" pitchFamily="34" charset="0"/>
                  <a:cs typeface="Arial" panose="020B0604020202020204" pitchFamily="34" charset="0"/>
                </a:rPr>
                <a:t>-id</a:t>
              </a:r>
              <a:r>
                <a:rPr lang="pt-BR" sz="1600" dirty="0">
                  <a:ea typeface="Amazon Ember Light" panose="020B0403020204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4EC89B9B-BE69-4C2B-AC4C-4C1630B73354}"/>
                </a:ext>
              </a:extLst>
            </p:cNvPr>
            <p:cNvCxnSpPr>
              <a:cxnSpLocks/>
              <a:stCxn id="18" idx="3"/>
              <a:endCxn id="30" idx="1"/>
            </p:cNvCxnSpPr>
            <p:nvPr/>
          </p:nvCxnSpPr>
          <p:spPr>
            <a:xfrm>
              <a:off x="3075707" y="2919444"/>
              <a:ext cx="12844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1266A30-9FAB-404B-8C2F-F73518305A57}"/>
              </a:ext>
            </a:extLst>
          </p:cNvPr>
          <p:cNvSpPr txBox="1"/>
          <p:nvPr/>
        </p:nvSpPr>
        <p:spPr>
          <a:xfrm>
            <a:off x="609021" y="4703272"/>
            <a:ext cx="2436886" cy="369332"/>
          </a:xfrm>
          <a:prstGeom prst="rect">
            <a:avLst/>
          </a:prstGeom>
          <a:noFill/>
        </p:spPr>
        <p:txBody>
          <a:bodyPr wrap="none" rtlCol="0">
            <a:spAutoFit/>
          </a:bodyPr>
          <a:lstStyle/>
          <a:p>
            <a:pPr algn="ctr" rtl="0"/>
            <a:r>
              <a:rPr lang="pt-BR" dirty="0">
                <a:ea typeface="Amazon Ember" panose="020B0603020204020204" pitchFamily="34" charset="0"/>
                <a:cs typeface="Amazon Ember" panose="020B0603020204020204" pitchFamily="34" charset="0"/>
              </a:rPr>
              <a:t>Tabela de rotas para VPC A</a:t>
            </a:r>
          </a:p>
        </p:txBody>
      </p:sp>
      <p:graphicFrame>
        <p:nvGraphicFramePr>
          <p:cNvPr id="10" name="Table 9">
            <a:extLst>
              <a:ext uri="{FF2B5EF4-FFF2-40B4-BE49-F238E27FC236}">
                <a16:creationId xmlns:a16="http://schemas.microsoft.com/office/drawing/2014/main" id="{A252976E-784B-47F7-9919-C7BB5B50C80A}"/>
              </a:ext>
            </a:extLst>
          </p:cNvPr>
          <p:cNvGraphicFramePr>
            <a:graphicFrameLocks noGrp="1"/>
          </p:cNvGraphicFramePr>
          <p:nvPr>
            <p:extLst>
              <p:ext uri="{D42A27DB-BD31-4B8C-83A1-F6EECF244321}">
                <p14:modId xmlns:p14="http://schemas.microsoft.com/office/powerpoint/2010/main" val="69553209"/>
              </p:ext>
            </p:extLst>
          </p:nvPr>
        </p:nvGraphicFramePr>
        <p:xfrm>
          <a:off x="473158" y="5080417"/>
          <a:ext cx="2741679" cy="1112520"/>
        </p:xfrm>
        <a:graphic>
          <a:graphicData uri="http://schemas.openxmlformats.org/drawingml/2006/table">
            <a:tbl>
              <a:tblPr firstRow="1" bandRow="1">
                <a:tableStyleId>{2D5ABB26-0587-4C30-8999-92F81FD0307C}</a:tableStyleId>
              </a:tblPr>
              <a:tblGrid>
                <a:gridCol w="1856662">
                  <a:extLst>
                    <a:ext uri="{9D8B030D-6E8A-4147-A177-3AD203B41FA5}">
                      <a16:colId xmlns:a16="http://schemas.microsoft.com/office/drawing/2014/main" val="3829441895"/>
                    </a:ext>
                  </a:extLst>
                </a:gridCol>
                <a:gridCol w="885017">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accent6"/>
                          </a:solidFill>
                        </a:rPr>
                        <a:t>10.3.0.0/16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pcx</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39" name="TextBox 38">
            <a:extLst>
              <a:ext uri="{FF2B5EF4-FFF2-40B4-BE49-F238E27FC236}">
                <a16:creationId xmlns:a16="http://schemas.microsoft.com/office/drawing/2014/main" id="{163D78C3-EA3C-498D-A147-3FB357A48416}"/>
              </a:ext>
            </a:extLst>
          </p:cNvPr>
          <p:cNvSpPr txBox="1"/>
          <p:nvPr/>
        </p:nvSpPr>
        <p:spPr>
          <a:xfrm>
            <a:off x="4383891" y="4703272"/>
            <a:ext cx="2430474" cy="369332"/>
          </a:xfrm>
          <a:prstGeom prst="rect">
            <a:avLst/>
          </a:prstGeom>
          <a:noFill/>
        </p:spPr>
        <p:txBody>
          <a:bodyPr wrap="none" rtlCol="0">
            <a:spAutoFit/>
          </a:bodyPr>
          <a:lstStyle/>
          <a:p>
            <a:pPr algn="ctr" rtl="0"/>
            <a:r>
              <a:rPr lang="pt-BR" dirty="0">
                <a:ea typeface="Amazon Ember" panose="020B0603020204020204" pitchFamily="34" charset="0"/>
                <a:cs typeface="Amazon Ember" panose="020B0603020204020204" pitchFamily="34" charset="0"/>
              </a:rPr>
              <a:t>Tabela de rotas para VPC B</a:t>
            </a:r>
          </a:p>
        </p:txBody>
      </p:sp>
      <p:graphicFrame>
        <p:nvGraphicFramePr>
          <p:cNvPr id="38" name="Table 37">
            <a:extLst>
              <a:ext uri="{FF2B5EF4-FFF2-40B4-BE49-F238E27FC236}">
                <a16:creationId xmlns:a16="http://schemas.microsoft.com/office/drawing/2014/main" id="{774AEF22-E6C7-4512-B93C-E288AF30C2B0}"/>
              </a:ext>
            </a:extLst>
          </p:cNvPr>
          <p:cNvGraphicFramePr>
            <a:graphicFrameLocks noGrp="1"/>
          </p:cNvGraphicFramePr>
          <p:nvPr>
            <p:extLst>
              <p:ext uri="{D42A27DB-BD31-4B8C-83A1-F6EECF244321}">
                <p14:modId xmlns:p14="http://schemas.microsoft.com/office/powerpoint/2010/main" val="1071409283"/>
              </p:ext>
            </p:extLst>
          </p:nvPr>
        </p:nvGraphicFramePr>
        <p:xfrm>
          <a:off x="4261208" y="5080417"/>
          <a:ext cx="2675841" cy="1112520"/>
        </p:xfrm>
        <a:graphic>
          <a:graphicData uri="http://schemas.openxmlformats.org/drawingml/2006/table">
            <a:tbl>
              <a:tblPr firstRow="1" bandRow="1">
                <a:tableStyleId>{2D5ABB26-0587-4C30-8999-92F81FD0307C}</a:tableStyleId>
              </a:tblPr>
              <a:tblGrid>
                <a:gridCol w="1812077">
                  <a:extLst>
                    <a:ext uri="{9D8B030D-6E8A-4147-A177-3AD203B41FA5}">
                      <a16:colId xmlns:a16="http://schemas.microsoft.com/office/drawing/2014/main" val="3829441895"/>
                    </a:ext>
                  </a:extLst>
                </a:gridCol>
                <a:gridCol w="863764">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10.3.0.0/16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accent6"/>
                          </a:solidFill>
                        </a:rP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pcx</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37" name="TextBox 36">
            <a:extLst>
              <a:ext uri="{FF2B5EF4-FFF2-40B4-BE49-F238E27FC236}">
                <a16:creationId xmlns:a16="http://schemas.microsoft.com/office/drawing/2014/main" id="{C8D41C8C-7CC9-476E-94B1-8C1CB1DAFCE9}"/>
              </a:ext>
            </a:extLst>
          </p:cNvPr>
          <p:cNvSpPr txBox="1"/>
          <p:nvPr/>
        </p:nvSpPr>
        <p:spPr>
          <a:xfrm>
            <a:off x="7627004" y="1446438"/>
            <a:ext cx="4145896" cy="4524315"/>
          </a:xfrm>
          <a:prstGeom prst="rect">
            <a:avLst/>
          </a:prstGeom>
          <a:noFill/>
        </p:spPr>
        <p:txBody>
          <a:bodyPr wrap="square" rtlCol="0">
            <a:spAutoFit/>
          </a:bodyPr>
          <a:lstStyle/>
          <a:p>
            <a:pPr rtl="0"/>
            <a:r>
              <a:rPr lang="pt-BR" sz="2200" dirty="0">
                <a:ea typeface="Amazon Ember Light" panose="020B0403020204020204" pitchFamily="34" charset="0"/>
                <a:cs typeface="Amazon Ember Light" panose="020B0403020204020204" pitchFamily="34" charset="0"/>
              </a:rPr>
              <a:t>Você pode conectar </a:t>
            </a:r>
            <a:r>
              <a:rPr lang="pt-BR" sz="2200" dirty="0" err="1">
                <a:ea typeface="Amazon Ember Light" panose="020B0403020204020204" pitchFamily="34" charset="0"/>
                <a:cs typeface="Amazon Ember Light" panose="020B0403020204020204" pitchFamily="34" charset="0"/>
              </a:rPr>
              <a:t>VPCs</a:t>
            </a:r>
            <a:r>
              <a:rPr lang="pt-BR" sz="2200" dirty="0">
                <a:ea typeface="Amazon Ember Light" panose="020B0403020204020204" pitchFamily="34" charset="0"/>
                <a:cs typeface="Amazon Ember Light" panose="020B0403020204020204" pitchFamily="34" charset="0"/>
              </a:rPr>
              <a:t> em sua própria conta da AWS, entre contas da AWS ou entre regiões da AWS.</a:t>
            </a:r>
          </a:p>
          <a:p>
            <a:pPr rtl="0"/>
            <a:endParaRPr lang="en-US" sz="2200" dirty="0">
              <a:ea typeface="Amazon Ember Light" panose="020B0403020204020204" pitchFamily="34" charset="0"/>
              <a:cs typeface="Amazon Ember Light" panose="020B0403020204020204" pitchFamily="34" charset="0"/>
            </a:endParaRPr>
          </a:p>
          <a:p>
            <a:pPr rtl="0"/>
            <a:r>
              <a:rPr lang="pt-BR" sz="2200" dirty="0">
                <a:ea typeface="Amazon Ember Light" panose="020B0403020204020204" pitchFamily="34" charset="0"/>
                <a:cs typeface="Amazon Ember Light" panose="020B0403020204020204" pitchFamily="34" charset="0"/>
              </a:rPr>
              <a:t>Restrições:</a:t>
            </a:r>
          </a:p>
          <a:p>
            <a:pPr marL="457200" indent="-457200" rtl="0">
              <a:buFont typeface="Arial" panose="020B0604020202020204" pitchFamily="34" charset="0"/>
              <a:buChar char="•"/>
            </a:pPr>
            <a:r>
              <a:rPr lang="pt-BR" sz="2200" dirty="0">
                <a:ea typeface="Amazon Ember Light" panose="020B0403020204020204" pitchFamily="34" charset="0"/>
                <a:cs typeface="Amazon Ember Light" panose="020B0403020204020204" pitchFamily="34" charset="0"/>
              </a:rPr>
              <a:t>Espaços IP não podem se sobrepor.</a:t>
            </a:r>
          </a:p>
          <a:p>
            <a:pPr marL="457200" indent="-457200" rtl="0">
              <a:buFont typeface="Arial" panose="020B0604020202020204" pitchFamily="34" charset="0"/>
              <a:buChar char="•"/>
            </a:pPr>
            <a:r>
              <a:rPr lang="pt-BR" sz="2200" dirty="0">
                <a:ea typeface="Amazon Ember Light" panose="020B0403020204020204" pitchFamily="34" charset="0"/>
                <a:cs typeface="Amazon Ember Light" panose="020B0403020204020204" pitchFamily="34" charset="0"/>
              </a:rPr>
              <a:t>O emparelhamento transitivo não é compatível.</a:t>
            </a:r>
          </a:p>
          <a:p>
            <a:pPr marL="457200" indent="-457200" rtl="0">
              <a:buFont typeface="Arial" panose="020B0604020202020204" pitchFamily="34" charset="0"/>
              <a:buChar char="•"/>
            </a:pPr>
            <a:r>
              <a:rPr lang="pt-BR" sz="2200" dirty="0">
                <a:ea typeface="Amazon Ember Light" panose="020B0403020204020204" pitchFamily="34" charset="0"/>
                <a:cs typeface="Amazon Ember Light" panose="020B0403020204020204" pitchFamily="34" charset="0"/>
              </a:rPr>
              <a:t>Você pode ter apenas um recurso de emparelhamento entre as mesmas duas </a:t>
            </a:r>
            <a:r>
              <a:rPr lang="pt-BR" sz="2200" dirty="0" err="1">
                <a:ea typeface="Amazon Ember Light" panose="020B0403020204020204" pitchFamily="34" charset="0"/>
                <a:cs typeface="Amazon Ember Light" panose="020B0403020204020204" pitchFamily="34" charset="0"/>
              </a:rPr>
              <a:t>VPCs</a:t>
            </a:r>
            <a:r>
              <a:rPr lang="pt-BR" sz="2200" dirty="0">
                <a:ea typeface="Amazon Ember Light" panose="020B0403020204020204" pitchFamily="34" charset="0"/>
                <a:cs typeface="Amazon Ember Light" panose="020B0403020204020204" pitchFamily="34" charset="0"/>
              </a:rPr>
              <a:t>.</a:t>
            </a:r>
          </a:p>
        </p:txBody>
      </p:sp>
      <p:sp>
        <p:nvSpPr>
          <p:cNvPr id="4" name="Footer Placeholder 3">
            <a:extLst>
              <a:ext uri="{FF2B5EF4-FFF2-40B4-BE49-F238E27FC236}">
                <a16:creationId xmlns:a16="http://schemas.microsoft.com/office/drawing/2014/main" id="{BAF369AA-9721-4CA0-BFBC-CBAA8D26F07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3" name="Slide Number Placeholder 2">
            <a:extLst>
              <a:ext uri="{FF2B5EF4-FFF2-40B4-BE49-F238E27FC236}">
                <a16:creationId xmlns:a16="http://schemas.microsoft.com/office/drawing/2014/main" id="{55AA9BD7-9979-429D-9C93-3B0B1AADA80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23</a:t>
            </a:fld>
            <a:endParaRPr lang="en-US" dirty="0">
              <a:latin typeface="+mn-lt"/>
            </a:endParaRPr>
          </a:p>
        </p:txBody>
      </p:sp>
    </p:spTree>
    <p:custDataLst>
      <p:tags r:id="rId1"/>
    </p:custDataLst>
    <p:extLst>
      <p:ext uri="{BB962C8B-B14F-4D97-AF65-F5344CB8AC3E}">
        <p14:creationId xmlns:p14="http://schemas.microsoft.com/office/powerpoint/2010/main" val="297308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n-lt"/>
              </a:rPr>
              <a:t>AWS Site-to-Site VPN</a:t>
            </a:r>
          </a:p>
        </p:txBody>
      </p:sp>
      <p:grpSp>
        <p:nvGrpSpPr>
          <p:cNvPr id="16" name="Group 15" descr="architecture diagram of a vpc in aws cloud with two subnets. there is a two-way arrow between the instance in the private subnet and the route table, between the route table and the vpn gateway, between the vpn gateway and the vpn connection in the internet cloud, between the vpn connection and the customer gateway, and between the customer gateway and the corporate data center.">
            <a:extLst>
              <a:ext uri="{FF2B5EF4-FFF2-40B4-BE49-F238E27FC236}">
                <a16:creationId xmlns:a16="http://schemas.microsoft.com/office/drawing/2014/main" id="{51BA1797-C66C-4F12-8F53-48A8CE63A9D3}"/>
              </a:ext>
            </a:extLst>
          </p:cNvPr>
          <p:cNvGrpSpPr/>
          <p:nvPr/>
        </p:nvGrpSpPr>
        <p:grpSpPr>
          <a:xfrm>
            <a:off x="152401" y="1273546"/>
            <a:ext cx="10631765" cy="5467338"/>
            <a:chOff x="152401" y="1273546"/>
            <a:chExt cx="10631765" cy="5467338"/>
          </a:xfrm>
        </p:grpSpPr>
        <p:grpSp>
          <p:nvGrpSpPr>
            <p:cNvPr id="10" name="Group 9">
              <a:extLst>
                <a:ext uri="{FF2B5EF4-FFF2-40B4-BE49-F238E27FC236}">
                  <a16:creationId xmlns:a16="http://schemas.microsoft.com/office/drawing/2014/main" id="{32626BBF-0213-41E5-9009-3CB8789B54D6}"/>
                </a:ext>
              </a:extLst>
            </p:cNvPr>
            <p:cNvGrpSpPr/>
            <p:nvPr/>
          </p:nvGrpSpPr>
          <p:grpSpPr>
            <a:xfrm>
              <a:off x="7117163" y="2441760"/>
              <a:ext cx="3667003" cy="4299124"/>
              <a:chOff x="7117163" y="2441760"/>
              <a:chExt cx="3667003" cy="4299124"/>
            </a:xfrm>
          </p:grpSpPr>
          <p:grpSp>
            <p:nvGrpSpPr>
              <p:cNvPr id="9" name="Group 8">
                <a:extLst>
                  <a:ext uri="{FF2B5EF4-FFF2-40B4-BE49-F238E27FC236}">
                    <a16:creationId xmlns:a16="http://schemas.microsoft.com/office/drawing/2014/main" id="{068BC141-1EDF-4443-AB63-BE57D07596C2}"/>
                  </a:ext>
                </a:extLst>
              </p:cNvPr>
              <p:cNvGrpSpPr/>
              <p:nvPr/>
            </p:nvGrpSpPr>
            <p:grpSpPr>
              <a:xfrm>
                <a:off x="7117163" y="2441760"/>
                <a:ext cx="2465355" cy="1633047"/>
                <a:chOff x="7117163" y="2441760"/>
                <a:chExt cx="2465355" cy="1633047"/>
              </a:xfrm>
            </p:grpSpPr>
            <p:sp>
              <p:nvSpPr>
                <p:cNvPr id="27" name="TextBox 26">
                  <a:extLst>
                    <a:ext uri="{FF2B5EF4-FFF2-40B4-BE49-F238E27FC236}">
                      <a16:creationId xmlns:a16="http://schemas.microsoft.com/office/drawing/2014/main" id="{CED54EEC-457B-4353-B8BF-A55C8F98C39B}"/>
                    </a:ext>
                  </a:extLst>
                </p:cNvPr>
                <p:cNvSpPr txBox="1"/>
                <p:nvPr/>
              </p:nvSpPr>
              <p:spPr>
                <a:xfrm>
                  <a:off x="7308242" y="3736253"/>
                  <a:ext cx="898003" cy="338554"/>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Internet</a:t>
                  </a:r>
                </a:p>
              </p:txBody>
            </p:sp>
            <p:grpSp>
              <p:nvGrpSpPr>
                <p:cNvPr id="6" name="Group 5">
                  <a:extLst>
                    <a:ext uri="{FF2B5EF4-FFF2-40B4-BE49-F238E27FC236}">
                      <a16:creationId xmlns:a16="http://schemas.microsoft.com/office/drawing/2014/main" id="{66A56D04-7A34-46FC-A182-3BFCDE4C4D38}"/>
                    </a:ext>
                  </a:extLst>
                </p:cNvPr>
                <p:cNvGrpSpPr/>
                <p:nvPr/>
              </p:nvGrpSpPr>
              <p:grpSpPr>
                <a:xfrm>
                  <a:off x="7117163" y="2441760"/>
                  <a:ext cx="1280160" cy="1280160"/>
                  <a:chOff x="7117163" y="2441760"/>
                  <a:chExt cx="1280160" cy="1280160"/>
                </a:xfrm>
              </p:grpSpPr>
              <p:pic>
                <p:nvPicPr>
                  <p:cNvPr id="23" name="Graphic 22">
                    <a:extLst>
                      <a:ext uri="{FF2B5EF4-FFF2-40B4-BE49-F238E27FC236}">
                        <a16:creationId xmlns:a16="http://schemas.microsoft.com/office/drawing/2014/main" id="{B516D8AF-D464-463C-9BD3-220CBA8A110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7163" y="2441760"/>
                    <a:ext cx="1280160" cy="1280160"/>
                  </a:xfrm>
                  <a:prstGeom prst="rect">
                    <a:avLst/>
                  </a:prstGeom>
                </p:spPr>
              </p:pic>
              <p:pic>
                <p:nvPicPr>
                  <p:cNvPr id="50" name="Graphic 49">
                    <a:extLst>
                      <a:ext uri="{FF2B5EF4-FFF2-40B4-BE49-F238E27FC236}">
                        <a16:creationId xmlns:a16="http://schemas.microsoft.com/office/drawing/2014/main" id="{72427473-839F-4A6D-8827-EC6397FCB0B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7243" y="2723201"/>
                    <a:ext cx="469900" cy="469900"/>
                  </a:xfrm>
                  <a:prstGeom prst="rect">
                    <a:avLst/>
                  </a:prstGeom>
                </p:spPr>
              </p:pic>
            </p:grpSp>
            <p:sp>
              <p:nvSpPr>
                <p:cNvPr id="51" name="TextBox 50">
                  <a:extLst>
                    <a:ext uri="{FF2B5EF4-FFF2-40B4-BE49-F238E27FC236}">
                      <a16:creationId xmlns:a16="http://schemas.microsoft.com/office/drawing/2014/main" id="{E9C16B08-29F3-42ED-AC6D-93F445230820}"/>
                    </a:ext>
                  </a:extLst>
                </p:cNvPr>
                <p:cNvSpPr txBox="1"/>
                <p:nvPr/>
              </p:nvSpPr>
              <p:spPr>
                <a:xfrm>
                  <a:off x="8318509" y="2658475"/>
                  <a:ext cx="1264009" cy="830997"/>
                </a:xfrm>
                <a:prstGeom prst="rect">
                  <a:avLst/>
                </a:prstGeom>
                <a:noFill/>
              </p:spPr>
              <p:txBody>
                <a:bodyPr wrap="square" rtlCol="0">
                  <a:spAutoFit/>
                </a:bodyPr>
                <a:lstStyle/>
                <a:p>
                  <a:pPr rtl="0"/>
                  <a:r>
                    <a:rPr lang="pt-BR" sz="1600">
                      <a:ea typeface="Amazon Ember Light" panose="020B0403020204020204" pitchFamily="34" charset="0"/>
                      <a:cs typeface="Arial" panose="020B0604020202020204" pitchFamily="34" charset="0"/>
                    </a:rPr>
                    <a:t>Conexão VPN Site-to-Site</a:t>
                  </a:r>
                  <a:endParaRPr lang="en-US" sz="1600" dirty="0">
                    <a:ea typeface="Amazon Ember Light" panose="020B0403020204020204" pitchFamily="34" charset="0"/>
                    <a:cs typeface="Arial" panose="020B0604020202020204" pitchFamily="34" charset="0"/>
                  </a:endParaRPr>
                </a:p>
              </p:txBody>
            </p:sp>
          </p:grpSp>
          <p:grpSp>
            <p:nvGrpSpPr>
              <p:cNvPr id="76" name="Group 75">
                <a:extLst>
                  <a:ext uri="{FF2B5EF4-FFF2-40B4-BE49-F238E27FC236}">
                    <a16:creationId xmlns:a16="http://schemas.microsoft.com/office/drawing/2014/main" id="{E84A5ADA-0C8B-4936-B737-68E47ABD5DA9}"/>
                  </a:ext>
                </a:extLst>
              </p:cNvPr>
              <p:cNvGrpSpPr/>
              <p:nvPr/>
            </p:nvGrpSpPr>
            <p:grpSpPr>
              <a:xfrm>
                <a:off x="7826977" y="4130881"/>
                <a:ext cx="1434946" cy="1062989"/>
                <a:chOff x="7826977" y="4130881"/>
                <a:chExt cx="1434946" cy="1062989"/>
              </a:xfrm>
            </p:grpSpPr>
            <p:pic>
              <p:nvPicPr>
                <p:cNvPr id="52" name="Graphic 51">
                  <a:extLst>
                    <a:ext uri="{FF2B5EF4-FFF2-40B4-BE49-F238E27FC236}">
                      <a16:creationId xmlns:a16="http://schemas.microsoft.com/office/drawing/2014/main" id="{FA3FFBC3-8D49-464C-996E-46619FA737E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7382" y="4130881"/>
                  <a:ext cx="469900" cy="469900"/>
                </a:xfrm>
                <a:prstGeom prst="rect">
                  <a:avLst/>
                </a:prstGeom>
              </p:spPr>
            </p:pic>
            <p:sp>
              <p:nvSpPr>
                <p:cNvPr id="54" name="TextBox 53">
                  <a:extLst>
                    <a:ext uri="{FF2B5EF4-FFF2-40B4-BE49-F238E27FC236}">
                      <a16:creationId xmlns:a16="http://schemas.microsoft.com/office/drawing/2014/main" id="{C1AEE5AE-BCBA-42F1-B302-67B99A6EC1BA}"/>
                    </a:ext>
                  </a:extLst>
                </p:cNvPr>
                <p:cNvSpPr txBox="1"/>
                <p:nvPr/>
              </p:nvSpPr>
              <p:spPr>
                <a:xfrm>
                  <a:off x="7826977" y="4609095"/>
                  <a:ext cx="1434946" cy="584775"/>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Gateway </a:t>
                  </a:r>
                  <a:br>
                    <a:rPr lang="pt-BR" sz="1600" dirty="0">
                      <a:ea typeface="Amazon Ember Light" panose="020B0403020204020204" pitchFamily="34" charset="0"/>
                      <a:cs typeface="Arial" panose="020B0604020202020204" pitchFamily="34" charset="0"/>
                    </a:rPr>
                  </a:br>
                  <a:r>
                    <a:rPr lang="pt-BR" sz="1600" dirty="0">
                      <a:ea typeface="Amazon Ember Light" panose="020B0403020204020204" pitchFamily="34" charset="0"/>
                      <a:cs typeface="Arial" panose="020B0604020202020204" pitchFamily="34" charset="0"/>
                    </a:rPr>
                    <a:t>do cliente</a:t>
                  </a:r>
                </a:p>
              </p:txBody>
            </p:sp>
          </p:grpSp>
          <p:grpSp>
            <p:nvGrpSpPr>
              <p:cNvPr id="77" name="Group 76">
                <a:extLst>
                  <a:ext uri="{FF2B5EF4-FFF2-40B4-BE49-F238E27FC236}">
                    <a16:creationId xmlns:a16="http://schemas.microsoft.com/office/drawing/2014/main" id="{17E943C9-6527-4553-BBE5-85C2577BADA5}"/>
                  </a:ext>
                </a:extLst>
              </p:cNvPr>
              <p:cNvGrpSpPr/>
              <p:nvPr/>
            </p:nvGrpSpPr>
            <p:grpSpPr>
              <a:xfrm>
                <a:off x="8544450" y="5191758"/>
                <a:ext cx="2239716" cy="1549126"/>
                <a:chOff x="8544450" y="5004083"/>
                <a:chExt cx="2239716" cy="1549126"/>
              </a:xfrm>
            </p:grpSpPr>
            <p:sp>
              <p:nvSpPr>
                <p:cNvPr id="57" name="TextBox 56">
                  <a:extLst>
                    <a:ext uri="{FF2B5EF4-FFF2-40B4-BE49-F238E27FC236}">
                      <a16:creationId xmlns:a16="http://schemas.microsoft.com/office/drawing/2014/main" id="{6A1B03FC-5C22-48F1-9120-18A8AC1EBD9A}"/>
                    </a:ext>
                  </a:extLst>
                </p:cNvPr>
                <p:cNvSpPr txBox="1"/>
                <p:nvPr/>
              </p:nvSpPr>
              <p:spPr>
                <a:xfrm>
                  <a:off x="8544450" y="5968434"/>
                  <a:ext cx="2239716" cy="584775"/>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Datacenter corporativo:</a:t>
                  </a:r>
                  <a:br>
                    <a:rPr lang="en-US" sz="1600" dirty="0">
                      <a:ea typeface="Amazon Ember Light" panose="020B0403020204020204" pitchFamily="34" charset="0"/>
                      <a:cs typeface="Arial" panose="020B0604020202020204" pitchFamily="34" charset="0"/>
                    </a:rPr>
                  </a:br>
                  <a:r>
                    <a:rPr lang="pt-BR" sz="1600">
                      <a:solidFill>
                        <a:schemeClr val="accent6"/>
                      </a:solidFill>
                      <a:ea typeface="Amazon Ember Light" panose="020B0403020204020204" pitchFamily="34" charset="0"/>
                      <a:cs typeface="Arial" panose="020B0604020202020204" pitchFamily="34" charset="0"/>
                    </a:rPr>
                    <a:t>192.168.10.0/24</a:t>
                  </a:r>
                </a:p>
              </p:txBody>
            </p:sp>
            <p:pic>
              <p:nvPicPr>
                <p:cNvPr id="58" name="Graphic 57">
                  <a:extLst>
                    <a:ext uri="{FF2B5EF4-FFF2-40B4-BE49-F238E27FC236}">
                      <a16:creationId xmlns:a16="http://schemas.microsoft.com/office/drawing/2014/main" id="{A8F1D948-9D27-43FE-8003-0C05D4FA83A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07108" y="5004083"/>
                  <a:ext cx="914400" cy="986166"/>
                </a:xfrm>
                <a:prstGeom prst="rect">
                  <a:avLst/>
                </a:prstGeom>
              </p:spPr>
            </p:pic>
          </p:grpSp>
        </p:grpSp>
        <p:grpSp>
          <p:nvGrpSpPr>
            <p:cNvPr id="15" name="Group 14">
              <a:extLst>
                <a:ext uri="{FF2B5EF4-FFF2-40B4-BE49-F238E27FC236}">
                  <a16:creationId xmlns:a16="http://schemas.microsoft.com/office/drawing/2014/main" id="{FC3B56E4-6799-4BD0-96A0-03E1F8C45788}"/>
                </a:ext>
              </a:extLst>
            </p:cNvPr>
            <p:cNvGrpSpPr/>
            <p:nvPr/>
          </p:nvGrpSpPr>
          <p:grpSpPr>
            <a:xfrm>
              <a:off x="8206245" y="3437712"/>
              <a:ext cx="1000863" cy="2247129"/>
              <a:chOff x="8206245" y="3437712"/>
              <a:chExt cx="1000863" cy="2247129"/>
            </a:xfrm>
          </p:grpSpPr>
          <p:cxnSp>
            <p:nvCxnSpPr>
              <p:cNvPr id="79" name="Connector: Curved 78">
                <a:extLst>
                  <a:ext uri="{FF2B5EF4-FFF2-40B4-BE49-F238E27FC236}">
                    <a16:creationId xmlns:a16="http://schemas.microsoft.com/office/drawing/2014/main" id="{D4307933-A52F-4E75-BE44-59F318EE9763}"/>
                  </a:ext>
                </a:extLst>
              </p:cNvPr>
              <p:cNvCxnSpPr/>
              <p:nvPr/>
            </p:nvCxnSpPr>
            <p:spPr>
              <a:xfrm rot="16200000" flipH="1">
                <a:off x="8077834" y="3566123"/>
                <a:ext cx="595027" cy="338205"/>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98C3ED3-3B97-465A-8C00-2F399B34DB7D}"/>
                  </a:ext>
                </a:extLst>
              </p:cNvPr>
              <p:cNvCxnSpPr>
                <a:cxnSpLocks/>
                <a:stCxn id="52" idx="3"/>
                <a:endCxn id="58" idx="1"/>
              </p:cNvCxnSpPr>
              <p:nvPr/>
            </p:nvCxnSpPr>
            <p:spPr>
              <a:xfrm>
                <a:off x="8807282" y="4365831"/>
                <a:ext cx="399826" cy="131901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889269D-2DAE-45F9-AC7E-423B83363892}"/>
                </a:ext>
              </a:extLst>
            </p:cNvPr>
            <p:cNvGrpSpPr/>
            <p:nvPr/>
          </p:nvGrpSpPr>
          <p:grpSpPr>
            <a:xfrm>
              <a:off x="152401" y="1273546"/>
              <a:ext cx="6964762" cy="5069281"/>
              <a:chOff x="152401" y="1273546"/>
              <a:chExt cx="6964762" cy="5069281"/>
            </a:xfrm>
          </p:grpSpPr>
          <p:sp>
            <p:nvSpPr>
              <p:cNvPr id="8" name="Rectangle 7">
                <a:extLst>
                  <a:ext uri="{FF2B5EF4-FFF2-40B4-BE49-F238E27FC236}">
                    <a16:creationId xmlns:a16="http://schemas.microsoft.com/office/drawing/2014/main" id="{7C76DE27-2F19-4E6C-BFDC-621A4B422AE3}"/>
                  </a:ext>
                </a:extLst>
              </p:cNvPr>
              <p:cNvSpPr/>
              <p:nvPr/>
            </p:nvSpPr>
            <p:spPr>
              <a:xfrm>
                <a:off x="1063615" y="2244988"/>
                <a:ext cx="3591473" cy="3883908"/>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Zona de disponibilidade</a:t>
                </a:r>
              </a:p>
            </p:txBody>
          </p:sp>
          <p:grpSp>
            <p:nvGrpSpPr>
              <p:cNvPr id="11" name="Group 10">
                <a:extLst>
                  <a:ext uri="{FF2B5EF4-FFF2-40B4-BE49-F238E27FC236}">
                    <a16:creationId xmlns:a16="http://schemas.microsoft.com/office/drawing/2014/main" id="{79E3B37F-B234-4688-8CDB-680EB58BA945}"/>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CC343EE9-BB60-4306-B44E-AAE06ED93752}"/>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10.1.0.0/24</a:t>
                  </a:r>
                </a:p>
              </p:txBody>
            </p:sp>
            <p:pic>
              <p:nvPicPr>
                <p:cNvPr id="13" name="Graphic 12">
                  <a:extLst>
                    <a:ext uri="{FF2B5EF4-FFF2-40B4-BE49-F238E27FC236}">
                      <a16:creationId xmlns:a16="http://schemas.microsoft.com/office/drawing/2014/main" id="{A494222C-1090-4921-BE54-B440907A79E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52970" y="2883528"/>
                  <a:ext cx="457200" cy="457200"/>
                </a:xfrm>
                <a:prstGeom prst="rect">
                  <a:avLst/>
                </a:prstGeom>
              </p:spPr>
            </p:pic>
          </p:grpSp>
          <p:grpSp>
            <p:nvGrpSpPr>
              <p:cNvPr id="20" name="Group 19">
                <a:extLst>
                  <a:ext uri="{FF2B5EF4-FFF2-40B4-BE49-F238E27FC236}">
                    <a16:creationId xmlns:a16="http://schemas.microsoft.com/office/drawing/2014/main" id="{AB29B062-CBDA-48D8-B5D7-79F2B8105BEB}"/>
                  </a:ext>
                </a:extLst>
              </p:cNvPr>
              <p:cNvGrpSpPr/>
              <p:nvPr/>
            </p:nvGrpSpPr>
            <p:grpSpPr>
              <a:xfrm>
                <a:off x="1315652" y="4508371"/>
                <a:ext cx="3202243" cy="1373958"/>
                <a:chOff x="1952968" y="4411386"/>
                <a:chExt cx="3202243" cy="1373958"/>
              </a:xfrm>
            </p:grpSpPr>
            <p:sp>
              <p:nvSpPr>
                <p:cNvPr id="21" name="Rectangle 20">
                  <a:extLst>
                    <a:ext uri="{FF2B5EF4-FFF2-40B4-BE49-F238E27FC236}">
                      <a16:creationId xmlns:a16="http://schemas.microsoft.com/office/drawing/2014/main" id="{28D07004-D6D8-4640-A909-9B58A94D51F5}"/>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30" normalizeH="0" noProof="0" dirty="0" err="1">
                      <a:ln>
                        <a:noFill/>
                      </a:ln>
                      <a:solidFill>
                        <a:srgbClr val="007CBC"/>
                      </a:solidFill>
                      <a:effectLst/>
                      <a:uLnTx/>
                      <a:uFillTx/>
                      <a:ea typeface="+mn-ea"/>
                      <a:cs typeface="+mn-cs"/>
                    </a:rPr>
                    <a:t>Sub-rede</a:t>
                  </a:r>
                  <a:r>
                    <a:rPr lang="pt-BR" sz="1600" b="0" i="0" u="none" strike="noStrike" kern="0" cap="none" spc="-30" normalizeH="0" noProof="0" dirty="0">
                      <a:ln>
                        <a:noFill/>
                      </a:ln>
                      <a:solidFill>
                        <a:srgbClr val="007CBC"/>
                      </a:solidFill>
                      <a:effectLst/>
                      <a:uLnTx/>
                      <a:uFillTx/>
                      <a:ea typeface="+mn-ea"/>
                      <a:cs typeface="+mn-cs"/>
                    </a:rPr>
                    <a:t> privada: 10.0.2.0/24</a:t>
                  </a:r>
                </a:p>
              </p:txBody>
            </p:sp>
            <p:pic>
              <p:nvPicPr>
                <p:cNvPr id="22" name="Graphic 21">
                  <a:extLst>
                    <a:ext uri="{FF2B5EF4-FFF2-40B4-BE49-F238E27FC236}">
                      <a16:creationId xmlns:a16="http://schemas.microsoft.com/office/drawing/2014/main" id="{0D035CB2-361E-4A28-AE7D-2D72AB73DC6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2969" y="4411386"/>
                  <a:ext cx="457200" cy="457200"/>
                </a:xfrm>
                <a:prstGeom prst="rect">
                  <a:avLst/>
                </a:prstGeom>
              </p:spPr>
            </p:pic>
          </p:grpSp>
          <p:cxnSp>
            <p:nvCxnSpPr>
              <p:cNvPr id="25" name="Straight Arrow Connector 24">
                <a:extLst>
                  <a:ext uri="{FF2B5EF4-FFF2-40B4-BE49-F238E27FC236}">
                    <a16:creationId xmlns:a16="http://schemas.microsoft.com/office/drawing/2014/main" id="{CC5FA206-1D7C-4FC6-93D0-527493DEEA01}"/>
                  </a:ext>
                </a:extLst>
              </p:cNvPr>
              <p:cNvCxnSpPr>
                <a:cxnSpLocks/>
              </p:cNvCxnSpPr>
              <p:nvPr/>
            </p:nvCxnSpPr>
            <p:spPr>
              <a:xfrm>
                <a:off x="5432580" y="4371356"/>
                <a:ext cx="457200"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19E28968-5786-4E93-B223-A47EFDE9FF6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5196529"/>
                <a:ext cx="457200" cy="457200"/>
              </a:xfrm>
              <a:prstGeom prst="rect">
                <a:avLst/>
              </a:prstGeom>
            </p:spPr>
          </p:pic>
          <p:sp>
            <p:nvSpPr>
              <p:cNvPr id="29" name="Rectangle 28">
                <a:extLst>
                  <a:ext uri="{FF2B5EF4-FFF2-40B4-BE49-F238E27FC236}">
                    <a16:creationId xmlns:a16="http://schemas.microsoft.com/office/drawing/2014/main" id="{181C6A07-C0B0-40C3-AE1C-777FBC3057CD}"/>
                  </a:ext>
                </a:extLst>
              </p:cNvPr>
              <p:cNvSpPr/>
              <p:nvPr/>
            </p:nvSpPr>
            <p:spPr>
              <a:xfrm>
                <a:off x="152402" y="1273547"/>
                <a:ext cx="6701094" cy="506928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ea typeface="+mn-ea"/>
                    <a:cs typeface="+mn-cs"/>
                  </a:rPr>
                  <a:t> </a:t>
                </a:r>
                <a:r>
                  <a:rPr lang="pt-BR" sz="1600" b="0" i="0" u="none" strike="noStrike" kern="0" cap="none" spc="0" normalizeH="0" noProof="0">
                    <a:ln>
                      <a:noFill/>
                    </a:ln>
                    <a:solidFill>
                      <a:sysClr val="windowText" lastClr="000000"/>
                    </a:solidFill>
                    <a:effectLst/>
                    <a:uLnTx/>
                    <a:uFillTx/>
                    <a:ea typeface="+mn-ea"/>
                    <a:cs typeface="+mn-cs"/>
                  </a:rPr>
                  <a:t>Nuvem AWS</a:t>
                </a:r>
              </a:p>
            </p:txBody>
          </p:sp>
          <p:pic>
            <p:nvPicPr>
              <p:cNvPr id="30" name="Graphic 29">
                <a:extLst>
                  <a:ext uri="{FF2B5EF4-FFF2-40B4-BE49-F238E27FC236}">
                    <a16:creationId xmlns:a16="http://schemas.microsoft.com/office/drawing/2014/main" id="{8880D3C7-6209-41DD-9B37-8749443CA7A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2401" y="1273546"/>
                <a:ext cx="457200" cy="457200"/>
              </a:xfrm>
              <a:prstGeom prst="rect">
                <a:avLst/>
              </a:prstGeom>
            </p:spPr>
          </p:pic>
          <p:sp>
            <p:nvSpPr>
              <p:cNvPr id="32" name="Rectangle 31">
                <a:extLst>
                  <a:ext uri="{FF2B5EF4-FFF2-40B4-BE49-F238E27FC236}">
                    <a16:creationId xmlns:a16="http://schemas.microsoft.com/office/drawing/2014/main" id="{B14C4A37-EC8E-404F-87A3-50BE30621B56}"/>
                  </a:ext>
                </a:extLst>
              </p:cNvPr>
              <p:cNvSpPr/>
              <p:nvPr/>
            </p:nvSpPr>
            <p:spPr>
              <a:xfrm>
                <a:off x="280551" y="1888174"/>
                <a:ext cx="6329066" cy="4362885"/>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a:t>
                </a:r>
              </a:p>
            </p:txBody>
          </p:sp>
          <p:pic>
            <p:nvPicPr>
              <p:cNvPr id="33" name="Graphic 32">
                <a:extLst>
                  <a:ext uri="{FF2B5EF4-FFF2-40B4-BE49-F238E27FC236}">
                    <a16:creationId xmlns:a16="http://schemas.microsoft.com/office/drawing/2014/main" id="{CD088023-4B5C-48D1-88DC-209A69502E09}"/>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0551" y="1888174"/>
                <a:ext cx="457200" cy="457200"/>
              </a:xfrm>
              <a:prstGeom prst="rect">
                <a:avLst/>
              </a:prstGeom>
            </p:spPr>
          </p:pic>
          <p:sp>
            <p:nvSpPr>
              <p:cNvPr id="35" name="Rectangle 34">
                <a:extLst>
                  <a:ext uri="{FF2B5EF4-FFF2-40B4-BE49-F238E27FC236}">
                    <a16:creationId xmlns:a16="http://schemas.microsoft.com/office/drawing/2014/main" id="{D84C0A9E-4F9C-4AC3-AD6E-F4FED31FE79F}"/>
                  </a:ext>
                </a:extLst>
              </p:cNvPr>
              <p:cNvSpPr/>
              <p:nvPr/>
            </p:nvSpPr>
            <p:spPr>
              <a:xfrm>
                <a:off x="581948" y="2624641"/>
                <a:ext cx="5528310" cy="3362274"/>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dirty="0">
                    <a:ln w="0"/>
                    <a:solidFill>
                      <a:srgbClr val="1D8900"/>
                    </a:solidFill>
                    <a:effectLst/>
                    <a:uLnTx/>
                    <a:uFillTx/>
                  </a:rPr>
                  <a:t> VPC: </a:t>
                </a:r>
                <a:r>
                  <a:rPr lang="pt-BR" sz="1600" dirty="0">
                    <a:solidFill>
                      <a:srgbClr val="1D8900"/>
                    </a:solidFill>
                  </a:rPr>
                  <a:t>10.0.0.0/16</a:t>
                </a:r>
              </a:p>
            </p:txBody>
          </p:sp>
          <p:pic>
            <p:nvPicPr>
              <p:cNvPr id="36" name="Graphic 35">
                <a:extLst>
                  <a:ext uri="{FF2B5EF4-FFF2-40B4-BE49-F238E27FC236}">
                    <a16:creationId xmlns:a16="http://schemas.microsoft.com/office/drawing/2014/main" id="{CCCB30E3-5CE7-46D1-A33B-0AFBDCEF119F}"/>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1948" y="2624640"/>
                <a:ext cx="457200" cy="457200"/>
              </a:xfrm>
              <a:prstGeom prst="rect">
                <a:avLst/>
              </a:prstGeom>
            </p:spPr>
          </p:pic>
          <p:cxnSp>
            <p:nvCxnSpPr>
              <p:cNvPr id="39" name="Connector: Curved 38">
                <a:extLst>
                  <a:ext uri="{FF2B5EF4-FFF2-40B4-BE49-F238E27FC236}">
                    <a16:creationId xmlns:a16="http://schemas.microsoft.com/office/drawing/2014/main" id="{E083CBD5-3CD4-419F-AB03-DCE0DA8E070A}"/>
                  </a:ext>
                </a:extLst>
              </p:cNvPr>
              <p:cNvCxnSpPr>
                <a:cxnSpLocks/>
              </p:cNvCxnSpPr>
              <p:nvPr/>
            </p:nvCxnSpPr>
            <p:spPr>
              <a:xfrm flipV="1">
                <a:off x="3267019" y="4389554"/>
                <a:ext cx="1718639" cy="1053773"/>
              </a:xfrm>
              <a:prstGeom prst="curvedConnector3">
                <a:avLst>
                  <a:gd name="adj1" fmla="val 65317"/>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FA931712-A754-4340-80DA-E5F1AF17104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04025" y="4130056"/>
                <a:ext cx="469900" cy="469900"/>
              </a:xfrm>
              <a:prstGeom prst="rect">
                <a:avLst/>
              </a:prstGeom>
            </p:spPr>
          </p:pic>
          <p:cxnSp>
            <p:nvCxnSpPr>
              <p:cNvPr id="47" name="Connector: Curved 46">
                <a:extLst>
                  <a:ext uri="{FF2B5EF4-FFF2-40B4-BE49-F238E27FC236}">
                    <a16:creationId xmlns:a16="http://schemas.microsoft.com/office/drawing/2014/main" id="{C7832A7E-9656-456C-964D-EF1DAACDDB3A}"/>
                  </a:ext>
                </a:extLst>
              </p:cNvPr>
              <p:cNvCxnSpPr>
                <a:cxnSpLocks/>
                <a:stCxn id="45" idx="3"/>
                <a:endCxn id="23" idx="1"/>
              </p:cNvCxnSpPr>
              <p:nvPr/>
            </p:nvCxnSpPr>
            <p:spPr>
              <a:xfrm flipV="1">
                <a:off x="6373925" y="3081840"/>
                <a:ext cx="743238" cy="1283166"/>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5" name="Graphic 64">
                <a:extLst>
                  <a:ext uri="{FF2B5EF4-FFF2-40B4-BE49-F238E27FC236}">
                    <a16:creationId xmlns:a16="http://schemas.microsoft.com/office/drawing/2014/main" id="{AA285A80-864A-4466-BC36-7051F2D8E4B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13394" y="3575540"/>
                <a:ext cx="457200" cy="457200"/>
              </a:xfrm>
              <a:prstGeom prst="rect">
                <a:avLst/>
              </a:prstGeom>
            </p:spPr>
          </p:pic>
          <p:sp>
            <p:nvSpPr>
              <p:cNvPr id="71" name="TextBox 70">
                <a:extLst>
                  <a:ext uri="{FF2B5EF4-FFF2-40B4-BE49-F238E27FC236}">
                    <a16:creationId xmlns:a16="http://schemas.microsoft.com/office/drawing/2014/main" id="{A52BA115-F2EE-4C2E-8241-23F2F8E41FBB}"/>
                  </a:ext>
                </a:extLst>
              </p:cNvPr>
              <p:cNvSpPr txBox="1"/>
              <p:nvPr/>
            </p:nvSpPr>
            <p:spPr>
              <a:xfrm>
                <a:off x="5594127" y="4571072"/>
                <a:ext cx="1089700" cy="830997"/>
              </a:xfrm>
              <a:prstGeom prst="rect">
                <a:avLst/>
              </a:prstGeom>
              <a:noFill/>
            </p:spPr>
            <p:txBody>
              <a:bodyPr wrap="square" rtlCol="0">
                <a:spAutoFit/>
              </a:bodyPr>
              <a:lstStyle/>
              <a:p>
                <a:pPr algn="ctr" rtl="0"/>
                <a:r>
                  <a:rPr lang="pt-BR" sz="1600">
                    <a:ea typeface="Amazon Ember Light" panose="020B0403020204020204" pitchFamily="34" charset="0"/>
                    <a:cs typeface="Arial" panose="020B0604020202020204" pitchFamily="34" charset="0"/>
                  </a:rPr>
                  <a:t>Gateway virtual (</a:t>
                </a:r>
                <a:r>
                  <a:rPr lang="pt-BR" sz="1600">
                    <a:solidFill>
                      <a:schemeClr val="accent6"/>
                    </a:solidFill>
                    <a:ea typeface="Amazon Ember Light" panose="020B0403020204020204" pitchFamily="34" charset="0"/>
                    <a:cs typeface="Arial" panose="020B0604020202020204" pitchFamily="34" charset="0"/>
                  </a:rPr>
                  <a:t>vgw-id</a:t>
                </a:r>
                <a:r>
                  <a:rPr lang="pt-BR" sz="1600">
                    <a:ea typeface="Amazon Ember Light" panose="020B0403020204020204" pitchFamily="34" charset="0"/>
                    <a:cs typeface="Arial" panose="020B0604020202020204" pitchFamily="34" charset="0"/>
                  </a:rPr>
                  <a:t>)</a:t>
                </a:r>
              </a:p>
            </p:txBody>
          </p:sp>
          <p:sp>
            <p:nvSpPr>
              <p:cNvPr id="90" name="TextBox 89">
                <a:extLst>
                  <a:ext uri="{FF2B5EF4-FFF2-40B4-BE49-F238E27FC236}">
                    <a16:creationId xmlns:a16="http://schemas.microsoft.com/office/drawing/2014/main" id="{F9BB8A9B-3A26-4A51-A163-706B7162A68C}"/>
                  </a:ext>
                </a:extLst>
              </p:cNvPr>
              <p:cNvSpPr txBox="1"/>
              <p:nvPr/>
            </p:nvSpPr>
            <p:spPr>
              <a:xfrm>
                <a:off x="4782974" y="4587343"/>
                <a:ext cx="930587" cy="584775"/>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Tabela de rotas</a:t>
                </a:r>
                <a:endParaRPr lang="en-US" sz="1600" dirty="0">
                  <a:ea typeface="Amazon Ember Light" panose="020B0403020204020204" pitchFamily="34" charset="0"/>
                  <a:cs typeface="Arial" panose="020B0604020202020204" pitchFamily="34" charset="0"/>
                </a:endParaRPr>
              </a:p>
            </p:txBody>
          </p:sp>
          <p:pic>
            <p:nvPicPr>
              <p:cNvPr id="91" name="Graphic 90">
                <a:extLst>
                  <a:ext uri="{FF2B5EF4-FFF2-40B4-BE49-F238E27FC236}">
                    <a16:creationId xmlns:a16="http://schemas.microsoft.com/office/drawing/2014/main" id="{4FA3F02D-A9D5-4751-B386-D597C72CD2D5}"/>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93707" y="4147856"/>
                <a:ext cx="469900" cy="469900"/>
              </a:xfrm>
              <a:prstGeom prst="rect">
                <a:avLst/>
              </a:prstGeom>
            </p:spPr>
          </p:pic>
        </p:grpSp>
      </p:grpSp>
      <p:sp>
        <p:nvSpPr>
          <p:cNvPr id="74" name="TextBox 73">
            <a:extLst>
              <a:ext uri="{FF2B5EF4-FFF2-40B4-BE49-F238E27FC236}">
                <a16:creationId xmlns:a16="http://schemas.microsoft.com/office/drawing/2014/main" id="{EA1EF6A5-5B99-423D-ABAA-D27F5A003AC9}"/>
              </a:ext>
            </a:extLst>
          </p:cNvPr>
          <p:cNvSpPr txBox="1"/>
          <p:nvPr/>
        </p:nvSpPr>
        <p:spPr>
          <a:xfrm>
            <a:off x="9985779" y="1313416"/>
            <a:ext cx="1951175" cy="584775"/>
          </a:xfrm>
          <a:prstGeom prst="rect">
            <a:avLst/>
          </a:prstGeom>
          <a:noFill/>
        </p:spPr>
        <p:txBody>
          <a:bodyPr wrap="none" rtlCol="0">
            <a:spAutoFit/>
          </a:bodyPr>
          <a:lstStyle/>
          <a:p>
            <a:pPr algn="ctr" rtl="0"/>
            <a:r>
              <a:rPr lang="pt-BR" sz="1600" dirty="0">
                <a:ea typeface="Amazon Ember" panose="020B0603020204020204" pitchFamily="34" charset="0"/>
                <a:cs typeface="Amazon Ember" panose="020B0603020204020204" pitchFamily="34" charset="0"/>
              </a:rPr>
              <a:t>Tabela de rotas </a:t>
            </a:r>
            <a:br>
              <a:rPr lang="pt-BR" sz="1600" dirty="0">
                <a:ea typeface="Amazon Ember" panose="020B0603020204020204" pitchFamily="34" charset="0"/>
                <a:cs typeface="Amazon Ember" panose="020B0603020204020204" pitchFamily="34" charset="0"/>
              </a:rPr>
            </a:br>
            <a:r>
              <a:rPr lang="pt-BR" sz="1600" dirty="0">
                <a:ea typeface="Amazon Ember" panose="020B0603020204020204" pitchFamily="34" charset="0"/>
                <a:cs typeface="Amazon Ember" panose="020B0603020204020204" pitchFamily="34" charset="0"/>
              </a:rPr>
              <a:t>da </a:t>
            </a:r>
            <a:r>
              <a:rPr lang="pt-BR" sz="1600" dirty="0" err="1">
                <a:ea typeface="Amazon Ember" panose="020B0603020204020204" pitchFamily="34" charset="0"/>
                <a:cs typeface="Amazon Ember" panose="020B0603020204020204" pitchFamily="34" charset="0"/>
              </a:rPr>
              <a:t>sub-rede</a:t>
            </a:r>
            <a:r>
              <a:rPr lang="pt-BR" sz="1600" dirty="0">
                <a:ea typeface="Amazon Ember" panose="020B0603020204020204" pitchFamily="34" charset="0"/>
                <a:cs typeface="Amazon Ember" panose="020B0603020204020204" pitchFamily="34" charset="0"/>
              </a:rPr>
              <a:t> pública</a:t>
            </a:r>
          </a:p>
        </p:txBody>
      </p:sp>
      <p:graphicFrame>
        <p:nvGraphicFramePr>
          <p:cNvPr id="72" name="Table 71">
            <a:extLst>
              <a:ext uri="{FF2B5EF4-FFF2-40B4-BE49-F238E27FC236}">
                <a16:creationId xmlns:a16="http://schemas.microsoft.com/office/drawing/2014/main" id="{9B41B08F-F55A-48CF-81E0-BF6425331F69}"/>
              </a:ext>
            </a:extLst>
          </p:cNvPr>
          <p:cNvGraphicFramePr>
            <a:graphicFrameLocks noGrp="1"/>
          </p:cNvGraphicFramePr>
          <p:nvPr>
            <p:extLst>
              <p:ext uri="{D42A27DB-BD31-4B8C-83A1-F6EECF244321}">
                <p14:modId xmlns:p14="http://schemas.microsoft.com/office/powerpoint/2010/main" val="781348164"/>
              </p:ext>
            </p:extLst>
          </p:nvPr>
        </p:nvGraphicFramePr>
        <p:xfrm>
          <a:off x="9763503" y="1912542"/>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solidFill>
                            <a:schemeClr val="tx1"/>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75" name="TextBox 74">
            <a:extLst>
              <a:ext uri="{FF2B5EF4-FFF2-40B4-BE49-F238E27FC236}">
                <a16:creationId xmlns:a16="http://schemas.microsoft.com/office/drawing/2014/main" id="{302C8053-039C-4ED0-B783-A6E0799FD6BC}"/>
              </a:ext>
            </a:extLst>
          </p:cNvPr>
          <p:cNvSpPr txBox="1"/>
          <p:nvPr/>
        </p:nvSpPr>
        <p:spPr>
          <a:xfrm>
            <a:off x="9900189" y="3133998"/>
            <a:ext cx="1967205" cy="584775"/>
          </a:xfrm>
          <a:prstGeom prst="rect">
            <a:avLst/>
          </a:prstGeom>
          <a:noFill/>
        </p:spPr>
        <p:txBody>
          <a:bodyPr wrap="none" rtlCol="0">
            <a:spAutoFit/>
          </a:bodyPr>
          <a:lstStyle/>
          <a:p>
            <a:pPr algn="ctr" rtl="0"/>
            <a:r>
              <a:rPr lang="pt-BR" sz="1600" dirty="0">
                <a:ea typeface="Amazon Ember" panose="020B0603020204020204" pitchFamily="34" charset="0"/>
                <a:cs typeface="Amazon Ember" panose="020B0603020204020204" pitchFamily="34" charset="0"/>
              </a:rPr>
              <a:t>Tabela de rotas </a:t>
            </a:r>
            <a:br>
              <a:rPr lang="pt-BR" sz="1600" dirty="0">
                <a:ea typeface="Amazon Ember" panose="020B0603020204020204" pitchFamily="34" charset="0"/>
                <a:cs typeface="Amazon Ember" panose="020B0603020204020204" pitchFamily="34" charset="0"/>
              </a:rPr>
            </a:br>
            <a:r>
              <a:rPr lang="pt-BR" sz="1600" dirty="0">
                <a:ea typeface="Amazon Ember" panose="020B0603020204020204" pitchFamily="34" charset="0"/>
                <a:cs typeface="Amazon Ember" panose="020B0603020204020204" pitchFamily="34" charset="0"/>
              </a:rPr>
              <a:t>da </a:t>
            </a:r>
            <a:r>
              <a:rPr lang="pt-BR" sz="1600" dirty="0" err="1">
                <a:ea typeface="Amazon Ember" panose="020B0603020204020204" pitchFamily="34" charset="0"/>
                <a:cs typeface="Amazon Ember" panose="020B0603020204020204" pitchFamily="34" charset="0"/>
              </a:rPr>
              <a:t>sub-rede</a:t>
            </a:r>
            <a:r>
              <a:rPr lang="pt-BR" sz="1600" dirty="0">
                <a:ea typeface="Amazon Ember" panose="020B0603020204020204" pitchFamily="34" charset="0"/>
                <a:cs typeface="Amazon Ember" panose="020B0603020204020204" pitchFamily="34" charset="0"/>
              </a:rPr>
              <a:t> privada</a:t>
            </a:r>
          </a:p>
        </p:txBody>
      </p:sp>
      <p:graphicFrame>
        <p:nvGraphicFramePr>
          <p:cNvPr id="73" name="Table 72">
            <a:extLst>
              <a:ext uri="{FF2B5EF4-FFF2-40B4-BE49-F238E27FC236}">
                <a16:creationId xmlns:a16="http://schemas.microsoft.com/office/drawing/2014/main" id="{C8BBDE86-412C-48CD-A98A-295FF0815C8F}"/>
              </a:ext>
            </a:extLst>
          </p:cNvPr>
          <p:cNvGraphicFramePr>
            <a:graphicFrameLocks noGrp="1"/>
          </p:cNvGraphicFramePr>
          <p:nvPr>
            <p:extLst>
              <p:ext uri="{D42A27DB-BD31-4B8C-83A1-F6EECF244321}">
                <p14:modId xmlns:p14="http://schemas.microsoft.com/office/powerpoint/2010/main" val="2505456556"/>
              </p:ext>
            </p:extLst>
          </p:nvPr>
        </p:nvGraphicFramePr>
        <p:xfrm>
          <a:off x="9427537" y="3695740"/>
          <a:ext cx="2731694" cy="1112520"/>
        </p:xfrm>
        <a:graphic>
          <a:graphicData uri="http://schemas.openxmlformats.org/drawingml/2006/table">
            <a:tbl>
              <a:tblPr firstRow="1" bandRow="1">
                <a:tableStyleId>{2D5ABB26-0587-4C30-8999-92F81FD0307C}</a:tableStyleId>
              </a:tblPr>
              <a:tblGrid>
                <a:gridCol w="1754206">
                  <a:extLst>
                    <a:ext uri="{9D8B030D-6E8A-4147-A177-3AD203B41FA5}">
                      <a16:colId xmlns:a16="http://schemas.microsoft.com/office/drawing/2014/main" val="3829441895"/>
                    </a:ext>
                  </a:extLst>
                </a:gridCol>
                <a:gridCol w="977488">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dirty="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accent6"/>
                          </a:solidFill>
                        </a:rPr>
                        <a:t>192.168.10.0/24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vgw</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5" name="Footer Placeholder 4">
            <a:extLst>
              <a:ext uri="{FF2B5EF4-FFF2-40B4-BE49-F238E27FC236}">
                <a16:creationId xmlns:a16="http://schemas.microsoft.com/office/drawing/2014/main" id="{949B3ABA-0D61-4434-8F98-DAA1E9358A14}"/>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3" name="Slide Number Placeholder 2">
            <a:extLst>
              <a:ext uri="{FF2B5EF4-FFF2-40B4-BE49-F238E27FC236}">
                <a16:creationId xmlns:a16="http://schemas.microsoft.com/office/drawing/2014/main" id="{7EED5395-4447-49DB-B54E-52FAFB2B8B1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24</a:t>
            </a:fld>
            <a:endParaRPr lang="en-US" dirty="0">
              <a:latin typeface="+mn-lt"/>
            </a:endParaRPr>
          </a:p>
        </p:txBody>
      </p:sp>
    </p:spTree>
    <p:custDataLst>
      <p:tags r:id="rId1"/>
    </p:custDataLst>
    <p:extLst>
      <p:ext uri="{BB962C8B-B14F-4D97-AF65-F5344CB8AC3E}">
        <p14:creationId xmlns:p14="http://schemas.microsoft.com/office/powerpoint/2010/main" val="2603182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2A4A-0C43-4847-9633-33F2DBF9BBFA}"/>
              </a:ext>
            </a:extLst>
          </p:cNvPr>
          <p:cNvSpPr>
            <a:spLocks noGrp="1"/>
          </p:cNvSpPr>
          <p:nvPr>
            <p:ph type="title"/>
          </p:nvPr>
        </p:nvSpPr>
        <p:spPr/>
        <p:txBody>
          <a:bodyPr rtlCol="0"/>
          <a:lstStyle/>
          <a:p>
            <a:pPr rtl="0"/>
            <a:r>
              <a:rPr lang="pt-BR">
                <a:latin typeface="+mn-lt"/>
              </a:rPr>
              <a:t>AWS Direct Connect</a:t>
            </a:r>
          </a:p>
        </p:txBody>
      </p:sp>
      <p:grpSp>
        <p:nvGrpSpPr>
          <p:cNvPr id="5" name="Group 4" descr="architecture diagram of a vpc in aws cloud with two subnets. there is a two-way arrow between the instance in the private subnet and the route table, between the route table and the vpn gateway, between the vpn gateway and aws direct connect, between aws direct connect and the customer gateway, and between the customer gateway and the corporate data center.">
            <a:extLst>
              <a:ext uri="{FF2B5EF4-FFF2-40B4-BE49-F238E27FC236}">
                <a16:creationId xmlns:a16="http://schemas.microsoft.com/office/drawing/2014/main" id="{639D2DC3-AD60-40F3-BAD1-85D7AD96E8F6}"/>
              </a:ext>
            </a:extLst>
          </p:cNvPr>
          <p:cNvGrpSpPr/>
          <p:nvPr/>
        </p:nvGrpSpPr>
        <p:grpSpPr>
          <a:xfrm>
            <a:off x="152401" y="1197346"/>
            <a:ext cx="10631765" cy="5467338"/>
            <a:chOff x="152401" y="1273546"/>
            <a:chExt cx="10631765" cy="5467338"/>
          </a:xfrm>
        </p:grpSpPr>
        <p:sp>
          <p:nvSpPr>
            <p:cNvPr id="6" name="Rectangle 5">
              <a:extLst>
                <a:ext uri="{FF2B5EF4-FFF2-40B4-BE49-F238E27FC236}">
                  <a16:creationId xmlns:a16="http://schemas.microsoft.com/office/drawing/2014/main" id="{92C2A192-2434-43FA-B323-A1B73C8C9700}"/>
                </a:ext>
              </a:extLst>
            </p:cNvPr>
            <p:cNvSpPr/>
            <p:nvPr/>
          </p:nvSpPr>
          <p:spPr>
            <a:xfrm>
              <a:off x="1063615" y="2244988"/>
              <a:ext cx="3591473" cy="38941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Zona de disponibilidade</a:t>
              </a:r>
            </a:p>
          </p:txBody>
        </p:sp>
        <p:grpSp>
          <p:nvGrpSpPr>
            <p:cNvPr id="7" name="Group 6">
              <a:extLst>
                <a:ext uri="{FF2B5EF4-FFF2-40B4-BE49-F238E27FC236}">
                  <a16:creationId xmlns:a16="http://schemas.microsoft.com/office/drawing/2014/main" id="{7DF71FC1-E5EB-487D-A700-7FD79F391467}"/>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8" name="Rectangle 7">
                <a:extLst>
                  <a:ext uri="{FF2B5EF4-FFF2-40B4-BE49-F238E27FC236}">
                    <a16:creationId xmlns:a16="http://schemas.microsoft.com/office/drawing/2014/main" id="{DB30EB6E-397F-46FF-BED2-0F073C1A232A}"/>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10.1.0.0/24</a:t>
                </a:r>
              </a:p>
            </p:txBody>
          </p:sp>
          <p:pic>
            <p:nvPicPr>
              <p:cNvPr id="9" name="Graphic 8">
                <a:extLst>
                  <a:ext uri="{FF2B5EF4-FFF2-40B4-BE49-F238E27FC236}">
                    <a16:creationId xmlns:a16="http://schemas.microsoft.com/office/drawing/2014/main" id="{B1DD4D74-CB70-4BB7-9DFE-142155E11D4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grpSp>
          <p:nvGrpSpPr>
            <p:cNvPr id="12" name="Group 11">
              <a:extLst>
                <a:ext uri="{FF2B5EF4-FFF2-40B4-BE49-F238E27FC236}">
                  <a16:creationId xmlns:a16="http://schemas.microsoft.com/office/drawing/2014/main" id="{81D23B1A-42CB-4AEF-A99B-118048033B48}"/>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13" name="Rectangle 12">
                <a:extLst>
                  <a:ext uri="{FF2B5EF4-FFF2-40B4-BE49-F238E27FC236}">
                    <a16:creationId xmlns:a16="http://schemas.microsoft.com/office/drawing/2014/main" id="{D66D1770-1167-41FB-B9F3-1F701D1801B5}"/>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30" normalizeH="0" noProof="0" dirty="0" err="1">
                    <a:ln>
                      <a:noFill/>
                    </a:ln>
                    <a:solidFill>
                      <a:srgbClr val="007CBC"/>
                    </a:solidFill>
                    <a:effectLst/>
                    <a:uLnTx/>
                    <a:uFillTx/>
                    <a:ea typeface="+mn-ea"/>
                    <a:cs typeface="+mn-cs"/>
                  </a:rPr>
                  <a:t>Sub-rede</a:t>
                </a:r>
                <a:r>
                  <a:rPr lang="pt-BR" sz="1600" b="0" i="0" u="none" strike="noStrike" kern="0" cap="none" spc="-30" normalizeH="0" noProof="0" dirty="0">
                    <a:ln>
                      <a:noFill/>
                    </a:ln>
                    <a:solidFill>
                      <a:srgbClr val="007CBC"/>
                    </a:solidFill>
                    <a:effectLst/>
                    <a:uLnTx/>
                    <a:uFillTx/>
                    <a:ea typeface="+mn-ea"/>
                    <a:cs typeface="+mn-cs"/>
                  </a:rPr>
                  <a:t> privada: 10.0.2.0/24</a:t>
                </a:r>
              </a:p>
            </p:txBody>
          </p:sp>
          <p:pic>
            <p:nvPicPr>
              <p:cNvPr id="14" name="Graphic 13">
                <a:extLst>
                  <a:ext uri="{FF2B5EF4-FFF2-40B4-BE49-F238E27FC236}">
                    <a16:creationId xmlns:a16="http://schemas.microsoft.com/office/drawing/2014/main" id="{231942A6-CE44-4EC1-9DBE-0AD9EEA23C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2969" y="4411386"/>
                <a:ext cx="457200" cy="457200"/>
              </a:xfrm>
              <a:prstGeom prst="rect">
                <a:avLst/>
              </a:prstGeom>
            </p:spPr>
          </p:pic>
        </p:grpSp>
        <p:pic>
          <p:nvPicPr>
            <p:cNvPr id="15" name="Graphic 14">
              <a:extLst>
                <a:ext uri="{FF2B5EF4-FFF2-40B4-BE49-F238E27FC236}">
                  <a16:creationId xmlns:a16="http://schemas.microsoft.com/office/drawing/2014/main" id="{C241922F-7DF5-4C85-BFE9-8FBFB01BBDF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7163" y="1361103"/>
              <a:ext cx="1280160" cy="1280160"/>
            </a:xfrm>
            <a:prstGeom prst="rect">
              <a:avLst/>
            </a:prstGeom>
          </p:spPr>
        </p:pic>
        <p:cxnSp>
          <p:nvCxnSpPr>
            <p:cNvPr id="16" name="Straight Arrow Connector 15">
              <a:extLst>
                <a:ext uri="{FF2B5EF4-FFF2-40B4-BE49-F238E27FC236}">
                  <a16:creationId xmlns:a16="http://schemas.microsoft.com/office/drawing/2014/main" id="{565B7E94-353F-4B20-A00D-F61C2A91BAB5}"/>
                </a:ext>
                <a:ext uri="{C183D7F6-B498-43B3-948B-1728B52AA6E4}">
                  <adec:decorative xmlns:adec="http://schemas.microsoft.com/office/drawing/2017/decorative" val="1"/>
                </a:ext>
              </a:extLst>
            </p:cNvPr>
            <p:cNvCxnSpPr>
              <a:cxnSpLocks/>
            </p:cNvCxnSpPr>
            <p:nvPr/>
          </p:nvCxnSpPr>
          <p:spPr>
            <a:xfrm>
              <a:off x="5432580" y="4371356"/>
              <a:ext cx="457200"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BA77A3F-A9D1-4CEB-9382-93C185B1DF9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541" y="5196529"/>
              <a:ext cx="457200" cy="457200"/>
            </a:xfrm>
            <a:prstGeom prst="rect">
              <a:avLst/>
            </a:prstGeom>
          </p:spPr>
        </p:pic>
        <p:sp>
          <p:nvSpPr>
            <p:cNvPr id="18" name="TextBox 17">
              <a:extLst>
                <a:ext uri="{FF2B5EF4-FFF2-40B4-BE49-F238E27FC236}">
                  <a16:creationId xmlns:a16="http://schemas.microsoft.com/office/drawing/2014/main" id="{8848FA08-0DD7-4D3B-9219-25E1EF4D9269}"/>
                </a:ext>
              </a:extLst>
            </p:cNvPr>
            <p:cNvSpPr txBox="1"/>
            <p:nvPr/>
          </p:nvSpPr>
          <p:spPr>
            <a:xfrm>
              <a:off x="6910893" y="2229637"/>
              <a:ext cx="898003" cy="338554"/>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Internet</a:t>
              </a:r>
            </a:p>
          </p:txBody>
        </p:sp>
        <p:sp>
          <p:nvSpPr>
            <p:cNvPr id="19" name="Rectangle 18">
              <a:extLst>
                <a:ext uri="{FF2B5EF4-FFF2-40B4-BE49-F238E27FC236}">
                  <a16:creationId xmlns:a16="http://schemas.microsoft.com/office/drawing/2014/main" id="{E6D7E821-968F-4E3A-888F-CCDEB5876BE5}"/>
                </a:ext>
              </a:extLst>
            </p:cNvPr>
            <p:cNvSpPr/>
            <p:nvPr/>
          </p:nvSpPr>
          <p:spPr>
            <a:xfrm>
              <a:off x="152402" y="1273546"/>
              <a:ext cx="6701094" cy="508258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ysClr val="windowText" lastClr="000000"/>
                  </a:solidFill>
                  <a:effectLst/>
                  <a:uLnTx/>
                  <a:uFillTx/>
                  <a:ea typeface="+mn-ea"/>
                  <a:cs typeface="+mn-cs"/>
                </a:rPr>
                <a:t> </a:t>
              </a:r>
              <a:r>
                <a:rPr lang="pt-BR" sz="1600" b="0" i="0" u="none" strike="noStrike" kern="0" cap="none" spc="0" normalizeH="0" noProof="0" dirty="0">
                  <a:ln>
                    <a:noFill/>
                  </a:ln>
                  <a:solidFill>
                    <a:sysClr val="windowText" lastClr="000000"/>
                  </a:solidFill>
                  <a:effectLst/>
                  <a:uLnTx/>
                  <a:uFillTx/>
                  <a:ea typeface="+mn-ea"/>
                  <a:cs typeface="+mn-cs"/>
                </a:rPr>
                <a:t>Nuvem AWS</a:t>
              </a:r>
            </a:p>
          </p:txBody>
        </p:sp>
        <p:pic>
          <p:nvPicPr>
            <p:cNvPr id="20" name="Graphic 19">
              <a:extLst>
                <a:ext uri="{FF2B5EF4-FFF2-40B4-BE49-F238E27FC236}">
                  <a16:creationId xmlns:a16="http://schemas.microsoft.com/office/drawing/2014/main" id="{A3472748-239B-4D0B-9664-448B80B34CA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01" y="1273546"/>
              <a:ext cx="457200" cy="457200"/>
            </a:xfrm>
            <a:prstGeom prst="rect">
              <a:avLst/>
            </a:prstGeom>
          </p:spPr>
        </p:pic>
        <p:sp>
          <p:nvSpPr>
            <p:cNvPr id="21" name="Rectangle 20">
              <a:extLst>
                <a:ext uri="{FF2B5EF4-FFF2-40B4-BE49-F238E27FC236}">
                  <a16:creationId xmlns:a16="http://schemas.microsoft.com/office/drawing/2014/main" id="{47B3011B-A2CD-4112-84DC-9C93D5B69097}"/>
                </a:ext>
              </a:extLst>
            </p:cNvPr>
            <p:cNvSpPr/>
            <p:nvPr/>
          </p:nvSpPr>
          <p:spPr>
            <a:xfrm>
              <a:off x="280551" y="1888174"/>
              <a:ext cx="6329066" cy="4367116"/>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a:t>
              </a:r>
            </a:p>
          </p:txBody>
        </p:sp>
        <p:pic>
          <p:nvPicPr>
            <p:cNvPr id="22" name="Graphic 21">
              <a:extLst>
                <a:ext uri="{FF2B5EF4-FFF2-40B4-BE49-F238E27FC236}">
                  <a16:creationId xmlns:a16="http://schemas.microsoft.com/office/drawing/2014/main" id="{F8D92709-762D-4E52-A28A-19DD3A2B969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0551" y="1888174"/>
              <a:ext cx="457200" cy="457200"/>
            </a:xfrm>
            <a:prstGeom prst="rect">
              <a:avLst/>
            </a:prstGeom>
          </p:spPr>
        </p:pic>
        <p:sp>
          <p:nvSpPr>
            <p:cNvPr id="23" name="Rectangle 22">
              <a:extLst>
                <a:ext uri="{FF2B5EF4-FFF2-40B4-BE49-F238E27FC236}">
                  <a16:creationId xmlns:a16="http://schemas.microsoft.com/office/drawing/2014/main" id="{AC2EB14A-8DFE-4A3D-A8C2-C9D87489922C}"/>
                </a:ext>
              </a:extLst>
            </p:cNvPr>
            <p:cNvSpPr/>
            <p:nvPr/>
          </p:nvSpPr>
          <p:spPr>
            <a:xfrm>
              <a:off x="581948" y="2624640"/>
              <a:ext cx="5528310" cy="337109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a:t>
              </a:r>
              <a:r>
                <a:rPr lang="pt-BR" sz="1600">
                  <a:solidFill>
                    <a:srgbClr val="1D8900"/>
                  </a:solidFill>
                </a:rPr>
                <a:t>10.0.0.0/16</a:t>
              </a:r>
            </a:p>
          </p:txBody>
        </p:sp>
        <p:pic>
          <p:nvPicPr>
            <p:cNvPr id="24" name="Graphic 23">
              <a:extLst>
                <a:ext uri="{FF2B5EF4-FFF2-40B4-BE49-F238E27FC236}">
                  <a16:creationId xmlns:a16="http://schemas.microsoft.com/office/drawing/2014/main" id="{176C253B-8982-4EC8-B520-986DC774E80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948" y="2624640"/>
              <a:ext cx="457200" cy="457200"/>
            </a:xfrm>
            <a:prstGeom prst="rect">
              <a:avLst/>
            </a:prstGeom>
          </p:spPr>
        </p:pic>
        <p:cxnSp>
          <p:nvCxnSpPr>
            <p:cNvPr id="25" name="Connector: Curved 24">
              <a:extLst>
                <a:ext uri="{FF2B5EF4-FFF2-40B4-BE49-F238E27FC236}">
                  <a16:creationId xmlns:a16="http://schemas.microsoft.com/office/drawing/2014/main" id="{F8048AF3-452A-48D3-9677-9B46BDAF6697}"/>
                </a:ext>
              </a:extLst>
            </p:cNvPr>
            <p:cNvCxnSpPr>
              <a:cxnSpLocks/>
              <a:stCxn id="17" idx="3"/>
            </p:cNvCxnSpPr>
            <p:nvPr/>
          </p:nvCxnSpPr>
          <p:spPr>
            <a:xfrm flipV="1">
              <a:off x="3256741" y="4371356"/>
              <a:ext cx="1718639" cy="1053773"/>
            </a:xfrm>
            <a:prstGeom prst="curvedConnector3">
              <a:avLst>
                <a:gd name="adj1" fmla="val 65317"/>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75D94EC6-E869-43EA-9996-9673EB796541}"/>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04025" y="4130056"/>
              <a:ext cx="469900" cy="469900"/>
            </a:xfrm>
            <a:prstGeom prst="rect">
              <a:avLst/>
            </a:prstGeom>
          </p:spPr>
        </p:pic>
        <p:grpSp>
          <p:nvGrpSpPr>
            <p:cNvPr id="30" name="Group 29">
              <a:extLst>
                <a:ext uri="{FF2B5EF4-FFF2-40B4-BE49-F238E27FC236}">
                  <a16:creationId xmlns:a16="http://schemas.microsoft.com/office/drawing/2014/main" id="{CF35CA2E-8705-4B89-8313-7713EA25C075}"/>
                </a:ext>
              </a:extLst>
            </p:cNvPr>
            <p:cNvGrpSpPr/>
            <p:nvPr/>
          </p:nvGrpSpPr>
          <p:grpSpPr>
            <a:xfrm>
              <a:off x="7877496" y="4297139"/>
              <a:ext cx="1389674" cy="1034642"/>
              <a:chOff x="7877496" y="4130881"/>
              <a:chExt cx="1389674" cy="1034642"/>
            </a:xfrm>
          </p:grpSpPr>
          <p:pic>
            <p:nvPicPr>
              <p:cNvPr id="31" name="Graphic 30">
                <a:extLst>
                  <a:ext uri="{FF2B5EF4-FFF2-40B4-BE49-F238E27FC236}">
                    <a16:creationId xmlns:a16="http://schemas.microsoft.com/office/drawing/2014/main" id="{BB5CB69C-1E57-43DC-B9F0-DF597A6037EC}"/>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37382" y="4130881"/>
                <a:ext cx="469900" cy="469900"/>
              </a:xfrm>
              <a:prstGeom prst="rect">
                <a:avLst/>
              </a:prstGeom>
            </p:spPr>
          </p:pic>
          <p:sp>
            <p:nvSpPr>
              <p:cNvPr id="32" name="TextBox 31">
                <a:extLst>
                  <a:ext uri="{FF2B5EF4-FFF2-40B4-BE49-F238E27FC236}">
                    <a16:creationId xmlns:a16="http://schemas.microsoft.com/office/drawing/2014/main" id="{AA4A32F0-CB72-4FD0-A21F-96F23DB6146E}"/>
                  </a:ext>
                </a:extLst>
              </p:cNvPr>
              <p:cNvSpPr txBox="1"/>
              <p:nvPr/>
            </p:nvSpPr>
            <p:spPr>
              <a:xfrm>
                <a:off x="7877496" y="4580748"/>
                <a:ext cx="1389674" cy="584775"/>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Gateway </a:t>
                </a:r>
                <a:br>
                  <a:rPr lang="pt-BR" sz="1600" dirty="0">
                    <a:ea typeface="Amazon Ember Light" panose="020B0403020204020204" pitchFamily="34" charset="0"/>
                    <a:cs typeface="Arial" panose="020B0604020202020204" pitchFamily="34" charset="0"/>
                  </a:rPr>
                </a:br>
                <a:r>
                  <a:rPr lang="pt-BR" sz="1600" dirty="0">
                    <a:ea typeface="Amazon Ember Light" panose="020B0403020204020204" pitchFamily="34" charset="0"/>
                    <a:cs typeface="Arial" panose="020B0604020202020204" pitchFamily="34" charset="0"/>
                  </a:rPr>
                  <a:t>do cliente</a:t>
                </a:r>
              </a:p>
            </p:txBody>
          </p:sp>
        </p:grpSp>
        <p:grpSp>
          <p:nvGrpSpPr>
            <p:cNvPr id="33" name="Group 32">
              <a:extLst>
                <a:ext uri="{FF2B5EF4-FFF2-40B4-BE49-F238E27FC236}">
                  <a16:creationId xmlns:a16="http://schemas.microsoft.com/office/drawing/2014/main" id="{8D9BE422-8154-4FDE-BBF5-3249FF17EEE2}"/>
                </a:ext>
              </a:extLst>
            </p:cNvPr>
            <p:cNvGrpSpPr/>
            <p:nvPr/>
          </p:nvGrpSpPr>
          <p:grpSpPr>
            <a:xfrm>
              <a:off x="8544450" y="5191758"/>
              <a:ext cx="2239716" cy="1549126"/>
              <a:chOff x="8544450" y="5004083"/>
              <a:chExt cx="2239716" cy="1549126"/>
            </a:xfrm>
          </p:grpSpPr>
          <p:sp>
            <p:nvSpPr>
              <p:cNvPr id="34" name="TextBox 33">
                <a:extLst>
                  <a:ext uri="{FF2B5EF4-FFF2-40B4-BE49-F238E27FC236}">
                    <a16:creationId xmlns:a16="http://schemas.microsoft.com/office/drawing/2014/main" id="{C0B1FBA2-4B0F-434D-AD43-2AD6BBE2CD6D}"/>
                  </a:ext>
                </a:extLst>
              </p:cNvPr>
              <p:cNvSpPr txBox="1"/>
              <p:nvPr/>
            </p:nvSpPr>
            <p:spPr>
              <a:xfrm>
                <a:off x="8544450" y="5968434"/>
                <a:ext cx="2239716" cy="584775"/>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Datacenter corporativo:</a:t>
                </a:r>
                <a:br>
                  <a:rPr lang="en-US" sz="1600" dirty="0">
                    <a:ea typeface="Amazon Ember Light" panose="020B0403020204020204" pitchFamily="34" charset="0"/>
                    <a:cs typeface="Arial" panose="020B0604020202020204" pitchFamily="34" charset="0"/>
                  </a:rPr>
                </a:br>
                <a:r>
                  <a:rPr lang="pt-BR" sz="1600">
                    <a:ea typeface="Amazon Ember Light" panose="020B0403020204020204" pitchFamily="34" charset="0"/>
                    <a:cs typeface="Arial" panose="020B0604020202020204" pitchFamily="34" charset="0"/>
                  </a:rPr>
                  <a:t>192.168.10.0/24</a:t>
                </a:r>
              </a:p>
            </p:txBody>
          </p:sp>
          <p:pic>
            <p:nvPicPr>
              <p:cNvPr id="35" name="Graphic 34">
                <a:extLst>
                  <a:ext uri="{FF2B5EF4-FFF2-40B4-BE49-F238E27FC236}">
                    <a16:creationId xmlns:a16="http://schemas.microsoft.com/office/drawing/2014/main" id="{BD8A6215-3D35-40B6-8BA3-03E6F332B5D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207108" y="5004083"/>
                <a:ext cx="914400" cy="986166"/>
              </a:xfrm>
              <a:prstGeom prst="rect">
                <a:avLst/>
              </a:prstGeom>
            </p:spPr>
          </p:pic>
        </p:grpSp>
        <p:pic>
          <p:nvPicPr>
            <p:cNvPr id="36" name="Graphic 35">
              <a:extLst>
                <a:ext uri="{FF2B5EF4-FFF2-40B4-BE49-F238E27FC236}">
                  <a16:creationId xmlns:a16="http://schemas.microsoft.com/office/drawing/2014/main" id="{B2031B8F-79F0-40B0-A09E-20606D6FCA6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3394" y="3575540"/>
              <a:ext cx="457200" cy="457200"/>
            </a:xfrm>
            <a:prstGeom prst="rect">
              <a:avLst/>
            </a:prstGeom>
          </p:spPr>
        </p:pic>
        <p:sp>
          <p:nvSpPr>
            <p:cNvPr id="37" name="TextBox 36">
              <a:extLst>
                <a:ext uri="{FF2B5EF4-FFF2-40B4-BE49-F238E27FC236}">
                  <a16:creationId xmlns:a16="http://schemas.microsoft.com/office/drawing/2014/main" id="{A4493FF0-808E-47A3-8AC7-37DC9B8E8E8A}"/>
                </a:ext>
              </a:extLst>
            </p:cNvPr>
            <p:cNvSpPr txBox="1"/>
            <p:nvPr/>
          </p:nvSpPr>
          <p:spPr>
            <a:xfrm>
              <a:off x="5566931" y="4571072"/>
              <a:ext cx="1144090" cy="584775"/>
            </a:xfrm>
            <a:prstGeom prst="rect">
              <a:avLst/>
            </a:prstGeom>
            <a:noFill/>
          </p:spPr>
          <p:txBody>
            <a:bodyPr wrap="square" rtlCol="0">
              <a:spAutoFit/>
            </a:bodyPr>
            <a:lstStyle/>
            <a:p>
              <a:pPr algn="ctr" rtl="0"/>
              <a:r>
                <a:rPr lang="pt-BR" sz="1600">
                  <a:ea typeface="Amazon Ember Light" panose="020B0403020204020204" pitchFamily="34" charset="0"/>
                  <a:cs typeface="Arial" panose="020B0604020202020204" pitchFamily="34" charset="0"/>
                </a:rPr>
                <a:t>Gateway virtual</a:t>
              </a:r>
              <a:endParaRPr lang="en-US" sz="1600" dirty="0">
                <a:ea typeface="Amazon Ember Light" panose="020B0403020204020204" pitchFamily="34" charset="0"/>
                <a:cs typeface="Arial" panose="020B0604020202020204" pitchFamily="34" charset="0"/>
              </a:endParaRPr>
            </a:p>
          </p:txBody>
        </p:sp>
        <p:cxnSp>
          <p:nvCxnSpPr>
            <p:cNvPr id="43" name="Connector: Curved 42">
              <a:extLst>
                <a:ext uri="{FF2B5EF4-FFF2-40B4-BE49-F238E27FC236}">
                  <a16:creationId xmlns:a16="http://schemas.microsoft.com/office/drawing/2014/main" id="{7B5F0CB5-9A8F-42C1-9C8D-40E09EAB312E}"/>
                </a:ext>
              </a:extLst>
            </p:cNvPr>
            <p:cNvCxnSpPr>
              <a:cxnSpLocks/>
              <a:stCxn id="31" idx="3"/>
              <a:endCxn id="35" idx="1"/>
            </p:cNvCxnSpPr>
            <p:nvPr/>
          </p:nvCxnSpPr>
          <p:spPr>
            <a:xfrm>
              <a:off x="8807282" y="4532089"/>
              <a:ext cx="399826" cy="1152752"/>
            </a:xfrm>
            <a:prstGeom prst="curvedConnector3">
              <a:avLst>
                <a:gd name="adj1" fmla="val 8465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0ACD156-3366-4255-84DD-0BF421B23462}"/>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63093" y="3029951"/>
              <a:ext cx="711200" cy="711200"/>
            </a:xfrm>
            <a:prstGeom prst="rect">
              <a:avLst/>
            </a:prstGeom>
          </p:spPr>
        </p:pic>
        <p:sp>
          <p:nvSpPr>
            <p:cNvPr id="45" name="TextBox 44">
              <a:extLst>
                <a:ext uri="{FF2B5EF4-FFF2-40B4-BE49-F238E27FC236}">
                  <a16:creationId xmlns:a16="http://schemas.microsoft.com/office/drawing/2014/main" id="{3441B3C0-0402-4450-95D5-BAA66F3A511E}"/>
                </a:ext>
              </a:extLst>
            </p:cNvPr>
            <p:cNvSpPr txBox="1"/>
            <p:nvPr/>
          </p:nvSpPr>
          <p:spPr>
            <a:xfrm>
              <a:off x="7027135" y="3783749"/>
              <a:ext cx="1198904" cy="584775"/>
            </a:xfrm>
            <a:prstGeom prst="rect">
              <a:avLst/>
            </a:prstGeom>
            <a:noFill/>
          </p:spPr>
          <p:txBody>
            <a:bodyPr wrap="square" rtlCol="0">
              <a:spAutoFit/>
            </a:bodyPr>
            <a:lstStyle/>
            <a:p>
              <a:pPr algn="ctr" rtl="0"/>
              <a:r>
                <a:rPr lang="pt-BR" sz="1600">
                  <a:ea typeface="Amazon Ember Light" panose="020B0403020204020204" pitchFamily="34" charset="0"/>
                  <a:cs typeface="Arial" panose="020B0604020202020204" pitchFamily="34" charset="0"/>
                </a:rPr>
                <a:t>AWS Direct Connect</a:t>
              </a:r>
              <a:endParaRPr lang="en-US" sz="1600" dirty="0">
                <a:ea typeface="Amazon Ember Light" panose="020B0403020204020204" pitchFamily="34" charset="0"/>
                <a:cs typeface="Arial" panose="020B0604020202020204" pitchFamily="34" charset="0"/>
              </a:endParaRPr>
            </a:p>
          </p:txBody>
        </p:sp>
        <p:cxnSp>
          <p:nvCxnSpPr>
            <p:cNvPr id="48" name="Connector: Curved 47">
              <a:extLst>
                <a:ext uri="{FF2B5EF4-FFF2-40B4-BE49-F238E27FC236}">
                  <a16:creationId xmlns:a16="http://schemas.microsoft.com/office/drawing/2014/main" id="{0DA21BBF-0BCD-4195-8295-4CC531E03DDA}"/>
                </a:ext>
              </a:extLst>
            </p:cNvPr>
            <p:cNvCxnSpPr>
              <a:cxnSpLocks/>
              <a:stCxn id="31" idx="0"/>
              <a:endCxn id="44" idx="3"/>
            </p:cNvCxnSpPr>
            <p:nvPr/>
          </p:nvCxnSpPr>
          <p:spPr>
            <a:xfrm rot="16200000" flipV="1">
              <a:off x="7817519" y="3542325"/>
              <a:ext cx="911588" cy="598039"/>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CC673572-AB9F-47E8-8A4E-4CBD897A2431}"/>
                </a:ext>
              </a:extLst>
            </p:cNvPr>
            <p:cNvCxnSpPr>
              <a:stCxn id="44" idx="1"/>
              <a:endCxn id="26" idx="3"/>
            </p:cNvCxnSpPr>
            <p:nvPr/>
          </p:nvCxnSpPr>
          <p:spPr>
            <a:xfrm rot="10800000" flipV="1">
              <a:off x="6373925" y="3385550"/>
              <a:ext cx="889168" cy="979455"/>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D4B8AF4-0885-486D-A860-1E81121D54A0}"/>
                </a:ext>
              </a:extLst>
            </p:cNvPr>
            <p:cNvSpPr txBox="1"/>
            <p:nvPr/>
          </p:nvSpPr>
          <p:spPr>
            <a:xfrm>
              <a:off x="6152828" y="3506607"/>
              <a:ext cx="964333" cy="584775"/>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VLAN 802.1q</a:t>
              </a:r>
              <a:endParaRPr lang="en-US" sz="1600" dirty="0">
                <a:ea typeface="Amazon Ember Light" panose="020B0403020204020204" pitchFamily="34" charset="0"/>
                <a:cs typeface="Amazon Ember Light" panose="020B0403020204020204" pitchFamily="34" charset="0"/>
              </a:endParaRPr>
            </a:p>
          </p:txBody>
        </p:sp>
        <p:sp>
          <p:nvSpPr>
            <p:cNvPr id="57" name="TextBox 56">
              <a:extLst>
                <a:ext uri="{FF2B5EF4-FFF2-40B4-BE49-F238E27FC236}">
                  <a16:creationId xmlns:a16="http://schemas.microsoft.com/office/drawing/2014/main" id="{883E0474-8E70-488B-A8F8-B6D8F7B2488F}"/>
                </a:ext>
              </a:extLst>
            </p:cNvPr>
            <p:cNvSpPr txBox="1"/>
            <p:nvPr/>
          </p:nvSpPr>
          <p:spPr>
            <a:xfrm>
              <a:off x="4755761" y="4596968"/>
              <a:ext cx="938940" cy="584775"/>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Tabela de rotas</a:t>
              </a:r>
              <a:endParaRPr lang="en-US" sz="1600" dirty="0">
                <a:ea typeface="Amazon Ember Light" panose="020B0403020204020204" pitchFamily="34" charset="0"/>
                <a:cs typeface="Arial" panose="020B0604020202020204" pitchFamily="34" charset="0"/>
              </a:endParaRPr>
            </a:p>
          </p:txBody>
        </p:sp>
        <p:pic>
          <p:nvPicPr>
            <p:cNvPr id="58" name="Graphic 57">
              <a:extLst>
                <a:ext uri="{FF2B5EF4-FFF2-40B4-BE49-F238E27FC236}">
                  <a16:creationId xmlns:a16="http://schemas.microsoft.com/office/drawing/2014/main" id="{C13CBBCA-3B73-4C60-8C03-C50FF7D5FC7C}"/>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79854" y="4147856"/>
              <a:ext cx="469900" cy="469900"/>
            </a:xfrm>
            <a:prstGeom prst="rect">
              <a:avLst/>
            </a:prstGeom>
          </p:spPr>
        </p:pic>
      </p:grpSp>
      <p:sp>
        <p:nvSpPr>
          <p:cNvPr id="4" name="Footer Placeholder 3">
            <a:extLst>
              <a:ext uri="{FF2B5EF4-FFF2-40B4-BE49-F238E27FC236}">
                <a16:creationId xmlns:a16="http://schemas.microsoft.com/office/drawing/2014/main" id="{F5862541-139F-4393-BE5F-3613C498E5E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3" name="Slide Number Placeholder 2">
            <a:extLst>
              <a:ext uri="{FF2B5EF4-FFF2-40B4-BE49-F238E27FC236}">
                <a16:creationId xmlns:a16="http://schemas.microsoft.com/office/drawing/2014/main" id="{77E8ACDF-AA30-40F1-8BEA-9BC955E17C75}"/>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25</a:t>
            </a:fld>
            <a:endParaRPr lang="en-US" dirty="0">
              <a:latin typeface="+mn-lt"/>
            </a:endParaRPr>
          </a:p>
        </p:txBody>
      </p:sp>
    </p:spTree>
    <p:custDataLst>
      <p:tags r:id="rId1"/>
    </p:custDataLst>
    <p:extLst>
      <p:ext uri="{BB962C8B-B14F-4D97-AF65-F5344CB8AC3E}">
        <p14:creationId xmlns:p14="http://schemas.microsoft.com/office/powerpoint/2010/main" val="14705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9B87-A0DA-42B6-8AA0-FFACB2671C01}"/>
              </a:ext>
            </a:extLst>
          </p:cNvPr>
          <p:cNvSpPr>
            <a:spLocks noGrp="1"/>
          </p:cNvSpPr>
          <p:nvPr>
            <p:ph type="title"/>
          </p:nvPr>
        </p:nvSpPr>
        <p:spPr/>
        <p:txBody>
          <a:bodyPr rtlCol="0"/>
          <a:lstStyle/>
          <a:p>
            <a:pPr rtl="0"/>
            <a:r>
              <a:rPr lang="pt-BR">
                <a:latin typeface="+mn-lt"/>
              </a:rPr>
              <a:t>VPC Endpoints</a:t>
            </a:r>
          </a:p>
        </p:txBody>
      </p:sp>
      <p:grpSp>
        <p:nvGrpSpPr>
          <p:cNvPr id="9" name="Group 8" descr="architecture diagram of a vpc in aws cloud with two subnets. there is a two-way arrow between the instance in the public subnet and the vpc endpoint, and between the vpc endpoint and amazon s3.">
            <a:extLst>
              <a:ext uri="{FF2B5EF4-FFF2-40B4-BE49-F238E27FC236}">
                <a16:creationId xmlns:a16="http://schemas.microsoft.com/office/drawing/2014/main" id="{2A25E289-2E1D-4B4E-A6CF-1ED9FFA020D9}"/>
              </a:ext>
            </a:extLst>
          </p:cNvPr>
          <p:cNvGrpSpPr/>
          <p:nvPr/>
        </p:nvGrpSpPr>
        <p:grpSpPr>
          <a:xfrm>
            <a:off x="152401" y="1210046"/>
            <a:ext cx="7418804" cy="5191619"/>
            <a:chOff x="152401" y="1273546"/>
            <a:chExt cx="7418804" cy="5191619"/>
          </a:xfrm>
        </p:grpSpPr>
        <p:sp>
          <p:nvSpPr>
            <p:cNvPr id="5" name="Rectangle 4">
              <a:extLst>
                <a:ext uri="{FF2B5EF4-FFF2-40B4-BE49-F238E27FC236}">
                  <a16:creationId xmlns:a16="http://schemas.microsoft.com/office/drawing/2014/main" id="{67AB0244-7A41-4AA6-91BB-EB5D4805A53F}"/>
                </a:ext>
              </a:extLst>
            </p:cNvPr>
            <p:cNvSpPr/>
            <p:nvPr/>
          </p:nvSpPr>
          <p:spPr>
            <a:xfrm>
              <a:off x="1063615" y="2244988"/>
              <a:ext cx="3591473" cy="3975703"/>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a:t>
              </a:r>
            </a:p>
          </p:txBody>
        </p:sp>
        <p:grpSp>
          <p:nvGrpSpPr>
            <p:cNvPr id="6" name="Group 5">
              <a:extLst>
                <a:ext uri="{FF2B5EF4-FFF2-40B4-BE49-F238E27FC236}">
                  <a16:creationId xmlns:a16="http://schemas.microsoft.com/office/drawing/2014/main" id="{7E90A7D4-7E65-4C84-91E5-FDF56869253D}"/>
                </a:ext>
              </a:extLst>
            </p:cNvPr>
            <p:cNvGrpSpPr/>
            <p:nvPr/>
          </p:nvGrpSpPr>
          <p:grpSpPr>
            <a:xfrm>
              <a:off x="1315653" y="2980513"/>
              <a:ext cx="3200400" cy="1373959"/>
              <a:chOff x="1952969" y="2883528"/>
              <a:chExt cx="3200400" cy="1373959"/>
            </a:xfrm>
          </p:grpSpPr>
          <p:sp>
            <p:nvSpPr>
              <p:cNvPr id="7" name="Rectangle 6">
                <a:extLst>
                  <a:ext uri="{FF2B5EF4-FFF2-40B4-BE49-F238E27FC236}">
                    <a16:creationId xmlns:a16="http://schemas.microsoft.com/office/drawing/2014/main" id="{23A4B05D-83A4-4100-92AC-14D0E49EF52F}"/>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10.0.1.0/24</a:t>
                </a:r>
              </a:p>
            </p:txBody>
          </p:sp>
          <p:pic>
            <p:nvPicPr>
              <p:cNvPr id="8" name="Graphic 7">
                <a:extLst>
                  <a:ext uri="{FF2B5EF4-FFF2-40B4-BE49-F238E27FC236}">
                    <a16:creationId xmlns:a16="http://schemas.microsoft.com/office/drawing/2014/main" id="{3F0B8C41-46E1-44BF-95A8-21ED46BCF45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pic>
          <p:nvPicPr>
            <p:cNvPr id="10" name="Graphic 9">
              <a:extLst>
                <a:ext uri="{FF2B5EF4-FFF2-40B4-BE49-F238E27FC236}">
                  <a16:creationId xmlns:a16="http://schemas.microsoft.com/office/drawing/2014/main" id="{E6441B27-8803-4E8A-89D7-C7A66E1C348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9541" y="3519064"/>
              <a:ext cx="457200" cy="457200"/>
            </a:xfrm>
            <a:prstGeom prst="rect">
              <a:avLst/>
            </a:prstGeom>
          </p:spPr>
        </p:pic>
        <p:grpSp>
          <p:nvGrpSpPr>
            <p:cNvPr id="14" name="Group 13">
              <a:extLst>
                <a:ext uri="{FF2B5EF4-FFF2-40B4-BE49-F238E27FC236}">
                  <a16:creationId xmlns:a16="http://schemas.microsoft.com/office/drawing/2014/main" id="{05F84D69-698C-4052-AA61-F198B88AE4BC}"/>
                </a:ext>
              </a:extLst>
            </p:cNvPr>
            <p:cNvGrpSpPr/>
            <p:nvPr/>
          </p:nvGrpSpPr>
          <p:grpSpPr>
            <a:xfrm>
              <a:off x="1315652" y="4508371"/>
              <a:ext cx="3202243" cy="1373958"/>
              <a:chOff x="1952968" y="4411386"/>
              <a:chExt cx="3202243" cy="1373958"/>
            </a:xfrm>
          </p:grpSpPr>
          <p:sp>
            <p:nvSpPr>
              <p:cNvPr id="15" name="Rectangle 14">
                <a:extLst>
                  <a:ext uri="{FF2B5EF4-FFF2-40B4-BE49-F238E27FC236}">
                    <a16:creationId xmlns:a16="http://schemas.microsoft.com/office/drawing/2014/main" id="{ED3F3010-872E-4EE8-B9D8-323EDFE90471}"/>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007CBC"/>
                    </a:solidFill>
                    <a:effectLst/>
                    <a:uLnTx/>
                    <a:uFillTx/>
                    <a:ea typeface="+mn-ea"/>
                    <a:cs typeface="+mn-cs"/>
                  </a:rPr>
                  <a:t>Sub-rede</a:t>
                </a:r>
                <a:r>
                  <a:rPr lang="pt-BR" sz="1600" b="0" i="0" u="none" strike="noStrike" kern="0" cap="none" spc="-20" normalizeH="0" noProof="0" dirty="0">
                    <a:ln>
                      <a:noFill/>
                    </a:ln>
                    <a:solidFill>
                      <a:srgbClr val="007CBC"/>
                    </a:solidFill>
                    <a:effectLst/>
                    <a:uLnTx/>
                    <a:uFillTx/>
                    <a:ea typeface="+mn-ea"/>
                    <a:cs typeface="+mn-cs"/>
                  </a:rPr>
                  <a:t> privada: 10.0.2.0/24</a:t>
                </a:r>
              </a:p>
            </p:txBody>
          </p:sp>
          <p:pic>
            <p:nvPicPr>
              <p:cNvPr id="16" name="Graphic 15">
                <a:extLst>
                  <a:ext uri="{FF2B5EF4-FFF2-40B4-BE49-F238E27FC236}">
                    <a16:creationId xmlns:a16="http://schemas.microsoft.com/office/drawing/2014/main" id="{E799D0B8-5DD4-4820-80EE-E79F68F4EE4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52969" y="4411386"/>
                <a:ext cx="457200" cy="457200"/>
              </a:xfrm>
              <a:prstGeom prst="rect">
                <a:avLst/>
              </a:prstGeom>
            </p:spPr>
          </p:pic>
        </p:grpSp>
        <p:cxnSp>
          <p:nvCxnSpPr>
            <p:cNvPr id="18" name="Connector: Curved 17">
              <a:extLst>
                <a:ext uri="{FF2B5EF4-FFF2-40B4-BE49-F238E27FC236}">
                  <a16:creationId xmlns:a16="http://schemas.microsoft.com/office/drawing/2014/main" id="{C6D9B23C-BF36-4016-87B3-5A936C9FD59C}"/>
                </a:ext>
              </a:extLst>
            </p:cNvPr>
            <p:cNvCxnSpPr>
              <a:cxnSpLocks/>
            </p:cNvCxnSpPr>
            <p:nvPr/>
          </p:nvCxnSpPr>
          <p:spPr>
            <a:xfrm flipV="1">
              <a:off x="3497574" y="3565020"/>
              <a:ext cx="1483929" cy="157557"/>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6DC64F-32F5-4B8B-9D76-382A532660FA}"/>
                </a:ext>
              </a:extLst>
            </p:cNvPr>
            <p:cNvCxnSpPr>
              <a:cxnSpLocks/>
            </p:cNvCxnSpPr>
            <p:nvPr/>
          </p:nvCxnSpPr>
          <p:spPr>
            <a:xfrm>
              <a:off x="5586781" y="3581681"/>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8F12D2F1-2DD4-436A-9E17-634DE0B9A5D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9541" y="5196529"/>
              <a:ext cx="457200" cy="457200"/>
            </a:xfrm>
            <a:prstGeom prst="rect">
              <a:avLst/>
            </a:prstGeom>
          </p:spPr>
        </p:pic>
        <p:sp>
          <p:nvSpPr>
            <p:cNvPr id="21" name="TextBox 20">
              <a:extLst>
                <a:ext uri="{FF2B5EF4-FFF2-40B4-BE49-F238E27FC236}">
                  <a16:creationId xmlns:a16="http://schemas.microsoft.com/office/drawing/2014/main" id="{1902E067-6DE5-4B23-96B1-7220AEB20639}"/>
                </a:ext>
              </a:extLst>
            </p:cNvPr>
            <p:cNvSpPr txBox="1"/>
            <p:nvPr/>
          </p:nvSpPr>
          <p:spPr>
            <a:xfrm>
              <a:off x="5945427" y="3888353"/>
              <a:ext cx="1625778" cy="830997"/>
            </a:xfrm>
            <a:prstGeom prst="rect">
              <a:avLst/>
            </a:prstGeom>
            <a:noFill/>
          </p:spPr>
          <p:txBody>
            <a:bodyPr wrap="square" rtlCol="0">
              <a:spAutoFit/>
            </a:bodyPr>
            <a:lstStyle/>
            <a:p>
              <a:pPr algn="ctr" rtl="0"/>
              <a:r>
                <a:rPr lang="pt-BR" sz="1600">
                  <a:ea typeface="Amazon Ember Light" panose="020B0403020204020204" pitchFamily="34" charset="0"/>
                  <a:cs typeface="Arial" panose="020B0604020202020204" pitchFamily="34" charset="0"/>
                </a:rPr>
                <a:t>Amazon Simple Storage Service (Amazon S3)</a:t>
              </a:r>
            </a:p>
          </p:txBody>
        </p:sp>
        <p:sp>
          <p:nvSpPr>
            <p:cNvPr id="23" name="Rectangle 22">
              <a:extLst>
                <a:ext uri="{FF2B5EF4-FFF2-40B4-BE49-F238E27FC236}">
                  <a16:creationId xmlns:a16="http://schemas.microsoft.com/office/drawing/2014/main" id="{1F3319C9-789E-4F81-8B5C-4BC073C0E18C}"/>
                </a:ext>
              </a:extLst>
            </p:cNvPr>
            <p:cNvSpPr/>
            <p:nvPr/>
          </p:nvSpPr>
          <p:spPr>
            <a:xfrm>
              <a:off x="152401" y="1273546"/>
              <a:ext cx="7418804"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ysClr val="windowText" lastClr="000000"/>
                  </a:solidFill>
                  <a:effectLst/>
                  <a:uLnTx/>
                  <a:uFillTx/>
                  <a:ea typeface="+mn-ea"/>
                  <a:cs typeface="+mn-cs"/>
                </a:rPr>
                <a:t> </a:t>
              </a:r>
              <a:r>
                <a:rPr lang="pt-BR" sz="1600" b="0" i="0" u="none" strike="noStrike" kern="0" cap="none" spc="0" normalizeH="0" noProof="0" dirty="0">
                  <a:ln>
                    <a:noFill/>
                  </a:ln>
                  <a:solidFill>
                    <a:sysClr val="windowText" lastClr="000000"/>
                  </a:solidFill>
                  <a:effectLst/>
                  <a:uLnTx/>
                  <a:uFillTx/>
                  <a:ea typeface="+mn-ea"/>
                  <a:cs typeface="+mn-cs"/>
                </a:rPr>
                <a:t>Nuvem AWS</a:t>
              </a:r>
            </a:p>
          </p:txBody>
        </p:sp>
        <p:pic>
          <p:nvPicPr>
            <p:cNvPr id="24" name="Graphic 23">
              <a:extLst>
                <a:ext uri="{FF2B5EF4-FFF2-40B4-BE49-F238E27FC236}">
                  <a16:creationId xmlns:a16="http://schemas.microsoft.com/office/drawing/2014/main" id="{4124AA9F-9C8F-4FAC-AC97-C6F74AF125B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2401" y="1273546"/>
              <a:ext cx="457200" cy="457200"/>
            </a:xfrm>
            <a:prstGeom prst="rect">
              <a:avLst/>
            </a:prstGeom>
          </p:spPr>
        </p:pic>
        <p:sp>
          <p:nvSpPr>
            <p:cNvPr id="26" name="Rectangle 25">
              <a:extLst>
                <a:ext uri="{FF2B5EF4-FFF2-40B4-BE49-F238E27FC236}">
                  <a16:creationId xmlns:a16="http://schemas.microsoft.com/office/drawing/2014/main" id="{A89853AB-C896-43CA-83D7-A957BBEB7BAD}"/>
                </a:ext>
              </a:extLst>
            </p:cNvPr>
            <p:cNvSpPr/>
            <p:nvPr/>
          </p:nvSpPr>
          <p:spPr>
            <a:xfrm>
              <a:off x="280550" y="1888174"/>
              <a:ext cx="5256031"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 Região</a:t>
              </a:r>
            </a:p>
          </p:txBody>
        </p:sp>
        <p:pic>
          <p:nvPicPr>
            <p:cNvPr id="27" name="Graphic 26">
              <a:extLst>
                <a:ext uri="{FF2B5EF4-FFF2-40B4-BE49-F238E27FC236}">
                  <a16:creationId xmlns:a16="http://schemas.microsoft.com/office/drawing/2014/main" id="{AD352833-EE4B-4845-AD26-57CFB43C7B6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0551" y="1888174"/>
              <a:ext cx="457200" cy="457200"/>
            </a:xfrm>
            <a:prstGeom prst="rect">
              <a:avLst/>
            </a:prstGeom>
          </p:spPr>
        </p:pic>
        <p:sp>
          <p:nvSpPr>
            <p:cNvPr id="29" name="Rectangle 28">
              <a:extLst>
                <a:ext uri="{FF2B5EF4-FFF2-40B4-BE49-F238E27FC236}">
                  <a16:creationId xmlns:a16="http://schemas.microsoft.com/office/drawing/2014/main" id="{C5D5DB7C-D067-44F4-B834-289A165D4858}"/>
                </a:ext>
              </a:extLst>
            </p:cNvPr>
            <p:cNvSpPr/>
            <p:nvPr/>
          </p:nvSpPr>
          <p:spPr>
            <a:xfrm>
              <a:off x="581948" y="2624640"/>
              <a:ext cx="471209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a:t>
              </a:r>
              <a:r>
                <a:rPr lang="pt-BR" sz="1600">
                  <a:solidFill>
                    <a:srgbClr val="1D8900"/>
                  </a:solidFill>
                </a:rPr>
                <a:t>10.0.0.0/16</a:t>
              </a:r>
            </a:p>
          </p:txBody>
        </p:sp>
        <p:pic>
          <p:nvPicPr>
            <p:cNvPr id="30" name="Graphic 29">
              <a:extLst>
                <a:ext uri="{FF2B5EF4-FFF2-40B4-BE49-F238E27FC236}">
                  <a16:creationId xmlns:a16="http://schemas.microsoft.com/office/drawing/2014/main" id="{D48182A9-6B8B-4FB4-98E7-DC7594B81A4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1948" y="2624640"/>
              <a:ext cx="457200" cy="457200"/>
            </a:xfrm>
            <a:prstGeom prst="rect">
              <a:avLst/>
            </a:prstGeom>
          </p:spPr>
        </p:pic>
        <p:sp>
          <p:nvSpPr>
            <p:cNvPr id="34" name="TextBox 33">
              <a:extLst>
                <a:ext uri="{FF2B5EF4-FFF2-40B4-BE49-F238E27FC236}">
                  <a16:creationId xmlns:a16="http://schemas.microsoft.com/office/drawing/2014/main" id="{41BF2177-B638-4744-8399-0ED13294F28B}"/>
                </a:ext>
              </a:extLst>
            </p:cNvPr>
            <p:cNvSpPr txBox="1"/>
            <p:nvPr/>
          </p:nvSpPr>
          <p:spPr>
            <a:xfrm>
              <a:off x="4678589" y="4016055"/>
              <a:ext cx="1246086" cy="830997"/>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rial" panose="020B0604020202020204" pitchFamily="34" charset="0"/>
                </a:rPr>
                <a:t>VPC endpoint</a:t>
              </a:r>
              <a:endParaRPr lang="en-US" sz="1600" dirty="0">
                <a:ea typeface="Amazon Ember Light" panose="020B0403020204020204" pitchFamily="34" charset="0"/>
                <a:cs typeface="Arial" panose="020B0604020202020204" pitchFamily="34" charset="0"/>
              </a:endParaRPr>
            </a:p>
            <a:p>
              <a:pPr algn="ctr" rtl="0"/>
              <a:r>
                <a:rPr lang="pt-BR" sz="1600">
                  <a:ea typeface="Amazon Ember Light" panose="020B0403020204020204" pitchFamily="34" charset="0"/>
                  <a:cs typeface="Arial" panose="020B0604020202020204" pitchFamily="34" charset="0"/>
                </a:rPr>
                <a:t>(</a:t>
              </a:r>
              <a:r>
                <a:rPr lang="pt-BR" sz="1600">
                  <a:solidFill>
                    <a:schemeClr val="accent6"/>
                  </a:solidFill>
                  <a:ea typeface="Amazon Ember Light" panose="020B0403020204020204" pitchFamily="34" charset="0"/>
                  <a:cs typeface="Arial" panose="020B0604020202020204" pitchFamily="34" charset="0"/>
                </a:rPr>
                <a:t>vpcep-id</a:t>
              </a:r>
              <a:r>
                <a:rPr lang="pt-BR" sz="1600">
                  <a:ea typeface="Amazon Ember Light" panose="020B0403020204020204" pitchFamily="34" charset="0"/>
                  <a:cs typeface="Arial" panose="020B0604020202020204" pitchFamily="34" charset="0"/>
                </a:rPr>
                <a:t>)</a:t>
              </a:r>
            </a:p>
          </p:txBody>
        </p:sp>
        <p:pic>
          <p:nvPicPr>
            <p:cNvPr id="35" name="Graphic 34">
              <a:extLst>
                <a:ext uri="{FF2B5EF4-FFF2-40B4-BE49-F238E27FC236}">
                  <a16:creationId xmlns:a16="http://schemas.microsoft.com/office/drawing/2014/main" id="{C5FB6F86-7B03-4805-A138-2DBE298A4F2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66682" y="3398414"/>
              <a:ext cx="469900" cy="469900"/>
            </a:xfrm>
            <a:prstGeom prst="rect">
              <a:avLst/>
            </a:prstGeom>
          </p:spPr>
        </p:pic>
        <p:pic>
          <p:nvPicPr>
            <p:cNvPr id="41" name="Graphic 40">
              <a:extLst>
                <a:ext uri="{FF2B5EF4-FFF2-40B4-BE49-F238E27FC236}">
                  <a16:creationId xmlns:a16="http://schemas.microsoft.com/office/drawing/2014/main" id="{E23B3097-1ED3-4CA9-8E81-3AC84A1D1704}"/>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62788" y="3398414"/>
              <a:ext cx="364084" cy="457200"/>
            </a:xfrm>
            <a:prstGeom prst="rect">
              <a:avLst/>
            </a:prstGeom>
          </p:spPr>
        </p:pic>
      </p:grpSp>
      <p:sp>
        <p:nvSpPr>
          <p:cNvPr id="33" name="TextBox 32">
            <a:extLst>
              <a:ext uri="{FF2B5EF4-FFF2-40B4-BE49-F238E27FC236}">
                <a16:creationId xmlns:a16="http://schemas.microsoft.com/office/drawing/2014/main" id="{1ECEF27B-339F-482B-B567-CF626DE6A8EB}"/>
              </a:ext>
            </a:extLst>
          </p:cNvPr>
          <p:cNvSpPr txBox="1"/>
          <p:nvPr/>
        </p:nvSpPr>
        <p:spPr>
          <a:xfrm>
            <a:off x="7589989" y="1271840"/>
            <a:ext cx="3296095" cy="338554"/>
          </a:xfrm>
          <a:prstGeom prst="rect">
            <a:avLst/>
          </a:prstGeom>
          <a:noFill/>
        </p:spPr>
        <p:txBody>
          <a:bodyPr wrap="none" rtlCol="0">
            <a:spAutoFit/>
          </a:bodyPr>
          <a:lstStyle/>
          <a:p>
            <a:pPr algn="ctr" rtl="0"/>
            <a:r>
              <a:rPr lang="pt-BR" sz="1600" spc="-20" dirty="0">
                <a:ea typeface="Amazon Ember" panose="020B0603020204020204" pitchFamily="34" charset="0"/>
                <a:cs typeface="Amazon Ember" panose="020B0603020204020204" pitchFamily="34" charset="0"/>
              </a:rPr>
              <a:t>Tabela de rotas da </a:t>
            </a:r>
            <a:r>
              <a:rPr lang="pt-BR" sz="1600" spc="-20" dirty="0" err="1">
                <a:ea typeface="Amazon Ember" panose="020B0603020204020204" pitchFamily="34" charset="0"/>
                <a:cs typeface="Amazon Ember" panose="020B0603020204020204" pitchFamily="34" charset="0"/>
              </a:rPr>
              <a:t>sub-rede</a:t>
            </a:r>
            <a:r>
              <a:rPr lang="pt-BR" sz="1600" spc="-20" dirty="0">
                <a:ea typeface="Amazon Ember" panose="020B0603020204020204" pitchFamily="34" charset="0"/>
                <a:cs typeface="Amazon Ember" panose="020B0603020204020204" pitchFamily="34" charset="0"/>
              </a:rPr>
              <a:t> pública</a:t>
            </a:r>
          </a:p>
        </p:txBody>
      </p:sp>
      <p:graphicFrame>
        <p:nvGraphicFramePr>
          <p:cNvPr id="32" name="Table 31">
            <a:extLst>
              <a:ext uri="{FF2B5EF4-FFF2-40B4-BE49-F238E27FC236}">
                <a16:creationId xmlns:a16="http://schemas.microsoft.com/office/drawing/2014/main" id="{3814BA56-6487-426F-93C7-E99E4035C20D}"/>
              </a:ext>
            </a:extLst>
          </p:cNvPr>
          <p:cNvGraphicFramePr>
            <a:graphicFrameLocks noGrp="1"/>
          </p:cNvGraphicFramePr>
          <p:nvPr>
            <p:extLst>
              <p:ext uri="{D42A27DB-BD31-4B8C-83A1-F6EECF244321}">
                <p14:modId xmlns:p14="http://schemas.microsoft.com/office/powerpoint/2010/main" val="2311563297"/>
              </p:ext>
            </p:extLst>
          </p:nvPr>
        </p:nvGraphicFramePr>
        <p:xfrm>
          <a:off x="7743905" y="1623616"/>
          <a:ext cx="2988263" cy="1112520"/>
        </p:xfrm>
        <a:graphic>
          <a:graphicData uri="http://schemas.openxmlformats.org/drawingml/2006/table">
            <a:tbl>
              <a:tblPr firstRow="1" bandRow="1">
                <a:tableStyleId>{2D5ABB26-0587-4C30-8999-92F81FD0307C}</a:tableStyleId>
              </a:tblPr>
              <a:tblGrid>
                <a:gridCol w="2027017">
                  <a:extLst>
                    <a:ext uri="{9D8B030D-6E8A-4147-A177-3AD203B41FA5}">
                      <a16:colId xmlns:a16="http://schemas.microsoft.com/office/drawing/2014/main" val="3829441895"/>
                    </a:ext>
                  </a:extLst>
                </a:gridCol>
                <a:gridCol w="961246">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dirty="0">
                          <a:solidFill>
                            <a:schemeClr val="accent6"/>
                          </a:solidFill>
                        </a:rPr>
                        <a:t>ID do </a:t>
                      </a:r>
                      <a:r>
                        <a:rPr lang="pt-BR" sz="1600" dirty="0" err="1">
                          <a:solidFill>
                            <a:schemeClr val="accent6"/>
                          </a:solidFill>
                        </a:rPr>
                        <a:t>Amazon</a:t>
                      </a:r>
                      <a:r>
                        <a:rPr lang="pt-BR" sz="1600" dirty="0">
                          <a:solidFill>
                            <a:schemeClr val="accent6"/>
                          </a:solidFill>
                        </a:rPr>
                        <a:t> 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vpcep</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42" name="TextBox 41">
            <a:extLst>
              <a:ext uri="{FF2B5EF4-FFF2-40B4-BE49-F238E27FC236}">
                <a16:creationId xmlns:a16="http://schemas.microsoft.com/office/drawing/2014/main" id="{4AE81213-1538-4901-985A-3E9A46F27398}"/>
              </a:ext>
            </a:extLst>
          </p:cNvPr>
          <p:cNvSpPr txBox="1"/>
          <p:nvPr/>
        </p:nvSpPr>
        <p:spPr>
          <a:xfrm>
            <a:off x="7743906" y="3240435"/>
            <a:ext cx="4395133" cy="3108543"/>
          </a:xfrm>
          <a:prstGeom prst="rect">
            <a:avLst/>
          </a:prstGeom>
          <a:noFill/>
        </p:spPr>
        <p:txBody>
          <a:bodyPr wrap="square" rtlCol="0">
            <a:spAutoFit/>
          </a:bodyPr>
          <a:lstStyle/>
          <a:p>
            <a:pPr rtl="0"/>
            <a:r>
              <a:rPr lang="pt-BR" sz="2800" dirty="0">
                <a:ea typeface="Amazon Ember Light" panose="020B0403020204020204" pitchFamily="34" charset="0"/>
                <a:cs typeface="Amazon Ember Light" panose="020B0403020204020204" pitchFamily="34" charset="0"/>
              </a:rPr>
              <a:t>Dois tipos de </a:t>
            </a:r>
            <a:r>
              <a:rPr lang="pt-BR" sz="2800" dirty="0" err="1">
                <a:ea typeface="Amazon Ember Light" panose="020B0403020204020204" pitchFamily="34" charset="0"/>
                <a:cs typeface="Amazon Ember Light" panose="020B0403020204020204" pitchFamily="34" charset="0"/>
              </a:rPr>
              <a:t>endpoints</a:t>
            </a:r>
            <a:r>
              <a:rPr lang="pt-BR" sz="2800" dirty="0">
                <a:ea typeface="Amazon Ember Light" panose="020B0403020204020204" pitchFamily="34" charset="0"/>
                <a:cs typeface="Amazon Ember Light" panose="020B0403020204020204" pitchFamily="34" charset="0"/>
              </a:rPr>
              <a:t>:</a:t>
            </a:r>
          </a:p>
          <a:p>
            <a:pPr marL="457200" indent="-457200">
              <a:buFont typeface="Arial" panose="020B0604020202020204" pitchFamily="34" charset="0"/>
              <a:buChar char="•"/>
            </a:pPr>
            <a:r>
              <a:rPr lang="pt-BR" sz="2800" dirty="0" err="1">
                <a:ea typeface="Amazon Ember Light" panose="020B0403020204020204" pitchFamily="34" charset="0"/>
                <a:cs typeface="Amazon Ember Light" panose="020B0403020204020204" pitchFamily="34" charset="0"/>
              </a:rPr>
              <a:t>Endpoints</a:t>
            </a:r>
            <a:r>
              <a:rPr lang="pt-BR" sz="2800" dirty="0">
                <a:ea typeface="Amazon Ember Light" panose="020B0403020204020204" pitchFamily="34" charset="0"/>
                <a:cs typeface="Amazon Ember Light" panose="020B0403020204020204" pitchFamily="34" charset="0"/>
              </a:rPr>
              <a:t> da </a:t>
            </a:r>
            <a:r>
              <a:rPr lang="pt-BR" sz="2800" b="1" dirty="0">
                <a:solidFill>
                  <a:schemeClr val="accent5"/>
                </a:solidFill>
                <a:ea typeface="Amazon Ember Light" panose="020B0403020204020204" pitchFamily="34" charset="0"/>
                <a:cs typeface="Amazon Ember Light" panose="020B0403020204020204" pitchFamily="34" charset="0"/>
              </a:rPr>
              <a:t>interface</a:t>
            </a:r>
            <a:r>
              <a:rPr lang="pt-BR" sz="2800" dirty="0">
                <a:ea typeface="Amazon Ember Light" panose="020B0403020204020204" pitchFamily="34" charset="0"/>
                <a:cs typeface="Amazon Ember Light" panose="020B0403020204020204" pitchFamily="34" charset="0"/>
              </a:rPr>
              <a:t> (desenvolvidos pelo AWS </a:t>
            </a:r>
            <a:r>
              <a:rPr lang="pt-BR" sz="2800" dirty="0" err="1">
                <a:ea typeface="Amazon Ember Light" panose="020B0403020204020204" pitchFamily="34" charset="0"/>
                <a:cs typeface="Amazon Ember Light" panose="020B0403020204020204" pitchFamily="34" charset="0"/>
              </a:rPr>
              <a:t>PrivateLink</a:t>
            </a:r>
            <a:r>
              <a:rPr lang="pt-BR" sz="2800" dirty="0">
                <a:ea typeface="Amazon Ember Light" panose="020B0403020204020204" pitchFamily="34" charset="0"/>
                <a:cs typeface="Amazon Ember Light" panose="020B0403020204020204" pitchFamily="34" charset="0"/>
              </a:rPr>
              <a:t>)</a:t>
            </a:r>
          </a:p>
          <a:p>
            <a:pPr marL="457200" indent="-457200">
              <a:buFont typeface="Arial" panose="020B0604020202020204" pitchFamily="34" charset="0"/>
              <a:buChar char="•"/>
            </a:pPr>
            <a:r>
              <a:rPr lang="pt-BR" sz="2800" dirty="0" err="1">
                <a:ea typeface="Amazon Ember Light" panose="020B0403020204020204" pitchFamily="34" charset="0"/>
                <a:cs typeface="Amazon Ember Light" panose="020B0403020204020204" pitchFamily="34" charset="0"/>
              </a:rPr>
              <a:t>Endpoints</a:t>
            </a:r>
            <a:r>
              <a:rPr lang="pt-BR" sz="2800" dirty="0">
                <a:ea typeface="Amazon Ember Light" panose="020B0403020204020204" pitchFamily="34" charset="0"/>
                <a:cs typeface="Amazon Ember Light" panose="020B0403020204020204" pitchFamily="34" charset="0"/>
              </a:rPr>
              <a:t> do </a:t>
            </a:r>
            <a:r>
              <a:rPr lang="pt-BR" sz="2800" b="1" dirty="0">
                <a:solidFill>
                  <a:schemeClr val="accent5"/>
                </a:solidFill>
                <a:ea typeface="Amazon Ember Light" panose="020B0403020204020204" pitchFamily="34" charset="0"/>
                <a:cs typeface="Amazon Ember Light" panose="020B0403020204020204" pitchFamily="34" charset="0"/>
              </a:rPr>
              <a:t>gateway</a:t>
            </a:r>
            <a:r>
              <a:rPr lang="pt-BR" sz="2800" dirty="0">
                <a:ea typeface="Amazon Ember Light" panose="020B0403020204020204" pitchFamily="34" charset="0"/>
                <a:cs typeface="Amazon Ember Light" panose="020B0403020204020204" pitchFamily="34" charset="0"/>
              </a:rPr>
              <a:t> (</a:t>
            </a:r>
            <a:r>
              <a:rPr lang="pt-BR" sz="2800" dirty="0" err="1">
                <a:ea typeface="Amazon Ember Light" panose="020B0403020204020204" pitchFamily="34" charset="0"/>
                <a:cs typeface="Amazon Ember Light" panose="020B0403020204020204" pitchFamily="34" charset="0"/>
              </a:rPr>
              <a:t>Amazon</a:t>
            </a:r>
            <a:r>
              <a:rPr lang="pt-BR" sz="2800" dirty="0">
                <a:ea typeface="Amazon Ember Light" panose="020B0403020204020204" pitchFamily="34" charset="0"/>
                <a:cs typeface="Amazon Ember Light" panose="020B0403020204020204" pitchFamily="34" charset="0"/>
              </a:rPr>
              <a:t> S3 e </a:t>
            </a:r>
            <a:r>
              <a:rPr lang="pt-BR" sz="2800" dirty="0" err="1">
                <a:ea typeface="Amazon Ember Light" panose="020B0403020204020204" pitchFamily="34" charset="0"/>
                <a:cs typeface="Amazon Ember Light" panose="020B0403020204020204" pitchFamily="34" charset="0"/>
              </a:rPr>
              <a:t>Amazon</a:t>
            </a:r>
            <a:r>
              <a:rPr lang="pt-BR" sz="2800" dirty="0">
                <a:ea typeface="Amazon Ember Light" panose="020B0403020204020204" pitchFamily="34" charset="0"/>
                <a:cs typeface="Amazon Ember Light" panose="020B0403020204020204" pitchFamily="34" charset="0"/>
              </a:rPr>
              <a:t> </a:t>
            </a:r>
            <a:r>
              <a:rPr lang="pt-BR" sz="2800" dirty="0" err="1">
                <a:ea typeface="Amazon Ember Light" panose="020B0403020204020204" pitchFamily="34" charset="0"/>
                <a:cs typeface="Amazon Ember Light" panose="020B0403020204020204" pitchFamily="34" charset="0"/>
              </a:rPr>
              <a:t>DynamoDB</a:t>
            </a:r>
            <a:r>
              <a:rPr lang="pt-BR" sz="2800" dirty="0">
                <a:ea typeface="Amazon Ember Light" panose="020B0403020204020204" pitchFamily="34" charset="0"/>
                <a:cs typeface="Amazon Ember Light" panose="020B0403020204020204" pitchFamily="34" charset="0"/>
              </a:rPr>
              <a:t>)</a:t>
            </a:r>
          </a:p>
        </p:txBody>
      </p:sp>
      <p:sp>
        <p:nvSpPr>
          <p:cNvPr id="4" name="Footer Placeholder 3">
            <a:extLst>
              <a:ext uri="{FF2B5EF4-FFF2-40B4-BE49-F238E27FC236}">
                <a16:creationId xmlns:a16="http://schemas.microsoft.com/office/drawing/2014/main" id="{5442D857-B56D-4FF1-A8E8-98800E85EDC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3" name="Slide Number Placeholder 2">
            <a:extLst>
              <a:ext uri="{FF2B5EF4-FFF2-40B4-BE49-F238E27FC236}">
                <a16:creationId xmlns:a16="http://schemas.microsoft.com/office/drawing/2014/main" id="{17D6C47A-3747-4596-9F72-209A4FED6C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26</a:t>
            </a:fld>
            <a:endParaRPr lang="en-US" dirty="0">
              <a:latin typeface="+mn-lt"/>
            </a:endParaRPr>
          </a:p>
        </p:txBody>
      </p:sp>
    </p:spTree>
    <p:custDataLst>
      <p:tags r:id="rId1"/>
    </p:custDataLst>
    <p:extLst>
      <p:ext uri="{BB962C8B-B14F-4D97-AF65-F5344CB8AC3E}">
        <p14:creationId xmlns:p14="http://schemas.microsoft.com/office/powerpoint/2010/main" val="4225672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B4F6F-252A-40DF-BD96-7E6CC5BFAC4E}"/>
              </a:ext>
            </a:extLst>
          </p:cNvPr>
          <p:cNvSpPr>
            <a:spLocks noGrp="1"/>
          </p:cNvSpPr>
          <p:nvPr>
            <p:ph type="title"/>
          </p:nvPr>
        </p:nvSpPr>
        <p:spPr/>
        <p:txBody>
          <a:bodyPr rtlCol="0"/>
          <a:lstStyle/>
          <a:p>
            <a:pPr rtl="0"/>
            <a:r>
              <a:rPr lang="pt-BR"/>
              <a:t>AWS Transit Gateway</a:t>
            </a:r>
          </a:p>
        </p:txBody>
      </p:sp>
      <p:sp>
        <p:nvSpPr>
          <p:cNvPr id="101" name="TextBox 100">
            <a:extLst>
              <a:ext uri="{FF2B5EF4-FFF2-40B4-BE49-F238E27FC236}">
                <a16:creationId xmlns:a16="http://schemas.microsoft.com/office/drawing/2014/main" id="{6B1F4F2B-1D0E-4626-A45E-099704699B85}"/>
              </a:ext>
            </a:extLst>
          </p:cNvPr>
          <p:cNvSpPr txBox="1"/>
          <p:nvPr/>
        </p:nvSpPr>
        <p:spPr>
          <a:xfrm>
            <a:off x="2250894" y="1366332"/>
            <a:ext cx="202651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Disto...</a:t>
            </a:r>
          </a:p>
        </p:txBody>
      </p:sp>
      <p:grpSp>
        <p:nvGrpSpPr>
          <p:cNvPr id="100" name="Group 99">
            <a:extLst>
              <a:ext uri="{FF2B5EF4-FFF2-40B4-BE49-F238E27FC236}">
                <a16:creationId xmlns:a16="http://schemas.microsoft.com/office/drawing/2014/main" id="{351C814D-C4F4-4509-AD85-7EC5467F4834}"/>
              </a:ext>
              <a:ext uri="{C183D7F6-B498-43B3-948B-1728B52AA6E4}">
                <adec:decorative xmlns:adec="http://schemas.microsoft.com/office/drawing/2017/decorative" val="1"/>
              </a:ext>
            </a:extLst>
          </p:cNvPr>
          <p:cNvGrpSpPr/>
          <p:nvPr/>
        </p:nvGrpSpPr>
        <p:grpSpPr>
          <a:xfrm>
            <a:off x="345748" y="2188255"/>
            <a:ext cx="5943592" cy="3866441"/>
            <a:chOff x="-171082" y="1247350"/>
            <a:chExt cx="5943592" cy="3866441"/>
          </a:xfrm>
        </p:grpSpPr>
        <p:cxnSp>
          <p:nvCxnSpPr>
            <p:cNvPr id="85" name="Straight Connector 84">
              <a:extLst>
                <a:ext uri="{FF2B5EF4-FFF2-40B4-BE49-F238E27FC236}">
                  <a16:creationId xmlns:a16="http://schemas.microsoft.com/office/drawing/2014/main" id="{3E277027-34D3-4104-8992-D1B8CB82EA14}"/>
                </a:ext>
              </a:extLst>
            </p:cNvPr>
            <p:cNvCxnSpPr>
              <a:cxnSpLocks/>
              <a:stCxn id="40" idx="2"/>
              <a:endCxn id="34" idx="1"/>
            </p:cNvCxnSpPr>
            <p:nvPr/>
          </p:nvCxnSpPr>
          <p:spPr>
            <a:xfrm>
              <a:off x="3465212" y="3043433"/>
              <a:ext cx="590738" cy="101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D8E029-7980-42C0-89D8-DDA412B3C51B}"/>
                </a:ext>
              </a:extLst>
            </p:cNvPr>
            <p:cNvCxnSpPr>
              <a:cxnSpLocks/>
              <a:endCxn id="28" idx="1"/>
            </p:cNvCxnSpPr>
            <p:nvPr/>
          </p:nvCxnSpPr>
          <p:spPr>
            <a:xfrm>
              <a:off x="1901384" y="3515846"/>
              <a:ext cx="431880" cy="538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95A5AD-11A1-4413-ADF6-9BB304E12C21}"/>
                </a:ext>
              </a:extLst>
            </p:cNvPr>
            <p:cNvCxnSpPr>
              <a:stCxn id="8" idx="2"/>
              <a:endCxn id="40" idx="1"/>
            </p:cNvCxnSpPr>
            <p:nvPr/>
          </p:nvCxnSpPr>
          <p:spPr>
            <a:xfrm>
              <a:off x="2561872" y="1832126"/>
              <a:ext cx="674740" cy="982707"/>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631727FE-2711-4405-AEF9-283733C78B03}"/>
                </a:ext>
              </a:extLst>
            </p:cNvPr>
            <p:cNvSpPr/>
            <p:nvPr/>
          </p:nvSpPr>
          <p:spPr>
            <a:xfrm>
              <a:off x="2567291" y="1247350"/>
              <a:ext cx="2693826" cy="3722215"/>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A6B86"/>
                </a:solidFill>
                <a:effectLst/>
                <a:uLnTx/>
                <a:uFillTx/>
                <a:latin typeface="Arial" panose="020B0604020202020204"/>
                <a:ea typeface="+mn-ea"/>
                <a:cs typeface="+mn-cs"/>
              </a:endParaRPr>
            </a:p>
          </p:txBody>
        </p:sp>
        <p:grpSp>
          <p:nvGrpSpPr>
            <p:cNvPr id="18" name="Group 17">
              <a:extLst>
                <a:ext uri="{FF2B5EF4-FFF2-40B4-BE49-F238E27FC236}">
                  <a16:creationId xmlns:a16="http://schemas.microsoft.com/office/drawing/2014/main" id="{D9CD781F-AE21-401F-945D-426EAA6E128C}"/>
                </a:ext>
              </a:extLst>
            </p:cNvPr>
            <p:cNvGrpSpPr/>
            <p:nvPr/>
          </p:nvGrpSpPr>
          <p:grpSpPr>
            <a:xfrm>
              <a:off x="-171082" y="3652045"/>
              <a:ext cx="1169728" cy="1041975"/>
              <a:chOff x="6121083" y="4341029"/>
              <a:chExt cx="1169728" cy="1041975"/>
            </a:xfrm>
          </p:grpSpPr>
          <p:pic>
            <p:nvPicPr>
              <p:cNvPr id="7" name="Graphic 6">
                <a:extLst>
                  <a:ext uri="{FF2B5EF4-FFF2-40B4-BE49-F238E27FC236}">
                    <a16:creationId xmlns:a16="http://schemas.microsoft.com/office/drawing/2014/main" id="{710C3329-2E58-434D-B1B8-72955496FE0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7346" y="4341029"/>
                <a:ext cx="457200" cy="457200"/>
              </a:xfrm>
              <a:prstGeom prst="rect">
                <a:avLst/>
              </a:prstGeom>
            </p:spPr>
          </p:pic>
          <p:sp>
            <p:nvSpPr>
              <p:cNvPr id="10" name="TextBox 9">
                <a:extLst>
                  <a:ext uri="{FF2B5EF4-FFF2-40B4-BE49-F238E27FC236}">
                    <a16:creationId xmlns:a16="http://schemas.microsoft.com/office/drawing/2014/main" id="{68B674AE-F3D1-43E7-8A0E-967819F45F66}"/>
                  </a:ext>
                </a:extLst>
              </p:cNvPr>
              <p:cNvSpPr txBox="1"/>
              <p:nvPr/>
            </p:nvSpPr>
            <p:spPr>
              <a:xfrm>
                <a:off x="6121083" y="4798229"/>
                <a:ext cx="116972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1" name="Group 20">
              <a:extLst>
                <a:ext uri="{FF2B5EF4-FFF2-40B4-BE49-F238E27FC236}">
                  <a16:creationId xmlns:a16="http://schemas.microsoft.com/office/drawing/2014/main" id="{09343D9B-DCA1-4862-8479-6EE676AA8A7A}"/>
                </a:ext>
              </a:extLst>
            </p:cNvPr>
            <p:cNvGrpSpPr/>
            <p:nvPr/>
          </p:nvGrpSpPr>
          <p:grpSpPr>
            <a:xfrm>
              <a:off x="945893" y="2586233"/>
              <a:ext cx="1285636" cy="1041975"/>
              <a:chOff x="6179657" y="4341029"/>
              <a:chExt cx="1285636" cy="1041975"/>
            </a:xfrm>
          </p:grpSpPr>
          <p:pic>
            <p:nvPicPr>
              <p:cNvPr id="22" name="Graphic 21">
                <a:extLst>
                  <a:ext uri="{FF2B5EF4-FFF2-40B4-BE49-F238E27FC236}">
                    <a16:creationId xmlns:a16="http://schemas.microsoft.com/office/drawing/2014/main" id="{54C93184-1FE8-468B-8F67-0ABF515E018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3875" y="4341029"/>
                <a:ext cx="457200" cy="457200"/>
              </a:xfrm>
              <a:prstGeom prst="rect">
                <a:avLst/>
              </a:prstGeom>
            </p:spPr>
          </p:pic>
          <p:sp>
            <p:nvSpPr>
              <p:cNvPr id="23" name="TextBox 22">
                <a:extLst>
                  <a:ext uri="{FF2B5EF4-FFF2-40B4-BE49-F238E27FC236}">
                    <a16:creationId xmlns:a16="http://schemas.microsoft.com/office/drawing/2014/main" id="{752A7D28-466A-4480-89DD-6552E1CF0B2D}"/>
                  </a:ext>
                </a:extLst>
              </p:cNvPr>
              <p:cNvSpPr txBox="1"/>
              <p:nvPr/>
            </p:nvSpPr>
            <p:spPr>
              <a:xfrm>
                <a:off x="6179657" y="4798229"/>
                <a:ext cx="1285636"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4" name="Group 23">
              <a:extLst>
                <a:ext uri="{FF2B5EF4-FFF2-40B4-BE49-F238E27FC236}">
                  <a16:creationId xmlns:a16="http://schemas.microsoft.com/office/drawing/2014/main" id="{382E9498-09CD-42E3-8C9F-D95885950E88}"/>
                </a:ext>
              </a:extLst>
            </p:cNvPr>
            <p:cNvGrpSpPr/>
            <p:nvPr/>
          </p:nvGrpSpPr>
          <p:grpSpPr>
            <a:xfrm>
              <a:off x="998646" y="1374926"/>
              <a:ext cx="1180130" cy="1041975"/>
              <a:chOff x="6232410" y="4341029"/>
              <a:chExt cx="1180130" cy="1041975"/>
            </a:xfrm>
          </p:grpSpPr>
          <p:pic>
            <p:nvPicPr>
              <p:cNvPr id="25" name="Graphic 24">
                <a:extLst>
                  <a:ext uri="{FF2B5EF4-FFF2-40B4-BE49-F238E27FC236}">
                    <a16:creationId xmlns:a16="http://schemas.microsoft.com/office/drawing/2014/main" id="{2B6B8219-A9E5-4891-B2FC-AA5C95FDCBA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3875" y="4341029"/>
                <a:ext cx="457200" cy="457200"/>
              </a:xfrm>
              <a:prstGeom prst="rect">
                <a:avLst/>
              </a:prstGeom>
            </p:spPr>
          </p:pic>
          <p:sp>
            <p:nvSpPr>
              <p:cNvPr id="26" name="TextBox 25">
                <a:extLst>
                  <a:ext uri="{FF2B5EF4-FFF2-40B4-BE49-F238E27FC236}">
                    <a16:creationId xmlns:a16="http://schemas.microsoft.com/office/drawing/2014/main" id="{330D10B5-BB69-435B-A9CB-3C6CF17C14BE}"/>
                  </a:ext>
                </a:extLst>
              </p:cNvPr>
              <p:cNvSpPr txBox="1"/>
              <p:nvPr/>
            </p:nvSpPr>
            <p:spPr>
              <a:xfrm>
                <a:off x="6232410" y="4798229"/>
                <a:ext cx="1180130"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9" name="Group 18">
              <a:extLst>
                <a:ext uri="{FF2B5EF4-FFF2-40B4-BE49-F238E27FC236}">
                  <a16:creationId xmlns:a16="http://schemas.microsoft.com/office/drawing/2014/main" id="{001FAF64-31D8-44CD-9E13-58A23F3727FE}"/>
                </a:ext>
              </a:extLst>
            </p:cNvPr>
            <p:cNvGrpSpPr/>
            <p:nvPr/>
          </p:nvGrpSpPr>
          <p:grpSpPr>
            <a:xfrm>
              <a:off x="2099254" y="1374926"/>
              <a:ext cx="925236" cy="1041975"/>
              <a:chOff x="8651370" y="2038184"/>
              <a:chExt cx="925236" cy="1041975"/>
            </a:xfrm>
          </p:grpSpPr>
          <p:pic>
            <p:nvPicPr>
              <p:cNvPr id="8" name="Graphic 7">
                <a:extLst>
                  <a:ext uri="{FF2B5EF4-FFF2-40B4-BE49-F238E27FC236}">
                    <a16:creationId xmlns:a16="http://schemas.microsoft.com/office/drawing/2014/main" id="{3EA2BB6A-0FA0-4EAA-9044-EF5D28C312A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5388" y="2038184"/>
                <a:ext cx="457200" cy="457200"/>
              </a:xfrm>
              <a:prstGeom prst="rect">
                <a:avLst/>
              </a:prstGeom>
            </p:spPr>
          </p:pic>
          <p:sp>
            <p:nvSpPr>
              <p:cNvPr id="12" name="TextBox 11">
                <a:extLst>
                  <a:ext uri="{FF2B5EF4-FFF2-40B4-BE49-F238E27FC236}">
                    <a16:creationId xmlns:a16="http://schemas.microsoft.com/office/drawing/2014/main" id="{E0242C89-20E7-4AE0-9172-648E4AE7505A}"/>
                  </a:ext>
                </a:extLst>
              </p:cNvPr>
              <p:cNvSpPr txBox="1"/>
              <p:nvPr/>
            </p:nvSpPr>
            <p:spPr>
              <a:xfrm>
                <a:off x="8651370" y="2495384"/>
                <a:ext cx="925236"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7" name="Group 26">
              <a:extLst>
                <a:ext uri="{FF2B5EF4-FFF2-40B4-BE49-F238E27FC236}">
                  <a16:creationId xmlns:a16="http://schemas.microsoft.com/office/drawing/2014/main" id="{5D2F0C3B-FB4E-4C39-97ED-496291A19E75}"/>
                </a:ext>
              </a:extLst>
            </p:cNvPr>
            <p:cNvGrpSpPr/>
            <p:nvPr/>
          </p:nvGrpSpPr>
          <p:grpSpPr>
            <a:xfrm>
              <a:off x="2049772" y="3825594"/>
              <a:ext cx="1024184" cy="1041975"/>
              <a:chOff x="8601896" y="2038184"/>
              <a:chExt cx="1024184" cy="1041975"/>
            </a:xfrm>
          </p:grpSpPr>
          <p:pic>
            <p:nvPicPr>
              <p:cNvPr id="28" name="Graphic 27">
                <a:extLst>
                  <a:ext uri="{FF2B5EF4-FFF2-40B4-BE49-F238E27FC236}">
                    <a16:creationId xmlns:a16="http://schemas.microsoft.com/office/drawing/2014/main" id="{CE6538CB-7715-467C-ADF0-A76CECDB5C9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5388" y="2038184"/>
                <a:ext cx="457200" cy="457200"/>
              </a:xfrm>
              <a:prstGeom prst="rect">
                <a:avLst/>
              </a:prstGeom>
            </p:spPr>
          </p:pic>
          <p:sp>
            <p:nvSpPr>
              <p:cNvPr id="29" name="TextBox 28">
                <a:extLst>
                  <a:ext uri="{FF2B5EF4-FFF2-40B4-BE49-F238E27FC236}">
                    <a16:creationId xmlns:a16="http://schemas.microsoft.com/office/drawing/2014/main" id="{7C364C2E-071C-4425-A3ED-AF8B0C5B9AA8}"/>
                  </a:ext>
                </a:extLst>
              </p:cNvPr>
              <p:cNvSpPr txBox="1"/>
              <p:nvPr/>
            </p:nvSpPr>
            <p:spPr>
              <a:xfrm>
                <a:off x="8601896" y="2495384"/>
                <a:ext cx="1024184"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0" name="Group 19">
              <a:extLst>
                <a:ext uri="{FF2B5EF4-FFF2-40B4-BE49-F238E27FC236}">
                  <a16:creationId xmlns:a16="http://schemas.microsoft.com/office/drawing/2014/main" id="{068B00C6-59B6-4731-83BB-6F0974FE043F}"/>
                </a:ext>
              </a:extLst>
            </p:cNvPr>
            <p:cNvGrpSpPr/>
            <p:nvPr/>
          </p:nvGrpSpPr>
          <p:grpSpPr>
            <a:xfrm>
              <a:off x="2153073" y="2586233"/>
              <a:ext cx="897794" cy="1195864"/>
              <a:chOff x="9013323" y="4878619"/>
              <a:chExt cx="897794" cy="1195864"/>
            </a:xfrm>
          </p:grpSpPr>
          <p:pic>
            <p:nvPicPr>
              <p:cNvPr id="5" name="Graphic 4">
                <a:extLst>
                  <a:ext uri="{FF2B5EF4-FFF2-40B4-BE49-F238E27FC236}">
                    <a16:creationId xmlns:a16="http://schemas.microsoft.com/office/drawing/2014/main" id="{F24D5633-6246-4BE3-9C7C-21159F43B54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11" name="TextBox 10">
                <a:extLst>
                  <a:ext uri="{FF2B5EF4-FFF2-40B4-BE49-F238E27FC236}">
                    <a16:creationId xmlns:a16="http://schemas.microsoft.com/office/drawing/2014/main" id="{6211E203-CB71-4665-9BB7-66052F3F64D9}"/>
                  </a:ext>
                </a:extLst>
              </p:cNvPr>
              <p:cNvSpPr txBox="1"/>
              <p:nvPr/>
            </p:nvSpPr>
            <p:spPr>
              <a:xfrm>
                <a:off x="9013323" y="5335819"/>
                <a:ext cx="897794" cy="738664"/>
              </a:xfrm>
              <a:prstGeom prst="rect">
                <a:avLst/>
              </a:prstGeom>
              <a:solidFill>
                <a:schemeClr val="bg1"/>
              </a:solidFill>
            </p:spPr>
            <p:txBody>
              <a:bodyPr wrap="square" lIns="0" t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2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Emparelhamento de VPC</a:t>
                </a:r>
                <a:endParaRPr kumimoji="0" lang="en-US" sz="1600" b="0" i="0" u="none" strike="noStrike" kern="1200" cap="none" spc="-2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6" name="Group 35">
              <a:extLst>
                <a:ext uri="{FF2B5EF4-FFF2-40B4-BE49-F238E27FC236}">
                  <a16:creationId xmlns:a16="http://schemas.microsoft.com/office/drawing/2014/main" id="{A6D15B0B-859D-423D-AE8F-5A1326876FBE}"/>
                </a:ext>
              </a:extLst>
            </p:cNvPr>
            <p:cNvGrpSpPr/>
            <p:nvPr/>
          </p:nvGrpSpPr>
          <p:grpSpPr>
            <a:xfrm>
              <a:off x="2919389" y="1374926"/>
              <a:ext cx="976645" cy="1186239"/>
              <a:chOff x="8999492" y="4878619"/>
              <a:chExt cx="976645" cy="1186239"/>
            </a:xfrm>
          </p:grpSpPr>
          <p:pic>
            <p:nvPicPr>
              <p:cNvPr id="37" name="Graphic 36">
                <a:extLst>
                  <a:ext uri="{FF2B5EF4-FFF2-40B4-BE49-F238E27FC236}">
                    <a16:creationId xmlns:a16="http://schemas.microsoft.com/office/drawing/2014/main" id="{5D24B654-D994-4CE8-88CC-9AF56B0D89D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38" name="TextBox 37">
                <a:extLst>
                  <a:ext uri="{FF2B5EF4-FFF2-40B4-BE49-F238E27FC236}">
                    <a16:creationId xmlns:a16="http://schemas.microsoft.com/office/drawing/2014/main" id="{A0ACF4DA-0130-49E6-A254-67D76974ED1C}"/>
                  </a:ext>
                </a:extLst>
              </p:cNvPr>
              <p:cNvSpPr txBox="1"/>
              <p:nvPr/>
            </p:nvSpPr>
            <p:spPr>
              <a:xfrm>
                <a:off x="8999492" y="5326194"/>
                <a:ext cx="976645" cy="738664"/>
              </a:xfrm>
              <a:prstGeom prst="rect">
                <a:avLst/>
              </a:prstGeom>
              <a:solidFill>
                <a:schemeClr val="bg1"/>
              </a:solidFill>
            </p:spPr>
            <p:txBody>
              <a:bodyPr wrap="square" tIns="0" bIns="0" rtlCol="0">
                <a:spAutoFit/>
              </a:bodyPr>
              <a:lstStyle/>
              <a:p>
                <a:pPr lvl="0" algn="ctr">
                  <a:defRPr/>
                </a:pPr>
                <a:r>
                  <a:rPr lang="pt-BR"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Emparelhamento de VPC</a:t>
                </a:r>
                <a:endParaRPr lang="en-US"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5" name="Group 44">
              <a:extLst>
                <a:ext uri="{FF2B5EF4-FFF2-40B4-BE49-F238E27FC236}">
                  <a16:creationId xmlns:a16="http://schemas.microsoft.com/office/drawing/2014/main" id="{303750B7-0F3C-4832-AE49-DEBE5CFDC9BA}"/>
                </a:ext>
              </a:extLst>
            </p:cNvPr>
            <p:cNvGrpSpPr/>
            <p:nvPr/>
          </p:nvGrpSpPr>
          <p:grpSpPr>
            <a:xfrm>
              <a:off x="2848098" y="3825594"/>
              <a:ext cx="1011340" cy="1288197"/>
              <a:chOff x="8928201" y="4878619"/>
              <a:chExt cx="1011340" cy="1288197"/>
            </a:xfrm>
          </p:grpSpPr>
          <p:pic>
            <p:nvPicPr>
              <p:cNvPr id="46" name="Graphic 45">
                <a:extLst>
                  <a:ext uri="{FF2B5EF4-FFF2-40B4-BE49-F238E27FC236}">
                    <a16:creationId xmlns:a16="http://schemas.microsoft.com/office/drawing/2014/main" id="{D8A0C3E1-20CB-470D-A8B7-E1A37133626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47" name="TextBox 46">
                <a:extLst>
                  <a:ext uri="{FF2B5EF4-FFF2-40B4-BE49-F238E27FC236}">
                    <a16:creationId xmlns:a16="http://schemas.microsoft.com/office/drawing/2014/main" id="{F6A11394-5E9D-4EE9-AECE-4BD443AC3DC4}"/>
                  </a:ext>
                </a:extLst>
              </p:cNvPr>
              <p:cNvSpPr txBox="1"/>
              <p:nvPr/>
            </p:nvSpPr>
            <p:spPr>
              <a:xfrm>
                <a:off x="8928201" y="5335819"/>
                <a:ext cx="1011340"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Emparelhamento de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9" name="Group 38">
              <a:extLst>
                <a:ext uri="{FF2B5EF4-FFF2-40B4-BE49-F238E27FC236}">
                  <a16:creationId xmlns:a16="http://schemas.microsoft.com/office/drawing/2014/main" id="{6E8FCDAA-31A0-4A6E-8FE6-3323CA4AEC1F}"/>
                </a:ext>
              </a:extLst>
            </p:cNvPr>
            <p:cNvGrpSpPr/>
            <p:nvPr/>
          </p:nvGrpSpPr>
          <p:grpSpPr>
            <a:xfrm>
              <a:off x="2953857" y="2586233"/>
              <a:ext cx="991760" cy="1195864"/>
              <a:chOff x="8968393" y="4878619"/>
              <a:chExt cx="991760" cy="1195864"/>
            </a:xfrm>
          </p:grpSpPr>
          <p:pic>
            <p:nvPicPr>
              <p:cNvPr id="40" name="Graphic 39">
                <a:extLst>
                  <a:ext uri="{FF2B5EF4-FFF2-40B4-BE49-F238E27FC236}">
                    <a16:creationId xmlns:a16="http://schemas.microsoft.com/office/drawing/2014/main" id="{FEFF0BC8-5256-4022-A107-C1DF664494B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41" name="TextBox 40">
                <a:extLst>
                  <a:ext uri="{FF2B5EF4-FFF2-40B4-BE49-F238E27FC236}">
                    <a16:creationId xmlns:a16="http://schemas.microsoft.com/office/drawing/2014/main" id="{20588565-8EBC-467D-9005-CA8D8BEDF123}"/>
                  </a:ext>
                </a:extLst>
              </p:cNvPr>
              <p:cNvSpPr txBox="1"/>
              <p:nvPr/>
            </p:nvSpPr>
            <p:spPr>
              <a:xfrm>
                <a:off x="8968393" y="5335819"/>
                <a:ext cx="991760" cy="738664"/>
              </a:xfrm>
              <a:prstGeom prst="rect">
                <a:avLst/>
              </a:prstGeom>
              <a:solidFill>
                <a:schemeClr val="bg1"/>
              </a:solidFill>
            </p:spPr>
            <p:txBody>
              <a:bodyPr wrap="square" tIns="0" bIns="0" rtlCol="0">
                <a:spAutoFit/>
              </a:bodyPr>
              <a:lstStyle/>
              <a:p>
                <a:pPr lvl="0" algn="ctr">
                  <a:defRPr/>
                </a:pPr>
                <a:r>
                  <a:rPr lang="pt-BR"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Emparelhamento de VPC</a:t>
                </a:r>
                <a:endParaRPr lang="en-US"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7" name="Group 76">
              <a:extLst>
                <a:ext uri="{FF2B5EF4-FFF2-40B4-BE49-F238E27FC236}">
                  <a16:creationId xmlns:a16="http://schemas.microsoft.com/office/drawing/2014/main" id="{522C38FE-419C-4BAE-8514-09E4F10FABF1}"/>
                </a:ext>
              </a:extLst>
            </p:cNvPr>
            <p:cNvGrpSpPr/>
            <p:nvPr/>
          </p:nvGrpSpPr>
          <p:grpSpPr>
            <a:xfrm>
              <a:off x="3821924" y="1374926"/>
              <a:ext cx="925252" cy="1041975"/>
              <a:chOff x="5451942" y="1374926"/>
              <a:chExt cx="925252" cy="1041975"/>
            </a:xfrm>
          </p:grpSpPr>
          <p:pic>
            <p:nvPicPr>
              <p:cNvPr id="31" name="Graphic 30">
                <a:extLst>
                  <a:ext uri="{FF2B5EF4-FFF2-40B4-BE49-F238E27FC236}">
                    <a16:creationId xmlns:a16="http://schemas.microsoft.com/office/drawing/2014/main" id="{3F49FDEE-4BE6-496F-89D2-4720A94D7E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5967" y="1374926"/>
                <a:ext cx="457200" cy="457200"/>
              </a:xfrm>
              <a:prstGeom prst="rect">
                <a:avLst/>
              </a:prstGeom>
            </p:spPr>
          </p:pic>
          <p:sp>
            <p:nvSpPr>
              <p:cNvPr id="32" name="TextBox 31">
                <a:extLst>
                  <a:ext uri="{FF2B5EF4-FFF2-40B4-BE49-F238E27FC236}">
                    <a16:creationId xmlns:a16="http://schemas.microsoft.com/office/drawing/2014/main" id="{8D86DCA8-DFD0-4F5B-B6D3-1E24B7A8DF21}"/>
                  </a:ext>
                </a:extLst>
              </p:cNvPr>
              <p:cNvSpPr txBox="1"/>
              <p:nvPr/>
            </p:nvSpPr>
            <p:spPr>
              <a:xfrm>
                <a:off x="5451942" y="1832126"/>
                <a:ext cx="92525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3" name="Group 32">
              <a:extLst>
                <a:ext uri="{FF2B5EF4-FFF2-40B4-BE49-F238E27FC236}">
                  <a16:creationId xmlns:a16="http://schemas.microsoft.com/office/drawing/2014/main" id="{1B5F650B-2EDC-408F-AA7E-9E3A3902BD03}"/>
                </a:ext>
              </a:extLst>
            </p:cNvPr>
            <p:cNvGrpSpPr/>
            <p:nvPr/>
          </p:nvGrpSpPr>
          <p:grpSpPr>
            <a:xfrm>
              <a:off x="3804261" y="3825594"/>
              <a:ext cx="960578" cy="1041975"/>
              <a:chOff x="8633699" y="2038184"/>
              <a:chExt cx="960578" cy="1041975"/>
            </a:xfrm>
          </p:grpSpPr>
          <p:pic>
            <p:nvPicPr>
              <p:cNvPr id="34" name="Graphic 33">
                <a:extLst>
                  <a:ext uri="{FF2B5EF4-FFF2-40B4-BE49-F238E27FC236}">
                    <a16:creationId xmlns:a16="http://schemas.microsoft.com/office/drawing/2014/main" id="{78FF4256-D492-4BB4-BCB0-D6D506D1B42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5388" y="2038184"/>
                <a:ext cx="457200" cy="457200"/>
              </a:xfrm>
              <a:prstGeom prst="rect">
                <a:avLst/>
              </a:prstGeom>
            </p:spPr>
          </p:pic>
          <p:sp>
            <p:nvSpPr>
              <p:cNvPr id="35" name="TextBox 34">
                <a:extLst>
                  <a:ext uri="{FF2B5EF4-FFF2-40B4-BE49-F238E27FC236}">
                    <a16:creationId xmlns:a16="http://schemas.microsoft.com/office/drawing/2014/main" id="{B21E3B6A-6DD0-4DB5-981C-8CE7457EBBB8}"/>
                  </a:ext>
                </a:extLst>
              </p:cNvPr>
              <p:cNvSpPr txBox="1"/>
              <p:nvPr/>
            </p:nvSpPr>
            <p:spPr>
              <a:xfrm>
                <a:off x="8633699" y="2495384"/>
                <a:ext cx="960578"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6" name="Group 75">
              <a:extLst>
                <a:ext uri="{FF2B5EF4-FFF2-40B4-BE49-F238E27FC236}">
                  <a16:creationId xmlns:a16="http://schemas.microsoft.com/office/drawing/2014/main" id="{508B30D7-0CF3-444B-BD1F-1487374DCFA4}"/>
                </a:ext>
              </a:extLst>
            </p:cNvPr>
            <p:cNvGrpSpPr/>
            <p:nvPr/>
          </p:nvGrpSpPr>
          <p:grpSpPr>
            <a:xfrm>
              <a:off x="3796549" y="2586233"/>
              <a:ext cx="984898" cy="1197556"/>
              <a:chOff x="5426567" y="2586233"/>
              <a:chExt cx="984898" cy="1197556"/>
            </a:xfrm>
          </p:grpSpPr>
          <p:pic>
            <p:nvPicPr>
              <p:cNvPr id="43" name="Graphic 42">
                <a:extLst>
                  <a:ext uri="{FF2B5EF4-FFF2-40B4-BE49-F238E27FC236}">
                    <a16:creationId xmlns:a16="http://schemas.microsoft.com/office/drawing/2014/main" id="{B2EB558A-6247-48D9-A351-6896C844D64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5967" y="2586233"/>
                <a:ext cx="457200" cy="457200"/>
              </a:xfrm>
              <a:prstGeom prst="rect">
                <a:avLst/>
              </a:prstGeom>
            </p:spPr>
          </p:pic>
          <p:sp>
            <p:nvSpPr>
              <p:cNvPr id="44" name="TextBox 43">
                <a:extLst>
                  <a:ext uri="{FF2B5EF4-FFF2-40B4-BE49-F238E27FC236}">
                    <a16:creationId xmlns:a16="http://schemas.microsoft.com/office/drawing/2014/main" id="{F61A2E77-8588-4853-A8F2-C890A65956DD}"/>
                  </a:ext>
                </a:extLst>
              </p:cNvPr>
              <p:cNvSpPr txBox="1"/>
              <p:nvPr/>
            </p:nvSpPr>
            <p:spPr>
              <a:xfrm>
                <a:off x="5426567" y="3045125"/>
                <a:ext cx="984898" cy="738664"/>
              </a:xfrm>
              <a:prstGeom prst="rect">
                <a:avLst/>
              </a:prstGeom>
              <a:noFill/>
            </p:spPr>
            <p:txBody>
              <a:bodyPr wrap="square" tIns="0" bIns="0" rtlCol="0">
                <a:spAutoFit/>
              </a:bodyPr>
              <a:lstStyle/>
              <a:p>
                <a:pPr lvl="0" algn="ctr">
                  <a:defRPr/>
                </a:pPr>
                <a:r>
                  <a:rPr lang="pt-BR"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Emparelhamento de VPC</a:t>
                </a:r>
                <a:endParaRPr lang="en-US"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50" name="Group 49">
              <a:extLst>
                <a:ext uri="{FF2B5EF4-FFF2-40B4-BE49-F238E27FC236}">
                  <a16:creationId xmlns:a16="http://schemas.microsoft.com/office/drawing/2014/main" id="{A94FB90D-A75C-4AD7-B227-7B5E8D2BD27A}"/>
                </a:ext>
              </a:extLst>
            </p:cNvPr>
            <p:cNvGrpSpPr/>
            <p:nvPr/>
          </p:nvGrpSpPr>
          <p:grpSpPr>
            <a:xfrm>
              <a:off x="4747176" y="2586233"/>
              <a:ext cx="1025334" cy="1527222"/>
              <a:chOff x="7103770" y="1240692"/>
              <a:chExt cx="1025334" cy="1527222"/>
            </a:xfrm>
          </p:grpSpPr>
          <p:pic>
            <p:nvPicPr>
              <p:cNvPr id="48" name="Graphic 47">
                <a:extLst>
                  <a:ext uri="{FF2B5EF4-FFF2-40B4-BE49-F238E27FC236}">
                    <a16:creationId xmlns:a16="http://schemas.microsoft.com/office/drawing/2014/main" id="{B9B75C55-1368-45FD-98BA-8DB8981D9C3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7024" y="1240692"/>
                <a:ext cx="457200" cy="457200"/>
              </a:xfrm>
              <a:prstGeom prst="rect">
                <a:avLst/>
              </a:prstGeom>
            </p:spPr>
          </p:pic>
          <p:sp>
            <p:nvSpPr>
              <p:cNvPr id="49" name="TextBox 48">
                <a:extLst>
                  <a:ext uri="{FF2B5EF4-FFF2-40B4-BE49-F238E27FC236}">
                    <a16:creationId xmlns:a16="http://schemas.microsoft.com/office/drawing/2014/main" id="{E4520457-0745-4AF3-B348-A5DE0C2AF4E4}"/>
                  </a:ext>
                </a:extLst>
              </p:cNvPr>
              <p:cNvSpPr txBox="1"/>
              <p:nvPr/>
            </p:nvSpPr>
            <p:spPr>
              <a:xfrm>
                <a:off x="7103770" y="1783029"/>
                <a:ext cx="1025334" cy="984885"/>
              </a:xfrm>
              <a:prstGeom prst="rect">
                <a:avLst/>
              </a:prstGeom>
              <a:solidFill>
                <a:schemeClr val="bg1"/>
              </a:solidFill>
            </p:spPr>
            <p:txBody>
              <a:bodyPr wrap="square" t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do AWS </a:t>
                </a:r>
                <a:r>
                  <a:rPr lang="pt-BR" sz="16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Direct</a:t>
                </a: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Connect</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61" name="Straight Connector 60">
              <a:extLst>
                <a:ext uri="{FF2B5EF4-FFF2-40B4-BE49-F238E27FC236}">
                  <a16:creationId xmlns:a16="http://schemas.microsoft.com/office/drawing/2014/main" id="{E96AA048-9F58-4D25-9178-9253EFA055F1}"/>
                </a:ext>
              </a:extLst>
            </p:cNvPr>
            <p:cNvCxnSpPr>
              <a:cxnSpLocks/>
              <a:stCxn id="6" idx="2"/>
              <a:endCxn id="22" idx="1"/>
            </p:cNvCxnSpPr>
            <p:nvPr/>
          </p:nvCxnSpPr>
          <p:spPr>
            <a:xfrm>
              <a:off x="413781" y="1832126"/>
              <a:ext cx="946330" cy="982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1CE662C-DB5C-4949-BD76-40374B8F76C7}"/>
                </a:ext>
              </a:extLst>
            </p:cNvPr>
            <p:cNvCxnSpPr>
              <a:stCxn id="6" idx="3"/>
              <a:endCxn id="25" idx="1"/>
            </p:cNvCxnSpPr>
            <p:nvPr/>
          </p:nvCxnSpPr>
          <p:spPr>
            <a:xfrm>
              <a:off x="642381" y="1603526"/>
              <a:ext cx="717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1B287F-EA15-4539-AD16-E3F430495EF5}"/>
                </a:ext>
              </a:extLst>
            </p:cNvPr>
            <p:cNvCxnSpPr>
              <a:stCxn id="25" idx="3"/>
              <a:endCxn id="8" idx="1"/>
            </p:cNvCxnSpPr>
            <p:nvPr/>
          </p:nvCxnSpPr>
          <p:spPr>
            <a:xfrm>
              <a:off x="1817311" y="1603526"/>
              <a:ext cx="515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488C2AA-2FEB-4EEE-ABF2-0BB24A3412C0}"/>
                </a:ext>
              </a:extLst>
            </p:cNvPr>
            <p:cNvCxnSpPr>
              <a:stCxn id="8" idx="3"/>
              <a:endCxn id="37" idx="1"/>
            </p:cNvCxnSpPr>
            <p:nvPr/>
          </p:nvCxnSpPr>
          <p:spPr>
            <a:xfrm>
              <a:off x="2790472" y="1603526"/>
              <a:ext cx="3805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DB4CBA-E7D4-4F3D-8D8E-4F1100F38D8E}"/>
                </a:ext>
              </a:extLst>
            </p:cNvPr>
            <p:cNvCxnSpPr>
              <a:stCxn id="37" idx="3"/>
              <a:endCxn id="31" idx="1"/>
            </p:cNvCxnSpPr>
            <p:nvPr/>
          </p:nvCxnSpPr>
          <p:spPr>
            <a:xfrm>
              <a:off x="3628245" y="1603526"/>
              <a:ext cx="427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BCADDBC-CAAE-4AF9-B2DE-D38B889D61B6}"/>
                </a:ext>
              </a:extLst>
            </p:cNvPr>
            <p:cNvCxnSpPr>
              <a:stCxn id="32" idx="2"/>
              <a:endCxn id="43" idx="0"/>
            </p:cNvCxnSpPr>
            <p:nvPr/>
          </p:nvCxnSpPr>
          <p:spPr>
            <a:xfrm flipH="1">
              <a:off x="4284549" y="2416901"/>
              <a:ext cx="1" cy="1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7E244B3-99B7-4793-8E14-40B94DBBF0E6}"/>
                </a:ext>
              </a:extLst>
            </p:cNvPr>
            <p:cNvCxnSpPr>
              <a:stCxn id="44" idx="2"/>
              <a:endCxn id="34" idx="0"/>
            </p:cNvCxnSpPr>
            <p:nvPr/>
          </p:nvCxnSpPr>
          <p:spPr>
            <a:xfrm flipH="1">
              <a:off x="4284550" y="3783789"/>
              <a:ext cx="4448" cy="41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3A25B12-5869-40C3-A48C-B3E5F34A8CCC}"/>
                </a:ext>
              </a:extLst>
            </p:cNvPr>
            <p:cNvCxnSpPr>
              <a:stCxn id="28" idx="3"/>
              <a:endCxn id="46" idx="1"/>
            </p:cNvCxnSpPr>
            <p:nvPr/>
          </p:nvCxnSpPr>
          <p:spPr>
            <a:xfrm>
              <a:off x="2790464" y="4054194"/>
              <a:ext cx="3805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1ECADC7-FD12-4EBC-B154-13DE05CFC6C6}"/>
                </a:ext>
              </a:extLst>
            </p:cNvPr>
            <p:cNvCxnSpPr>
              <a:stCxn id="46" idx="3"/>
              <a:endCxn id="34" idx="1"/>
            </p:cNvCxnSpPr>
            <p:nvPr/>
          </p:nvCxnSpPr>
          <p:spPr>
            <a:xfrm>
              <a:off x="3628245" y="4054194"/>
              <a:ext cx="4277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2FEAD44-B731-454E-A7D3-FFBE59C8B9B6}"/>
                </a:ext>
              </a:extLst>
            </p:cNvPr>
            <p:cNvGrpSpPr/>
            <p:nvPr/>
          </p:nvGrpSpPr>
          <p:grpSpPr>
            <a:xfrm>
              <a:off x="-123543" y="1374926"/>
              <a:ext cx="1074648" cy="1041975"/>
              <a:chOff x="-1554774" y="1374926"/>
              <a:chExt cx="1074648" cy="1041975"/>
            </a:xfrm>
          </p:grpSpPr>
          <p:pic>
            <p:nvPicPr>
              <p:cNvPr id="6" name="Graphic 5">
                <a:extLst>
                  <a:ext uri="{FF2B5EF4-FFF2-40B4-BE49-F238E27FC236}">
                    <a16:creationId xmlns:a16="http://schemas.microsoft.com/office/drawing/2014/main" id="{00B269F5-3142-4FB4-9B42-DF6B937D2A1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6050" y="1374926"/>
                <a:ext cx="457200" cy="457200"/>
              </a:xfrm>
              <a:prstGeom prst="rect">
                <a:avLst/>
              </a:prstGeom>
            </p:spPr>
          </p:pic>
          <p:sp>
            <p:nvSpPr>
              <p:cNvPr id="9" name="TextBox 8">
                <a:extLst>
                  <a:ext uri="{FF2B5EF4-FFF2-40B4-BE49-F238E27FC236}">
                    <a16:creationId xmlns:a16="http://schemas.microsoft.com/office/drawing/2014/main" id="{8A977720-8819-4047-A22B-76F755CD66CE}"/>
                  </a:ext>
                </a:extLst>
              </p:cNvPr>
              <p:cNvSpPr txBox="1"/>
              <p:nvPr/>
            </p:nvSpPr>
            <p:spPr>
              <a:xfrm>
                <a:off x="-1554774" y="1832126"/>
                <a:ext cx="1074648"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do cliente</a:t>
                </a:r>
              </a:p>
            </p:txBody>
          </p:sp>
        </p:grpSp>
        <p:cxnSp>
          <p:nvCxnSpPr>
            <p:cNvPr id="92" name="Straight Connector 91">
              <a:extLst>
                <a:ext uri="{FF2B5EF4-FFF2-40B4-BE49-F238E27FC236}">
                  <a16:creationId xmlns:a16="http://schemas.microsoft.com/office/drawing/2014/main" id="{F3AEE593-D2AE-41EE-9162-1540BE50F768}"/>
                </a:ext>
              </a:extLst>
            </p:cNvPr>
            <p:cNvCxnSpPr>
              <a:stCxn id="9" idx="2"/>
              <a:endCxn id="7" idx="0"/>
            </p:cNvCxnSpPr>
            <p:nvPr/>
          </p:nvCxnSpPr>
          <p:spPr>
            <a:xfrm>
              <a:off x="413781" y="2416901"/>
              <a:ext cx="0" cy="1235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6271B30F-79FB-4A72-AC83-F87D761C13C5}"/>
                </a:ext>
              </a:extLst>
            </p:cNvPr>
            <p:cNvCxnSpPr>
              <a:cxnSpLocks/>
              <a:stCxn id="10" idx="2"/>
              <a:endCxn id="35" idx="2"/>
            </p:cNvCxnSpPr>
            <p:nvPr/>
          </p:nvCxnSpPr>
          <p:spPr>
            <a:xfrm rot="16200000" flipH="1">
              <a:off x="2262392" y="2845410"/>
              <a:ext cx="173549" cy="3870768"/>
            </a:xfrm>
            <a:prstGeom prst="bentConnector3">
              <a:avLst>
                <a:gd name="adj1" fmla="val 231721"/>
              </a:avLst>
            </a:prstGeom>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5D487AB6-6A1B-43DA-B007-290B20235589}"/>
              </a:ext>
            </a:extLst>
          </p:cNvPr>
          <p:cNvSpPr txBox="1"/>
          <p:nvPr/>
        </p:nvSpPr>
        <p:spPr>
          <a:xfrm>
            <a:off x="8392397" y="1366332"/>
            <a:ext cx="16049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Para isto...</a:t>
            </a:r>
          </a:p>
        </p:txBody>
      </p:sp>
      <p:grpSp>
        <p:nvGrpSpPr>
          <p:cNvPr id="147" name="Group 146">
            <a:extLst>
              <a:ext uri="{FF2B5EF4-FFF2-40B4-BE49-F238E27FC236}">
                <a16:creationId xmlns:a16="http://schemas.microsoft.com/office/drawing/2014/main" id="{73FB6A92-6E4F-4C94-A7C9-4F16EE573614}"/>
              </a:ext>
              <a:ext uri="{C183D7F6-B498-43B3-948B-1728B52AA6E4}">
                <adec:decorative xmlns:adec="http://schemas.microsoft.com/office/drawing/2017/decorative" val="1"/>
              </a:ext>
            </a:extLst>
          </p:cNvPr>
          <p:cNvGrpSpPr/>
          <p:nvPr/>
        </p:nvGrpSpPr>
        <p:grpSpPr>
          <a:xfrm>
            <a:off x="7424788" y="2182044"/>
            <a:ext cx="4348112" cy="4355019"/>
            <a:chOff x="7040478" y="2182044"/>
            <a:chExt cx="4348112" cy="4355019"/>
          </a:xfrm>
        </p:grpSpPr>
        <p:cxnSp>
          <p:nvCxnSpPr>
            <p:cNvPr id="131" name="Straight Connector 130">
              <a:extLst>
                <a:ext uri="{FF2B5EF4-FFF2-40B4-BE49-F238E27FC236}">
                  <a16:creationId xmlns:a16="http://schemas.microsoft.com/office/drawing/2014/main" id="{35BBC13D-3EDB-47DA-8ABF-DF42E2DDF69E}"/>
                </a:ext>
              </a:extLst>
            </p:cNvPr>
            <p:cNvCxnSpPr>
              <a:cxnSpLocks/>
              <a:stCxn id="104" idx="2"/>
            </p:cNvCxnSpPr>
            <p:nvPr/>
          </p:nvCxnSpPr>
          <p:spPr>
            <a:xfrm>
              <a:off x="7574511" y="3362755"/>
              <a:ext cx="1279335" cy="548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E227C07-7AB8-41AF-9BC0-79002E58B798}"/>
                </a:ext>
              </a:extLst>
            </p:cNvPr>
            <p:cNvCxnSpPr>
              <a:stCxn id="103" idx="2"/>
              <a:endCxn id="114" idx="0"/>
            </p:cNvCxnSpPr>
            <p:nvPr/>
          </p:nvCxnSpPr>
          <p:spPr>
            <a:xfrm>
              <a:off x="9189472" y="4559368"/>
              <a:ext cx="1" cy="93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0F71EB5-C4FD-4A05-AB29-0F5476BF7BA3}"/>
                </a:ext>
              </a:extLst>
            </p:cNvPr>
            <p:cNvCxnSpPr>
              <a:stCxn id="103" idx="0"/>
              <a:endCxn id="112" idx="2"/>
            </p:cNvCxnSpPr>
            <p:nvPr/>
          </p:nvCxnSpPr>
          <p:spPr>
            <a:xfrm flipV="1">
              <a:off x="9189472" y="2639244"/>
              <a:ext cx="0" cy="12089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967595A7-4BB7-4ACA-AEB8-90FA331AC012}"/>
                </a:ext>
              </a:extLst>
            </p:cNvPr>
            <p:cNvGrpSpPr/>
            <p:nvPr/>
          </p:nvGrpSpPr>
          <p:grpSpPr>
            <a:xfrm>
              <a:off x="7040478" y="2905555"/>
              <a:ext cx="1068066" cy="1041975"/>
              <a:chOff x="7030539" y="2547743"/>
              <a:chExt cx="1068066" cy="1041975"/>
            </a:xfrm>
          </p:grpSpPr>
          <p:pic>
            <p:nvPicPr>
              <p:cNvPr id="104" name="Graphic 103">
                <a:extLst>
                  <a:ext uri="{FF2B5EF4-FFF2-40B4-BE49-F238E27FC236}">
                    <a16:creationId xmlns:a16="http://schemas.microsoft.com/office/drawing/2014/main" id="{FFBFB09F-C6FF-4C93-9916-C12665DAB3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5972" y="2547743"/>
                <a:ext cx="457200" cy="457200"/>
              </a:xfrm>
              <a:prstGeom prst="rect">
                <a:avLst/>
              </a:prstGeom>
            </p:spPr>
          </p:pic>
          <p:sp>
            <p:nvSpPr>
              <p:cNvPr id="105" name="TextBox 104">
                <a:extLst>
                  <a:ext uri="{FF2B5EF4-FFF2-40B4-BE49-F238E27FC236}">
                    <a16:creationId xmlns:a16="http://schemas.microsoft.com/office/drawing/2014/main" id="{586A9D06-AD40-491D-B797-ADFD87680CE8}"/>
                  </a:ext>
                </a:extLst>
              </p:cNvPr>
              <p:cNvSpPr txBox="1"/>
              <p:nvPr/>
            </p:nvSpPr>
            <p:spPr>
              <a:xfrm>
                <a:off x="7030539" y="3004943"/>
                <a:ext cx="1068066"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21" name="Group 120">
              <a:extLst>
                <a:ext uri="{FF2B5EF4-FFF2-40B4-BE49-F238E27FC236}">
                  <a16:creationId xmlns:a16="http://schemas.microsoft.com/office/drawing/2014/main" id="{68ECB5FB-A630-4CAD-BEC3-AB682FB28F07}"/>
                </a:ext>
              </a:extLst>
            </p:cNvPr>
            <p:cNvGrpSpPr/>
            <p:nvPr/>
          </p:nvGrpSpPr>
          <p:grpSpPr>
            <a:xfrm>
              <a:off x="7040478" y="4621711"/>
              <a:ext cx="1068066" cy="1041975"/>
              <a:chOff x="7050417" y="4263899"/>
              <a:chExt cx="1068066" cy="1041975"/>
            </a:xfrm>
          </p:grpSpPr>
          <p:pic>
            <p:nvPicPr>
              <p:cNvPr id="106" name="Graphic 105">
                <a:extLst>
                  <a:ext uri="{FF2B5EF4-FFF2-40B4-BE49-F238E27FC236}">
                    <a16:creationId xmlns:a16="http://schemas.microsoft.com/office/drawing/2014/main" id="{71C1B22D-772E-44FF-82C4-6DCCD2F695C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5850" y="4263899"/>
                <a:ext cx="457200" cy="457200"/>
              </a:xfrm>
              <a:prstGeom prst="rect">
                <a:avLst/>
              </a:prstGeom>
            </p:spPr>
          </p:pic>
          <p:sp>
            <p:nvSpPr>
              <p:cNvPr id="107" name="TextBox 106">
                <a:extLst>
                  <a:ext uri="{FF2B5EF4-FFF2-40B4-BE49-F238E27FC236}">
                    <a16:creationId xmlns:a16="http://schemas.microsoft.com/office/drawing/2014/main" id="{3CE874D6-C2E4-4A86-928A-560A00E1FE9E}"/>
                  </a:ext>
                </a:extLst>
              </p:cNvPr>
              <p:cNvSpPr txBox="1"/>
              <p:nvPr/>
            </p:nvSpPr>
            <p:spPr>
              <a:xfrm>
                <a:off x="7050417" y="4721099"/>
                <a:ext cx="1068066"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22" name="Group 121">
              <a:extLst>
                <a:ext uri="{FF2B5EF4-FFF2-40B4-BE49-F238E27FC236}">
                  <a16:creationId xmlns:a16="http://schemas.microsoft.com/office/drawing/2014/main" id="{163C4627-828B-4FA7-8E06-20DC6EA77009}"/>
                </a:ext>
              </a:extLst>
            </p:cNvPr>
            <p:cNvGrpSpPr/>
            <p:nvPr/>
          </p:nvGrpSpPr>
          <p:grpSpPr>
            <a:xfrm>
              <a:off x="10321834" y="2905555"/>
              <a:ext cx="965200" cy="1041975"/>
              <a:chOff x="10294032" y="2547743"/>
              <a:chExt cx="965200" cy="1041975"/>
            </a:xfrm>
          </p:grpSpPr>
          <p:pic>
            <p:nvPicPr>
              <p:cNvPr id="108" name="Graphic 107">
                <a:extLst>
                  <a:ext uri="{FF2B5EF4-FFF2-40B4-BE49-F238E27FC236}">
                    <a16:creationId xmlns:a16="http://schemas.microsoft.com/office/drawing/2014/main" id="{BE2FE415-6906-4152-A712-7BA723993A6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48032" y="2547743"/>
                <a:ext cx="457200" cy="457200"/>
              </a:xfrm>
              <a:prstGeom prst="rect">
                <a:avLst/>
              </a:prstGeom>
            </p:spPr>
          </p:pic>
          <p:sp>
            <p:nvSpPr>
              <p:cNvPr id="109" name="TextBox 108">
                <a:extLst>
                  <a:ext uri="{FF2B5EF4-FFF2-40B4-BE49-F238E27FC236}">
                    <a16:creationId xmlns:a16="http://schemas.microsoft.com/office/drawing/2014/main" id="{E94377B1-B528-4CE1-BC6C-0BB100F454C7}"/>
                  </a:ext>
                </a:extLst>
              </p:cNvPr>
              <p:cNvSpPr txBox="1"/>
              <p:nvPr/>
            </p:nvSpPr>
            <p:spPr>
              <a:xfrm>
                <a:off x="10294032" y="3004943"/>
                <a:ext cx="965200"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23" name="Group 122">
              <a:extLst>
                <a:ext uri="{FF2B5EF4-FFF2-40B4-BE49-F238E27FC236}">
                  <a16:creationId xmlns:a16="http://schemas.microsoft.com/office/drawing/2014/main" id="{E6A9287B-6A37-481B-BE73-B9CAF454F4FB}"/>
                </a:ext>
              </a:extLst>
            </p:cNvPr>
            <p:cNvGrpSpPr/>
            <p:nvPr/>
          </p:nvGrpSpPr>
          <p:grpSpPr>
            <a:xfrm>
              <a:off x="10220278" y="4621711"/>
              <a:ext cx="1168312" cy="1041975"/>
              <a:chOff x="10248079" y="4263899"/>
              <a:chExt cx="1168312" cy="1041975"/>
            </a:xfrm>
          </p:grpSpPr>
          <p:pic>
            <p:nvPicPr>
              <p:cNvPr id="110" name="Graphic 109">
                <a:extLst>
                  <a:ext uri="{FF2B5EF4-FFF2-40B4-BE49-F238E27FC236}">
                    <a16:creationId xmlns:a16="http://schemas.microsoft.com/office/drawing/2014/main" id="{2CFC6916-DCAF-4411-A4FB-06B1B96B9FD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03635" y="4263899"/>
                <a:ext cx="457200" cy="457200"/>
              </a:xfrm>
              <a:prstGeom prst="rect">
                <a:avLst/>
              </a:prstGeom>
            </p:spPr>
          </p:pic>
          <p:sp>
            <p:nvSpPr>
              <p:cNvPr id="111" name="TextBox 110">
                <a:extLst>
                  <a:ext uri="{FF2B5EF4-FFF2-40B4-BE49-F238E27FC236}">
                    <a16:creationId xmlns:a16="http://schemas.microsoft.com/office/drawing/2014/main" id="{0D2E957B-CD15-4670-8E7D-1CEBD86151D2}"/>
                  </a:ext>
                </a:extLst>
              </p:cNvPr>
              <p:cNvSpPr txBox="1"/>
              <p:nvPr/>
            </p:nvSpPr>
            <p:spPr>
              <a:xfrm>
                <a:off x="10248079" y="4721099"/>
                <a:ext cx="116831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16" name="Group 115">
              <a:extLst>
                <a:ext uri="{FF2B5EF4-FFF2-40B4-BE49-F238E27FC236}">
                  <a16:creationId xmlns:a16="http://schemas.microsoft.com/office/drawing/2014/main" id="{BB0022B1-7E53-4E5E-8128-B41ECAFEE59C}"/>
                </a:ext>
              </a:extLst>
            </p:cNvPr>
            <p:cNvGrpSpPr/>
            <p:nvPr/>
          </p:nvGrpSpPr>
          <p:grpSpPr>
            <a:xfrm>
              <a:off x="8374987" y="2182044"/>
              <a:ext cx="1628972" cy="1316251"/>
              <a:chOff x="8436581" y="1824232"/>
              <a:chExt cx="1628972" cy="1316251"/>
            </a:xfrm>
          </p:grpSpPr>
          <p:pic>
            <p:nvPicPr>
              <p:cNvPr id="112" name="Graphic 111">
                <a:extLst>
                  <a:ext uri="{FF2B5EF4-FFF2-40B4-BE49-F238E27FC236}">
                    <a16:creationId xmlns:a16="http://schemas.microsoft.com/office/drawing/2014/main" id="{9C24E5A9-05C6-45C4-AC82-B0EF90E855E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2466" y="1824232"/>
                <a:ext cx="457200" cy="457200"/>
              </a:xfrm>
              <a:prstGeom prst="rect">
                <a:avLst/>
              </a:prstGeom>
            </p:spPr>
          </p:pic>
          <p:sp>
            <p:nvSpPr>
              <p:cNvPr id="113" name="TextBox 112">
                <a:extLst>
                  <a:ext uri="{FF2B5EF4-FFF2-40B4-BE49-F238E27FC236}">
                    <a16:creationId xmlns:a16="http://schemas.microsoft.com/office/drawing/2014/main" id="{82E5A926-B5E8-49BC-A4A8-914670629023}"/>
                  </a:ext>
                </a:extLst>
              </p:cNvPr>
              <p:cNvSpPr txBox="1"/>
              <p:nvPr/>
            </p:nvSpPr>
            <p:spPr>
              <a:xfrm>
                <a:off x="8436581" y="2309486"/>
                <a:ext cx="1628972"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do AWS Direct Connect</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19" name="Group 118">
              <a:extLst>
                <a:ext uri="{FF2B5EF4-FFF2-40B4-BE49-F238E27FC236}">
                  <a16:creationId xmlns:a16="http://schemas.microsoft.com/office/drawing/2014/main" id="{8128D8E2-CFDC-4D29-8CA3-AC6E8C6F863B}"/>
                </a:ext>
              </a:extLst>
            </p:cNvPr>
            <p:cNvGrpSpPr/>
            <p:nvPr/>
          </p:nvGrpSpPr>
          <p:grpSpPr>
            <a:xfrm>
              <a:off x="8514311" y="5495088"/>
              <a:ext cx="1350324" cy="1041975"/>
              <a:chOff x="8566689" y="5137276"/>
              <a:chExt cx="1350324" cy="1041975"/>
            </a:xfrm>
          </p:grpSpPr>
          <p:pic>
            <p:nvPicPr>
              <p:cNvPr id="114" name="Graphic 113">
                <a:extLst>
                  <a:ext uri="{FF2B5EF4-FFF2-40B4-BE49-F238E27FC236}">
                    <a16:creationId xmlns:a16="http://schemas.microsoft.com/office/drawing/2014/main" id="{9C97EF34-7C0A-4003-875C-36FF38C0224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3251" y="5137276"/>
                <a:ext cx="457200" cy="457200"/>
              </a:xfrm>
              <a:prstGeom prst="rect">
                <a:avLst/>
              </a:prstGeom>
            </p:spPr>
          </p:pic>
          <p:sp>
            <p:nvSpPr>
              <p:cNvPr id="115" name="TextBox 114">
                <a:extLst>
                  <a:ext uri="{FF2B5EF4-FFF2-40B4-BE49-F238E27FC236}">
                    <a16:creationId xmlns:a16="http://schemas.microsoft.com/office/drawing/2014/main" id="{D61EF567-C403-4B72-91B7-FD346184D132}"/>
                  </a:ext>
                </a:extLst>
              </p:cNvPr>
              <p:cNvSpPr txBox="1"/>
              <p:nvPr/>
            </p:nvSpPr>
            <p:spPr>
              <a:xfrm>
                <a:off x="8566689" y="5594476"/>
                <a:ext cx="1350324"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18" name="Group 117">
              <a:extLst>
                <a:ext uri="{FF2B5EF4-FFF2-40B4-BE49-F238E27FC236}">
                  <a16:creationId xmlns:a16="http://schemas.microsoft.com/office/drawing/2014/main" id="{A8B60E6D-1C9E-4B8A-8E5E-7B6EE8D1FC09}"/>
                </a:ext>
              </a:extLst>
            </p:cNvPr>
            <p:cNvGrpSpPr/>
            <p:nvPr/>
          </p:nvGrpSpPr>
          <p:grpSpPr>
            <a:xfrm>
              <a:off x="8514311" y="3848168"/>
              <a:ext cx="1350324" cy="1297047"/>
              <a:chOff x="8566689" y="3383600"/>
              <a:chExt cx="1350324" cy="1297047"/>
            </a:xfrm>
          </p:grpSpPr>
          <p:pic>
            <p:nvPicPr>
              <p:cNvPr id="103" name="Graphic 102">
                <a:extLst>
                  <a:ext uri="{FF2B5EF4-FFF2-40B4-BE49-F238E27FC236}">
                    <a16:creationId xmlns:a16="http://schemas.microsoft.com/office/drawing/2014/main" id="{D9750242-CD52-4E04-8769-C7283551BBD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86250" y="3383600"/>
                <a:ext cx="711200" cy="711200"/>
              </a:xfrm>
              <a:prstGeom prst="rect">
                <a:avLst/>
              </a:prstGeom>
            </p:spPr>
          </p:pic>
          <p:sp>
            <p:nvSpPr>
              <p:cNvPr id="117" name="TextBox 116">
                <a:extLst>
                  <a:ext uri="{FF2B5EF4-FFF2-40B4-BE49-F238E27FC236}">
                    <a16:creationId xmlns:a16="http://schemas.microsoft.com/office/drawing/2014/main" id="{679CFD6C-59C9-40D1-BAA8-EA4831C3045B}"/>
                  </a:ext>
                </a:extLst>
              </p:cNvPr>
              <p:cNvSpPr txBox="1"/>
              <p:nvPr/>
            </p:nvSpPr>
            <p:spPr>
              <a:xfrm>
                <a:off x="8566689" y="4095872"/>
                <a:ext cx="1350324"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Transit Gateway</a:t>
                </a:r>
              </a:p>
            </p:txBody>
          </p:sp>
        </p:grpSp>
        <p:cxnSp>
          <p:nvCxnSpPr>
            <p:cNvPr id="133" name="Straight Connector 132">
              <a:extLst>
                <a:ext uri="{FF2B5EF4-FFF2-40B4-BE49-F238E27FC236}">
                  <a16:creationId xmlns:a16="http://schemas.microsoft.com/office/drawing/2014/main" id="{C53CA2E4-EA8D-48AC-B2A5-6D8901963585}"/>
                </a:ext>
              </a:extLst>
            </p:cNvPr>
            <p:cNvCxnSpPr>
              <a:cxnSpLocks/>
              <a:endCxn id="106" idx="3"/>
            </p:cNvCxnSpPr>
            <p:nvPr/>
          </p:nvCxnSpPr>
          <p:spPr>
            <a:xfrm flipH="1">
              <a:off x="7803111" y="4456751"/>
              <a:ext cx="1030761" cy="393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3946C4-D14E-4362-8FB7-0FB56FA6A9BB}"/>
                </a:ext>
              </a:extLst>
            </p:cNvPr>
            <p:cNvCxnSpPr>
              <a:cxnSpLocks/>
              <a:endCxn id="108" idx="1"/>
            </p:cNvCxnSpPr>
            <p:nvPr/>
          </p:nvCxnSpPr>
          <p:spPr>
            <a:xfrm flipV="1">
              <a:off x="9545072" y="3134155"/>
              <a:ext cx="1030762" cy="813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ECBBDF3-C077-4E03-824E-C765D3CCABBA}"/>
                </a:ext>
              </a:extLst>
            </p:cNvPr>
            <p:cNvCxnSpPr>
              <a:cxnSpLocks/>
              <a:endCxn id="110" idx="1"/>
            </p:cNvCxnSpPr>
            <p:nvPr/>
          </p:nvCxnSpPr>
          <p:spPr>
            <a:xfrm>
              <a:off x="9545072" y="4424607"/>
              <a:ext cx="1030762" cy="42570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8A499830-EE26-494F-9B40-8E6689151E54}"/>
              </a:ext>
              <a:ext uri="{C183D7F6-B498-43B3-948B-1728B52AA6E4}">
                <adec:decorative xmlns:adec="http://schemas.microsoft.com/office/drawing/2017/decorative" val="1"/>
              </a:ext>
            </a:extLst>
          </p:cNvPr>
          <p:cNvSpPr>
            <a:spLocks noGrp="1"/>
          </p:cNvSpPr>
          <p:nvPr>
            <p:ph type="ftr" sz="quarter" idx="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i="0" u="none" strike="noStrike" kern="1200" cap="none" spc="0" normalizeH="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ou suas afiliadas. Todos os direitos reservados.</a:t>
            </a:r>
          </a:p>
        </p:txBody>
      </p:sp>
      <p:sp>
        <p:nvSpPr>
          <p:cNvPr id="3" name="Slide Number Placeholder 2">
            <a:extLst>
              <a:ext uri="{FF2B5EF4-FFF2-40B4-BE49-F238E27FC236}">
                <a16:creationId xmlns:a16="http://schemas.microsoft.com/office/drawing/2014/main" id="{5E344282-B1AC-4F19-AE7C-418EE9D92CF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008255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rtlCol="0"/>
          <a:lstStyle/>
          <a:p>
            <a:pPr rtl="0"/>
            <a:r>
              <a:rPr lang="pt-BR" dirty="0"/>
              <a:t>Atividade: rotular este diagrama </a:t>
            </a:r>
            <a:br>
              <a:rPr lang="pt-BR" dirty="0"/>
            </a:br>
            <a:r>
              <a:rPr lang="pt-BR" dirty="0"/>
              <a:t>de rede</a:t>
            </a:r>
          </a:p>
        </p:txBody>
      </p:sp>
      <p:grpSp>
        <p:nvGrpSpPr>
          <p:cNvPr id="15" name="Group 14" descr="architecture diagram with question marks over various components that need a label.">
            <a:extLst>
              <a:ext uri="{FF2B5EF4-FFF2-40B4-BE49-F238E27FC236}">
                <a16:creationId xmlns:a16="http://schemas.microsoft.com/office/drawing/2014/main" id="{E9483FA9-C64B-4385-9914-2DD013EFC3B8}"/>
              </a:ext>
            </a:extLst>
          </p:cNvPr>
          <p:cNvGrpSpPr/>
          <p:nvPr/>
        </p:nvGrpSpPr>
        <p:grpSpPr>
          <a:xfrm>
            <a:off x="152400" y="1207045"/>
            <a:ext cx="11887200" cy="5149305"/>
            <a:chOff x="152400" y="1207045"/>
            <a:chExt cx="11887200" cy="5149305"/>
          </a:xfrm>
        </p:grpSpPr>
        <p:sp>
          <p:nvSpPr>
            <p:cNvPr id="7" name="Rectangle 6">
              <a:extLst>
                <a:ext uri="{FF2B5EF4-FFF2-40B4-BE49-F238E27FC236}">
                  <a16:creationId xmlns:a16="http://schemas.microsoft.com/office/drawing/2014/main" id="{F171ADE5-0976-44A9-9A89-45C11481B784}"/>
                </a:ext>
              </a:extLst>
            </p:cNvPr>
            <p:cNvSpPr/>
            <p:nvPr/>
          </p:nvSpPr>
          <p:spPr>
            <a:xfrm>
              <a:off x="152400" y="1213376"/>
              <a:ext cx="11887200" cy="514297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ea typeface="+mn-ea"/>
                  <a:cs typeface="+mn-cs"/>
                </a:rPr>
                <a:t> </a:t>
              </a:r>
              <a:r>
                <a:rPr lang="pt-BR" sz="1600" b="0" i="0" u="none" strike="noStrike" kern="0" cap="none" spc="0" normalizeH="0" noProof="0">
                  <a:ln>
                    <a:noFill/>
                  </a:ln>
                  <a:solidFill>
                    <a:sysClr val="windowText" lastClr="000000"/>
                  </a:solidFill>
                  <a:effectLst/>
                  <a:uLnTx/>
                  <a:uFillTx/>
                  <a:ea typeface="+mn-ea"/>
                  <a:cs typeface="+mn-cs"/>
                </a:rPr>
                <a:t>Nuvem AWS</a:t>
              </a:r>
            </a:p>
          </p:txBody>
        </p:sp>
        <p:sp>
          <p:nvSpPr>
            <p:cNvPr id="60" name="Rectangle 59">
              <a:extLst>
                <a:ext uri="{FF2B5EF4-FFF2-40B4-BE49-F238E27FC236}">
                  <a16:creationId xmlns:a16="http://schemas.microsoft.com/office/drawing/2014/main" id="{DBF2B20B-9790-4B72-ABB4-8220A1E13520}"/>
                </a:ext>
              </a:extLst>
            </p:cNvPr>
            <p:cNvSpPr/>
            <p:nvPr/>
          </p:nvSpPr>
          <p:spPr>
            <a:xfrm>
              <a:off x="2562575" y="4178210"/>
              <a:ext cx="3202243" cy="16459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E6F2F8"/>
                  </a:solidFill>
                  <a:effectLst/>
                  <a:uLnTx/>
                  <a:uFillTx/>
                  <a:ea typeface="+mn-ea"/>
                  <a:cs typeface="+mn-cs"/>
                </a:rPr>
                <a:t>Sub-rede privada</a:t>
              </a:r>
              <a:r>
                <a:rPr lang="pt-BR" sz="1600" b="0" i="0" u="none" strike="noStrike" kern="0" cap="none" spc="0" normalizeH="0" noProof="0">
                  <a:ln>
                    <a:noFill/>
                  </a:ln>
                  <a:solidFill>
                    <a:srgbClr val="007CBC"/>
                  </a:solidFill>
                  <a:effectLst/>
                  <a:uLnTx/>
                  <a:uFillTx/>
                  <a:ea typeface="+mn-ea"/>
                  <a:cs typeface="+mn-cs"/>
                </a:rPr>
                <a:t>: 10.0.2.0/24</a:t>
              </a:r>
            </a:p>
          </p:txBody>
        </p:sp>
        <p:sp>
          <p:nvSpPr>
            <p:cNvPr id="6" name="Rectangle 5">
              <a:extLst>
                <a:ext uri="{FF2B5EF4-FFF2-40B4-BE49-F238E27FC236}">
                  <a16:creationId xmlns:a16="http://schemas.microsoft.com/office/drawing/2014/main" id="{8A00625C-5F01-45B9-BEB9-66443831D928}"/>
                </a:ext>
              </a:extLst>
            </p:cNvPr>
            <p:cNvSpPr/>
            <p:nvPr/>
          </p:nvSpPr>
          <p:spPr>
            <a:xfrm>
              <a:off x="1330105" y="2319231"/>
              <a:ext cx="6428414" cy="362413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a:t>
              </a:r>
            </a:p>
          </p:txBody>
        </p:sp>
        <p:sp>
          <p:nvSpPr>
            <p:cNvPr id="8" name="Rectangle 7">
              <a:extLst>
                <a:ext uri="{FF2B5EF4-FFF2-40B4-BE49-F238E27FC236}">
                  <a16:creationId xmlns:a16="http://schemas.microsoft.com/office/drawing/2014/main" id="{5B4C0FFB-E5B5-4C67-BE6A-8B849867AEE6}"/>
                </a:ext>
              </a:extLst>
            </p:cNvPr>
            <p:cNvSpPr/>
            <p:nvPr/>
          </p:nvSpPr>
          <p:spPr>
            <a:xfrm>
              <a:off x="2365951" y="1856508"/>
              <a:ext cx="3591473" cy="42394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CBC"/>
                </a:solidFill>
                <a:effectLst/>
                <a:uLnTx/>
                <a:uFillTx/>
                <a:ea typeface="+mn-ea"/>
                <a:cs typeface="+mn-cs"/>
              </a:endParaRPr>
            </a:p>
          </p:txBody>
        </p:sp>
        <p:pic>
          <p:nvPicPr>
            <p:cNvPr id="9" name="Graphic 8">
              <a:extLst>
                <a:ext uri="{FF2B5EF4-FFF2-40B4-BE49-F238E27FC236}">
                  <a16:creationId xmlns:a16="http://schemas.microsoft.com/office/drawing/2014/main" id="{B9C9485F-2EBC-422E-83CE-8240D38470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0" y="1207045"/>
              <a:ext cx="457200" cy="457200"/>
            </a:xfrm>
            <a:prstGeom prst="rect">
              <a:avLst/>
            </a:prstGeom>
          </p:spPr>
        </p:pic>
        <p:pic>
          <p:nvPicPr>
            <p:cNvPr id="10" name="Graphic 9">
              <a:extLst>
                <a:ext uri="{FF2B5EF4-FFF2-40B4-BE49-F238E27FC236}">
                  <a16:creationId xmlns:a16="http://schemas.microsoft.com/office/drawing/2014/main" id="{57B9F8D3-23EE-4311-9531-2D91CA789F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0104" y="2319231"/>
              <a:ext cx="457200" cy="457200"/>
            </a:xfrm>
            <a:prstGeom prst="rect">
              <a:avLst/>
            </a:prstGeom>
          </p:spPr>
        </p:pic>
        <p:sp>
          <p:nvSpPr>
            <p:cNvPr id="11" name="TextBox 10">
              <a:extLst>
                <a:ext uri="{FF2B5EF4-FFF2-40B4-BE49-F238E27FC236}">
                  <a16:creationId xmlns:a16="http://schemas.microsoft.com/office/drawing/2014/main" id="{886F81AE-A049-4C19-9057-49A3AC07DB81}"/>
                </a:ext>
              </a:extLst>
            </p:cNvPr>
            <p:cNvSpPr txBox="1"/>
            <p:nvPr/>
          </p:nvSpPr>
          <p:spPr>
            <a:xfrm>
              <a:off x="5751918" y="5561494"/>
              <a:ext cx="2006600" cy="338554"/>
            </a:xfrm>
            <a:prstGeom prst="rect">
              <a:avLst/>
            </a:prstGeom>
            <a:noFill/>
          </p:spPr>
          <p:txBody>
            <a:bodyPr wrap="square" rtlCol="0">
              <a:spAutoFit/>
            </a:bodyPr>
            <a:lstStyle/>
            <a:p>
              <a:pPr algn="ctr" rtl="0"/>
              <a:r>
                <a:rPr lang="pt-BR" sz="1600">
                  <a:solidFill>
                    <a:srgbClr val="1D8900"/>
                  </a:solidFill>
                </a:rPr>
                <a:t>10.0.0.0/16</a:t>
              </a:r>
            </a:p>
          </p:txBody>
        </p:sp>
        <p:sp>
          <p:nvSpPr>
            <p:cNvPr id="12" name="Rectangle 11">
              <a:extLst>
                <a:ext uri="{FF2B5EF4-FFF2-40B4-BE49-F238E27FC236}">
                  <a16:creationId xmlns:a16="http://schemas.microsoft.com/office/drawing/2014/main" id="{E7166951-D5F5-4D5F-A929-89BD67EC61E6}"/>
                </a:ext>
              </a:extLst>
            </p:cNvPr>
            <p:cNvSpPr/>
            <p:nvPr/>
          </p:nvSpPr>
          <p:spPr>
            <a:xfrm>
              <a:off x="2562576" y="2442536"/>
              <a:ext cx="3202243"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E9F3E6"/>
                  </a:solidFill>
                  <a:effectLst/>
                  <a:uLnTx/>
                  <a:uFillTx/>
                  <a:ea typeface="+mn-ea"/>
                  <a:cs typeface="+mn-cs"/>
                </a:rPr>
                <a:t>Sub-rede pública</a:t>
              </a:r>
              <a:r>
                <a:rPr lang="pt-BR" sz="1600" b="0" i="0" u="none" strike="noStrike" kern="0" cap="none" spc="0" normalizeH="0" noProof="0">
                  <a:ln>
                    <a:noFill/>
                  </a:ln>
                  <a:solidFill>
                    <a:srgbClr val="1D8900"/>
                  </a:solidFill>
                  <a:effectLst/>
                  <a:uLnTx/>
                  <a:uFillTx/>
                  <a:ea typeface="+mn-ea"/>
                  <a:cs typeface="+mn-cs"/>
                </a:rPr>
                <a:t>: 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2577" y="2440178"/>
              <a:ext cx="457200" cy="457200"/>
            </a:xfrm>
            <a:prstGeom prst="rect">
              <a:avLst/>
            </a:prstGeom>
          </p:spPr>
        </p:pic>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0269" y="2064878"/>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869" y="3034149"/>
              <a:ext cx="457200" cy="457200"/>
            </a:xfrm>
            <a:prstGeom prst="rect">
              <a:avLst/>
            </a:prstGeom>
          </p:spPr>
        </p:pic>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5096" y="5099544"/>
              <a:ext cx="457200" cy="457200"/>
            </a:xfrm>
            <a:prstGeom prst="rect">
              <a:avLst/>
            </a:prstGeom>
          </p:spPr>
        </p:pic>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62576" y="4178210"/>
              <a:ext cx="457200" cy="457200"/>
            </a:xfrm>
            <a:prstGeom prst="rect">
              <a:avLst/>
            </a:prstGeom>
          </p:spPr>
        </p:pic>
        <p:pic>
          <p:nvPicPr>
            <p:cNvPr id="71" name="Graphic 70">
              <a:extLst>
                <a:ext uri="{FF2B5EF4-FFF2-40B4-BE49-F238E27FC236}">
                  <a16:creationId xmlns:a16="http://schemas.microsoft.com/office/drawing/2014/main" id="{F7F6D664-D6F5-496B-ABFA-C8CD8FC464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6281" y="3053606"/>
              <a:ext cx="469900" cy="469900"/>
            </a:xfrm>
            <a:prstGeom prst="rect">
              <a:avLst/>
            </a:prstGeom>
          </p:spPr>
        </p:pic>
        <p:sp>
          <p:nvSpPr>
            <p:cNvPr id="73" name="TextBox 72">
              <a:extLst>
                <a:ext uri="{FF2B5EF4-FFF2-40B4-BE49-F238E27FC236}">
                  <a16:creationId xmlns:a16="http://schemas.microsoft.com/office/drawing/2014/main" id="{F1EF0657-6055-4EF8-A2C1-6162362BB58B}"/>
                </a:ext>
              </a:extLst>
            </p:cNvPr>
            <p:cNvSpPr txBox="1"/>
            <p:nvPr/>
          </p:nvSpPr>
          <p:spPr>
            <a:xfrm>
              <a:off x="4789018" y="3576445"/>
              <a:ext cx="463588" cy="338554"/>
            </a:xfrm>
            <a:prstGeom prst="rect">
              <a:avLst/>
            </a:prstGeom>
            <a:solidFill>
              <a:schemeClr val="bg1"/>
            </a:solid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P6</a:t>
              </a:r>
            </a:p>
          </p:txBody>
        </p:sp>
        <p:sp>
          <p:nvSpPr>
            <p:cNvPr id="77" name="Rectangle 76">
              <a:extLst>
                <a:ext uri="{FF2B5EF4-FFF2-40B4-BE49-F238E27FC236}">
                  <a16:creationId xmlns:a16="http://schemas.microsoft.com/office/drawing/2014/main" id="{8DE143CC-4DF7-426E-8F9A-37FCCE527142}"/>
                </a:ext>
              </a:extLst>
            </p:cNvPr>
            <p:cNvSpPr/>
            <p:nvPr/>
          </p:nvSpPr>
          <p:spPr>
            <a:xfrm>
              <a:off x="419100" y="1733520"/>
              <a:ext cx="7630391" cy="451962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a:t>
              </a:r>
            </a:p>
          </p:txBody>
        </p:sp>
        <p:pic>
          <p:nvPicPr>
            <p:cNvPr id="78" name="Graphic 77">
              <a:extLst>
                <a:ext uri="{FF2B5EF4-FFF2-40B4-BE49-F238E27FC236}">
                  <a16:creationId xmlns:a16="http://schemas.microsoft.com/office/drawing/2014/main" id="{BB80363B-72FA-4B30-A324-7D42434FEAF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9100" y="1733520"/>
              <a:ext cx="457200" cy="457200"/>
            </a:xfrm>
            <a:prstGeom prst="rect">
              <a:avLst/>
            </a:prstGeom>
          </p:spPr>
        </p:pic>
        <p:pic>
          <p:nvPicPr>
            <p:cNvPr id="81" name="Graphic 80">
              <a:extLst>
                <a:ext uri="{FF2B5EF4-FFF2-40B4-BE49-F238E27FC236}">
                  <a16:creationId xmlns:a16="http://schemas.microsoft.com/office/drawing/2014/main" id="{5503B2CF-F03C-4053-92E9-3AACE977CB6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24072" y="4681068"/>
              <a:ext cx="469900" cy="469900"/>
            </a:xfrm>
            <a:prstGeom prst="rect">
              <a:avLst/>
            </a:prstGeom>
          </p:spPr>
        </p:pic>
        <p:sp>
          <p:nvSpPr>
            <p:cNvPr id="82" name="TextBox 81">
              <a:extLst>
                <a:ext uri="{FF2B5EF4-FFF2-40B4-BE49-F238E27FC236}">
                  <a16:creationId xmlns:a16="http://schemas.microsoft.com/office/drawing/2014/main" id="{A268F417-4DB2-42A0-88C6-B01CB96477D4}"/>
                </a:ext>
              </a:extLst>
            </p:cNvPr>
            <p:cNvSpPr txBox="1"/>
            <p:nvPr/>
          </p:nvSpPr>
          <p:spPr>
            <a:xfrm>
              <a:off x="3040479" y="5098133"/>
              <a:ext cx="269626" cy="338554"/>
            </a:xfrm>
            <a:prstGeom prst="rect">
              <a:avLst/>
            </a:prstGeom>
            <a:solidFill>
              <a:schemeClr val="bg1"/>
            </a:solid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a:t>
              </a:r>
            </a:p>
          </p:txBody>
        </p:sp>
        <p:sp>
          <p:nvSpPr>
            <p:cNvPr id="90" name="TextBox 89">
              <a:extLst>
                <a:ext uri="{FF2B5EF4-FFF2-40B4-BE49-F238E27FC236}">
                  <a16:creationId xmlns:a16="http://schemas.microsoft.com/office/drawing/2014/main" id="{9BD5F12B-9061-47F6-B7B3-FC589F9101A8}"/>
                </a:ext>
              </a:extLst>
            </p:cNvPr>
            <p:cNvSpPr txBox="1"/>
            <p:nvPr/>
          </p:nvSpPr>
          <p:spPr>
            <a:xfrm>
              <a:off x="2736208" y="3589779"/>
              <a:ext cx="1642118" cy="338554"/>
            </a:xfrm>
            <a:prstGeom prst="rect">
              <a:avLst/>
            </a:prstGeom>
            <a:solidFill>
              <a:schemeClr val="bg1"/>
            </a:solidFill>
            <a:ln>
              <a:solidFill>
                <a:schemeClr val="tx1"/>
              </a:solidFill>
            </a:ln>
          </p:spPr>
          <p:txBody>
            <a:bodyPr wrap="square" rtlCol="0">
              <a:spAutoFit/>
            </a:bodyPr>
            <a:lstStyle/>
            <a:p>
              <a:pPr algn="ctr" rtl="0"/>
              <a:r>
                <a:rPr lang="pt-BR" sz="1600">
                  <a:highlight>
                    <a:srgbClr val="FFFF00"/>
                  </a:highlight>
                  <a:ea typeface="Amazon Ember Light" panose="020B0403020204020204" pitchFamily="34" charset="0"/>
                  <a:cs typeface="Arial" panose="020B0604020202020204" pitchFamily="34" charset="0"/>
                </a:rPr>
                <a:t> Endereço IP _?_</a:t>
              </a:r>
            </a:p>
          </p:txBody>
        </p:sp>
        <p:sp>
          <p:nvSpPr>
            <p:cNvPr id="91" name="Rectangle 90">
              <a:extLst>
                <a:ext uri="{FF2B5EF4-FFF2-40B4-BE49-F238E27FC236}">
                  <a16:creationId xmlns:a16="http://schemas.microsoft.com/office/drawing/2014/main" id="{6B3F1415-BCD4-473B-BE05-E86D14A3E7CF}"/>
                </a:ext>
              </a:extLst>
            </p:cNvPr>
            <p:cNvSpPr/>
            <p:nvPr/>
          </p:nvSpPr>
          <p:spPr>
            <a:xfrm>
              <a:off x="955963" y="1773378"/>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highlight>
                    <a:srgbClr val="FFFF00"/>
                  </a:highlight>
                  <a:cs typeface="Arial" panose="020B0604020202020204" pitchFamily="34" charset="0"/>
                </a:rPr>
                <a:t>?</a:t>
              </a:r>
            </a:p>
          </p:txBody>
        </p:sp>
        <p:sp>
          <p:nvSpPr>
            <p:cNvPr id="92" name="Rectangle 91">
              <a:extLst>
                <a:ext uri="{FF2B5EF4-FFF2-40B4-BE49-F238E27FC236}">
                  <a16:creationId xmlns:a16="http://schemas.microsoft.com/office/drawing/2014/main" id="{06476FDF-6DD2-4F9E-AE6A-031F374DF349}"/>
                </a:ext>
              </a:extLst>
            </p:cNvPr>
            <p:cNvSpPr/>
            <p:nvPr/>
          </p:nvSpPr>
          <p:spPr>
            <a:xfrm>
              <a:off x="1826077" y="2338131"/>
              <a:ext cx="45720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highlight>
                    <a:srgbClr val="FFFF00"/>
                  </a:highlight>
                  <a:cs typeface="Arial" panose="020B0604020202020204" pitchFamily="34" charset="0"/>
                </a:rPr>
                <a:t>?</a:t>
              </a:r>
            </a:p>
          </p:txBody>
        </p:sp>
        <p:sp>
          <p:nvSpPr>
            <p:cNvPr id="93" name="Rectangle 92">
              <a:extLst>
                <a:ext uri="{FF2B5EF4-FFF2-40B4-BE49-F238E27FC236}">
                  <a16:creationId xmlns:a16="http://schemas.microsoft.com/office/drawing/2014/main" id="{0F6E66B0-A60B-4B28-BB3F-F9F67EA4BC3E}"/>
                </a:ext>
              </a:extLst>
            </p:cNvPr>
            <p:cNvSpPr/>
            <p:nvPr/>
          </p:nvSpPr>
          <p:spPr>
            <a:xfrm>
              <a:off x="3741998" y="1911555"/>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highlight>
                    <a:srgbClr val="FFFF00"/>
                  </a:highlight>
                  <a:cs typeface="Arial" panose="020B0604020202020204" pitchFamily="34" charset="0"/>
                </a:rPr>
                <a:t>?</a:t>
              </a:r>
            </a:p>
          </p:txBody>
        </p:sp>
        <p:sp>
          <p:nvSpPr>
            <p:cNvPr id="97" name="TextBox 96">
              <a:extLst>
                <a:ext uri="{FF2B5EF4-FFF2-40B4-BE49-F238E27FC236}">
                  <a16:creationId xmlns:a16="http://schemas.microsoft.com/office/drawing/2014/main" id="{8E5674E7-0C5C-4080-BCA8-3A6C3D6EF081}"/>
                </a:ext>
              </a:extLst>
            </p:cNvPr>
            <p:cNvSpPr txBox="1"/>
            <p:nvPr/>
          </p:nvSpPr>
          <p:spPr>
            <a:xfrm>
              <a:off x="6600938" y="2625946"/>
              <a:ext cx="269626" cy="338554"/>
            </a:xfrm>
            <a:prstGeom prst="rect">
              <a:avLst/>
            </a:prstGeom>
            <a:no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a:t>
              </a:r>
            </a:p>
          </p:txBody>
        </p:sp>
        <p:sp>
          <p:nvSpPr>
            <p:cNvPr id="98" name="TextBox 97">
              <a:extLst>
                <a:ext uri="{FF2B5EF4-FFF2-40B4-BE49-F238E27FC236}">
                  <a16:creationId xmlns:a16="http://schemas.microsoft.com/office/drawing/2014/main" id="{075E0770-42E2-4792-89A8-487B88C6AAB4}"/>
                </a:ext>
              </a:extLst>
            </p:cNvPr>
            <p:cNvSpPr txBox="1"/>
            <p:nvPr/>
          </p:nvSpPr>
          <p:spPr>
            <a:xfrm>
              <a:off x="3430469" y="4284320"/>
              <a:ext cx="269626" cy="338554"/>
            </a:xfrm>
            <a:prstGeom prst="rect">
              <a:avLst/>
            </a:prstGeom>
            <a:solidFill>
              <a:schemeClr val="bg1"/>
            </a:solid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a:t>
              </a:r>
            </a:p>
          </p:txBody>
        </p:sp>
        <p:cxnSp>
          <p:nvCxnSpPr>
            <p:cNvPr id="100" name="Straight Connector 99">
              <a:extLst>
                <a:ext uri="{FF2B5EF4-FFF2-40B4-BE49-F238E27FC236}">
                  <a16:creationId xmlns:a16="http://schemas.microsoft.com/office/drawing/2014/main" id="{06543B80-62F1-4504-A01D-D31A7413E7C6}"/>
                </a:ext>
              </a:extLst>
            </p:cNvPr>
            <p:cNvCxnSpPr>
              <a:cxnSpLocks/>
              <a:stCxn id="82" idx="3"/>
              <a:endCxn id="81" idx="1"/>
            </p:cNvCxnSpPr>
            <p:nvPr/>
          </p:nvCxnSpPr>
          <p:spPr>
            <a:xfrm flipV="1">
              <a:off x="3310105" y="4916018"/>
              <a:ext cx="613967" cy="351392"/>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7FDB713-2D98-4BC3-B4C2-976DB39124B6}"/>
                </a:ext>
              </a:extLst>
            </p:cNvPr>
            <p:cNvSpPr txBox="1"/>
            <p:nvPr/>
          </p:nvSpPr>
          <p:spPr>
            <a:xfrm>
              <a:off x="6577065" y="4577464"/>
              <a:ext cx="269626" cy="338554"/>
            </a:xfrm>
            <a:prstGeom prst="rect">
              <a:avLst/>
            </a:prstGeom>
            <a:no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a:t>
              </a:r>
            </a:p>
          </p:txBody>
        </p:sp>
        <p:sp>
          <p:nvSpPr>
            <p:cNvPr id="103" name="TextBox 102">
              <a:extLst>
                <a:ext uri="{FF2B5EF4-FFF2-40B4-BE49-F238E27FC236}">
                  <a16:creationId xmlns:a16="http://schemas.microsoft.com/office/drawing/2014/main" id="{36D8EAFE-1A6F-48D0-8956-C02CD2A45C11}"/>
                </a:ext>
              </a:extLst>
            </p:cNvPr>
            <p:cNvSpPr txBox="1"/>
            <p:nvPr/>
          </p:nvSpPr>
          <p:spPr>
            <a:xfrm>
              <a:off x="3444319" y="2497084"/>
              <a:ext cx="269626" cy="338554"/>
            </a:xfrm>
            <a:prstGeom prst="rect">
              <a:avLst/>
            </a:prstGeom>
            <a:solidFill>
              <a:schemeClr val="bg1"/>
            </a:solid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a:t>
              </a:r>
            </a:p>
          </p:txBody>
        </p:sp>
        <p:cxnSp>
          <p:nvCxnSpPr>
            <p:cNvPr id="105" name="Connector: Curved 104">
              <a:extLst>
                <a:ext uri="{FF2B5EF4-FFF2-40B4-BE49-F238E27FC236}">
                  <a16:creationId xmlns:a16="http://schemas.microsoft.com/office/drawing/2014/main" id="{864D1D5C-CBCF-4CE7-9FAB-0C3B08404EFA}"/>
                </a:ext>
              </a:extLst>
            </p:cNvPr>
            <p:cNvCxnSpPr>
              <a:stCxn id="71" idx="3"/>
            </p:cNvCxnSpPr>
            <p:nvPr/>
          </p:nvCxnSpPr>
          <p:spPr>
            <a:xfrm>
              <a:off x="5176181" y="3288556"/>
              <a:ext cx="1224619" cy="99576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1D7173EE-A67D-4F62-A80B-CBF18F557512}"/>
                </a:ext>
              </a:extLst>
            </p:cNvPr>
            <p:cNvCxnSpPr>
              <a:cxnSpLocks/>
              <a:stCxn id="81" idx="3"/>
            </p:cNvCxnSpPr>
            <p:nvPr/>
          </p:nvCxnSpPr>
          <p:spPr>
            <a:xfrm flipV="1">
              <a:off x="4393972" y="4268549"/>
              <a:ext cx="1974145" cy="647469"/>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D2E0C40-C049-44C2-83DE-0FF53CAD24A9}"/>
                </a:ext>
              </a:extLst>
            </p:cNvPr>
            <p:cNvCxnSpPr>
              <a:cxnSpLocks/>
              <a:stCxn id="97" idx="2"/>
            </p:cNvCxnSpPr>
            <p:nvPr/>
          </p:nvCxnSpPr>
          <p:spPr>
            <a:xfrm>
              <a:off x="6735751" y="2964500"/>
              <a:ext cx="19954" cy="10535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Curved 113">
              <a:extLst>
                <a:ext uri="{FF2B5EF4-FFF2-40B4-BE49-F238E27FC236}">
                  <a16:creationId xmlns:a16="http://schemas.microsoft.com/office/drawing/2014/main" id="{960C38ED-ED96-4A4C-AE68-E071C0CD70EB}"/>
                </a:ext>
              </a:extLst>
            </p:cNvPr>
            <p:cNvCxnSpPr>
              <a:cxnSpLocks/>
              <a:stCxn id="19" idx="0"/>
            </p:cNvCxnSpPr>
            <p:nvPr/>
          </p:nvCxnSpPr>
          <p:spPr>
            <a:xfrm rot="5400000" flipH="1" flipV="1">
              <a:off x="8241430" y="309967"/>
              <a:ext cx="268701" cy="3241123"/>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Graphic 114">
              <a:extLst>
                <a:ext uri="{FF2B5EF4-FFF2-40B4-BE49-F238E27FC236}">
                  <a16:creationId xmlns:a16="http://schemas.microsoft.com/office/drawing/2014/main" id="{B0B2D66B-3579-4B74-A9D7-443FDE22ACF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19361" y="1271818"/>
              <a:ext cx="1280160" cy="1280160"/>
            </a:xfrm>
            <a:prstGeom prst="rect">
              <a:avLst/>
            </a:prstGeom>
          </p:spPr>
        </p:pic>
        <p:sp>
          <p:nvSpPr>
            <p:cNvPr id="116" name="TextBox 115">
              <a:extLst>
                <a:ext uri="{FF2B5EF4-FFF2-40B4-BE49-F238E27FC236}">
                  <a16:creationId xmlns:a16="http://schemas.microsoft.com/office/drawing/2014/main" id="{F661AEA3-B256-4C18-84DC-592A38823109}"/>
                </a:ext>
              </a:extLst>
            </p:cNvPr>
            <p:cNvSpPr txBox="1"/>
            <p:nvPr/>
          </p:nvSpPr>
          <p:spPr>
            <a:xfrm>
              <a:off x="10310440" y="2610729"/>
              <a:ext cx="898003" cy="338554"/>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Internet</a:t>
              </a:r>
            </a:p>
          </p:txBody>
        </p:sp>
        <p:sp>
          <p:nvSpPr>
            <p:cNvPr id="131" name="TextBox 130">
              <a:extLst>
                <a:ext uri="{FF2B5EF4-FFF2-40B4-BE49-F238E27FC236}">
                  <a16:creationId xmlns:a16="http://schemas.microsoft.com/office/drawing/2014/main" id="{036C1D01-F64B-46AF-B3BB-631FAFF5A830}"/>
                </a:ext>
              </a:extLst>
            </p:cNvPr>
            <p:cNvSpPr txBox="1"/>
            <p:nvPr/>
          </p:nvSpPr>
          <p:spPr>
            <a:xfrm>
              <a:off x="3440975" y="5570029"/>
              <a:ext cx="1650874" cy="338554"/>
            </a:xfrm>
            <a:prstGeom prst="rect">
              <a:avLst/>
            </a:prstGeom>
            <a:solidFill>
              <a:schemeClr val="bg1"/>
            </a:solidFill>
            <a:ln>
              <a:solidFill>
                <a:schemeClr val="tx1"/>
              </a:solidFill>
            </a:ln>
          </p:spPr>
          <p:txBody>
            <a:bodyPr wrap="square" rtlCol="0">
              <a:spAutoFit/>
            </a:bodyPr>
            <a:lstStyle/>
            <a:p>
              <a:pPr algn="ctr" rtl="0"/>
              <a:r>
                <a:rPr lang="pt-BR" sz="1600">
                  <a:highlight>
                    <a:srgbClr val="FFFF00"/>
                  </a:highlight>
                  <a:ea typeface="Amazon Ember Light" panose="020B0403020204020204" pitchFamily="34" charset="0"/>
                  <a:cs typeface="Arial" panose="020B0604020202020204" pitchFamily="34" charset="0"/>
                </a:rPr>
                <a:t>Endereço IP _?_</a:t>
              </a:r>
            </a:p>
          </p:txBody>
        </p:sp>
        <p:pic>
          <p:nvPicPr>
            <p:cNvPr id="133" name="Graphic 132">
              <a:extLst>
                <a:ext uri="{FF2B5EF4-FFF2-40B4-BE49-F238E27FC236}">
                  <a16:creationId xmlns:a16="http://schemas.microsoft.com/office/drawing/2014/main" id="{19CF37B0-EA6E-45A7-9B35-0DA3ED65C40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490005" y="4037021"/>
              <a:ext cx="469900" cy="469900"/>
            </a:xfrm>
            <a:prstGeom prst="rect">
              <a:avLst/>
            </a:prstGeom>
          </p:spPr>
        </p:pic>
      </p:grpSp>
      <p:graphicFrame>
        <p:nvGraphicFramePr>
          <p:cNvPr id="94" name="Table 93">
            <a:extLst>
              <a:ext uri="{FF2B5EF4-FFF2-40B4-BE49-F238E27FC236}">
                <a16:creationId xmlns:a16="http://schemas.microsoft.com/office/drawing/2014/main" id="{84A1DE26-D088-444C-849E-4ACF27FA3051}"/>
              </a:ext>
            </a:extLst>
          </p:cNvPr>
          <p:cNvGraphicFramePr>
            <a:graphicFrameLocks noGrp="1"/>
          </p:cNvGraphicFramePr>
          <p:nvPr>
            <p:extLst>
              <p:ext uri="{D42A27DB-BD31-4B8C-83A1-F6EECF244321}">
                <p14:modId xmlns:p14="http://schemas.microsoft.com/office/powerpoint/2010/main" val="2827402209"/>
              </p:ext>
            </p:extLst>
          </p:nvPr>
        </p:nvGraphicFramePr>
        <p:xfrm>
          <a:off x="8917385" y="3970965"/>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algn="ctr" rtl="0"/>
                      <a:r>
                        <a:rPr lang="pt-BR" sz="1600">
                          <a:highlight>
                            <a:srgbClr val="FFFF00"/>
                          </a:highligh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a:r>
                        <a:rPr lang="pt-BR" sz="1600">
                          <a:solidFill>
                            <a:schemeClr val="tx1"/>
                          </a:solidFill>
                          <a:highlight>
                            <a:srgbClr val="FFFF00"/>
                          </a:highligh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4" name="Group 13" descr="question marks pointing to boxes around a 2 by 3 table and around a row in the table.  two cells of the table have a question mark.">
            <a:extLst>
              <a:ext uri="{FF2B5EF4-FFF2-40B4-BE49-F238E27FC236}">
                <a16:creationId xmlns:a16="http://schemas.microsoft.com/office/drawing/2014/main" id="{824CD53A-EDCF-4EFC-8200-39AA065D1EDC}"/>
              </a:ext>
            </a:extLst>
          </p:cNvPr>
          <p:cNvGrpSpPr/>
          <p:nvPr/>
        </p:nvGrpSpPr>
        <p:grpSpPr>
          <a:xfrm>
            <a:off x="7908561" y="2676601"/>
            <a:ext cx="3635639" cy="2474367"/>
            <a:chOff x="7908561" y="2676601"/>
            <a:chExt cx="3635639" cy="2474367"/>
          </a:xfrm>
        </p:grpSpPr>
        <p:cxnSp>
          <p:nvCxnSpPr>
            <p:cNvPr id="120" name="Straight Connector 119">
              <a:extLst>
                <a:ext uri="{FF2B5EF4-FFF2-40B4-BE49-F238E27FC236}">
                  <a16:creationId xmlns:a16="http://schemas.microsoft.com/office/drawing/2014/main" id="{E9E3E223-618A-4616-A2AE-345CEAA109BB}"/>
                </a:ext>
              </a:extLst>
            </p:cNvPr>
            <p:cNvCxnSpPr>
              <a:cxnSpLocks/>
              <a:stCxn id="127" idx="0"/>
              <a:endCxn id="121" idx="2"/>
            </p:cNvCxnSpPr>
            <p:nvPr/>
          </p:nvCxnSpPr>
          <p:spPr>
            <a:xfrm flipH="1" flipV="1">
              <a:off x="9303279" y="3015155"/>
              <a:ext cx="813609" cy="875967"/>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DBA7B0E-12D8-4041-83D3-087FC09C08DC}"/>
                </a:ext>
              </a:extLst>
            </p:cNvPr>
            <p:cNvSpPr txBox="1"/>
            <p:nvPr/>
          </p:nvSpPr>
          <p:spPr>
            <a:xfrm>
              <a:off x="9154039" y="2676601"/>
              <a:ext cx="298480" cy="338554"/>
            </a:xfrm>
            <a:prstGeom prst="rect">
              <a:avLst/>
            </a:prstGeom>
            <a:noFill/>
            <a:ln>
              <a:solidFill>
                <a:schemeClr val="tx1"/>
              </a:solidFill>
            </a:ln>
          </p:spPr>
          <p:txBody>
            <a:bodyPr wrap="none" rtlCol="0">
              <a:spAutoFit/>
            </a:bodyPr>
            <a:lstStyle/>
            <a:p>
              <a:pPr rtl="0"/>
              <a:r>
                <a:rPr lang="pt-BR" sz="1600">
                  <a:highlight>
                    <a:srgbClr val="FFFF00"/>
                  </a:highlight>
                  <a:latin typeface="Arial" panose="020B0604020202020204" pitchFamily="34" charset="0"/>
                  <a:ea typeface="Amazon Ember Light" panose="020B0403020204020204" pitchFamily="34" charset="0"/>
                  <a:cs typeface="Arial" panose="020B0604020202020204" pitchFamily="34" charset="0"/>
                </a:rPr>
                <a:t>?</a:t>
              </a:r>
            </a:p>
          </p:txBody>
        </p:sp>
        <p:sp>
          <p:nvSpPr>
            <p:cNvPr id="122" name="Rectangle 121">
              <a:extLst>
                <a:ext uri="{FF2B5EF4-FFF2-40B4-BE49-F238E27FC236}">
                  <a16:creationId xmlns:a16="http://schemas.microsoft.com/office/drawing/2014/main" id="{2183E006-E3C8-404D-A925-91AC3A69FCF5}"/>
                </a:ext>
              </a:extLst>
            </p:cNvPr>
            <p:cNvSpPr/>
            <p:nvPr/>
          </p:nvSpPr>
          <p:spPr>
            <a:xfrm>
              <a:off x="8709560" y="4268549"/>
              <a:ext cx="2834640" cy="5209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23" name="Straight Connector 122">
              <a:extLst>
                <a:ext uri="{FF2B5EF4-FFF2-40B4-BE49-F238E27FC236}">
                  <a16:creationId xmlns:a16="http://schemas.microsoft.com/office/drawing/2014/main" id="{A8380A55-03C1-406A-82B5-670A9EDE8A47}"/>
                </a:ext>
              </a:extLst>
            </p:cNvPr>
            <p:cNvCxnSpPr>
              <a:cxnSpLocks/>
              <a:stCxn id="122" idx="1"/>
              <a:endCxn id="124" idx="3"/>
            </p:cNvCxnSpPr>
            <p:nvPr/>
          </p:nvCxnSpPr>
          <p:spPr>
            <a:xfrm flipH="1" flipV="1">
              <a:off x="8207041" y="3875733"/>
              <a:ext cx="502519" cy="653298"/>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14E457-91D0-447B-842B-2EE48D062AE3}"/>
                </a:ext>
              </a:extLst>
            </p:cNvPr>
            <p:cNvSpPr txBox="1"/>
            <p:nvPr/>
          </p:nvSpPr>
          <p:spPr>
            <a:xfrm>
              <a:off x="7908561" y="3706456"/>
              <a:ext cx="298480" cy="338554"/>
            </a:xfrm>
            <a:prstGeom prst="rect">
              <a:avLst/>
            </a:prstGeom>
            <a:noFill/>
            <a:ln>
              <a:solidFill>
                <a:schemeClr val="tx1"/>
              </a:solidFill>
            </a:ln>
          </p:spPr>
          <p:txBody>
            <a:bodyPr wrap="none" rtlCol="0">
              <a:spAutoFit/>
            </a:bodyPr>
            <a:lstStyle/>
            <a:p>
              <a:pPr rtl="0"/>
              <a:r>
                <a:rPr lang="pt-BR" sz="1600">
                  <a:highlight>
                    <a:srgbClr val="FFFF00"/>
                  </a:highlight>
                  <a:latin typeface="Arial" panose="020B0604020202020204" pitchFamily="34" charset="0"/>
                  <a:ea typeface="Amazon Ember Light" panose="020B0403020204020204" pitchFamily="34" charset="0"/>
                  <a:cs typeface="Arial" panose="020B0604020202020204" pitchFamily="34" charset="0"/>
                </a:rPr>
                <a:t>?</a:t>
              </a:r>
            </a:p>
          </p:txBody>
        </p:sp>
        <p:sp>
          <p:nvSpPr>
            <p:cNvPr id="127" name="Rectangle 126">
              <a:extLst>
                <a:ext uri="{FF2B5EF4-FFF2-40B4-BE49-F238E27FC236}">
                  <a16:creationId xmlns:a16="http://schemas.microsoft.com/office/drawing/2014/main" id="{83366235-419F-4873-A8C9-B2168C7CE05C}"/>
                </a:ext>
              </a:extLst>
            </p:cNvPr>
            <p:cNvSpPr/>
            <p:nvPr/>
          </p:nvSpPr>
          <p:spPr>
            <a:xfrm>
              <a:off x="8834255" y="3891122"/>
              <a:ext cx="2565266" cy="125984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2809934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rtlCol="0"/>
          <a:lstStyle/>
          <a:p>
            <a:pPr rtl="0"/>
            <a:r>
              <a:rPr lang="pt-BR"/>
              <a:t>Atividade: Solução</a:t>
            </a:r>
          </a:p>
        </p:txBody>
      </p:sp>
      <p:grpSp>
        <p:nvGrpSpPr>
          <p:cNvPr id="14" name="Group 13" descr="labeled architecture diagram.">
            <a:extLst>
              <a:ext uri="{FF2B5EF4-FFF2-40B4-BE49-F238E27FC236}">
                <a16:creationId xmlns:a16="http://schemas.microsoft.com/office/drawing/2014/main" id="{797C9A88-F817-4545-9293-57F63AD34C33}"/>
              </a:ext>
            </a:extLst>
          </p:cNvPr>
          <p:cNvGrpSpPr/>
          <p:nvPr/>
        </p:nvGrpSpPr>
        <p:grpSpPr>
          <a:xfrm>
            <a:off x="152400" y="1207045"/>
            <a:ext cx="11887200" cy="5149305"/>
            <a:chOff x="152400" y="1207045"/>
            <a:chExt cx="11887200" cy="5149305"/>
          </a:xfrm>
        </p:grpSpPr>
        <p:sp>
          <p:nvSpPr>
            <p:cNvPr id="60" name="Rectangle 59">
              <a:extLst>
                <a:ext uri="{FF2B5EF4-FFF2-40B4-BE49-F238E27FC236}">
                  <a16:creationId xmlns:a16="http://schemas.microsoft.com/office/drawing/2014/main" id="{DBF2B20B-9790-4B72-ABB4-8220A1E13520}"/>
                </a:ext>
              </a:extLst>
            </p:cNvPr>
            <p:cNvSpPr/>
            <p:nvPr/>
          </p:nvSpPr>
          <p:spPr>
            <a:xfrm>
              <a:off x="2562575" y="4178210"/>
              <a:ext cx="3202243" cy="16459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err="1">
                  <a:ln>
                    <a:noFill/>
                  </a:ln>
                  <a:solidFill>
                    <a:srgbClr val="E6F2F8"/>
                  </a:solidFill>
                  <a:effectLst/>
                  <a:uLnTx/>
                  <a:uFillTx/>
                  <a:ea typeface="+mn-ea"/>
                  <a:cs typeface="+mn-cs"/>
                </a:rPr>
                <a:t>Sub-rede</a:t>
              </a:r>
              <a:r>
                <a:rPr lang="pt-BR" sz="1600" b="0" i="0" u="none" strike="noStrike" kern="0" cap="none" spc="0" normalizeH="0" noProof="0" dirty="0">
                  <a:ln>
                    <a:noFill/>
                  </a:ln>
                  <a:solidFill>
                    <a:srgbClr val="E6F2F8"/>
                  </a:solidFill>
                  <a:effectLst/>
                  <a:uLnTx/>
                  <a:uFillTx/>
                  <a:ea typeface="+mn-ea"/>
                  <a:cs typeface="+mn-cs"/>
                </a:rPr>
                <a:t> privada</a:t>
              </a:r>
              <a:r>
                <a:rPr lang="pt-BR" sz="1600" b="0" i="0" u="none" strike="noStrike" kern="0" cap="none" spc="0" normalizeH="0" noProof="0" dirty="0">
                  <a:ln>
                    <a:noFill/>
                  </a:ln>
                  <a:solidFill>
                    <a:srgbClr val="007CBC"/>
                  </a:solidFill>
                  <a:effectLst/>
                  <a:uLnTx/>
                  <a:uFillTx/>
                  <a:ea typeface="+mn-ea"/>
                  <a:cs typeface="+mn-cs"/>
                </a:rPr>
                <a:t>: 10.0.2.0/24</a:t>
              </a:r>
            </a:p>
          </p:txBody>
        </p:sp>
        <p:sp>
          <p:nvSpPr>
            <p:cNvPr id="6" name="Rectangle 5">
              <a:extLst>
                <a:ext uri="{FF2B5EF4-FFF2-40B4-BE49-F238E27FC236}">
                  <a16:creationId xmlns:a16="http://schemas.microsoft.com/office/drawing/2014/main" id="{8A00625C-5F01-45B9-BEB9-66443831D928}"/>
                </a:ext>
              </a:extLst>
            </p:cNvPr>
            <p:cNvSpPr/>
            <p:nvPr/>
          </p:nvSpPr>
          <p:spPr>
            <a:xfrm>
              <a:off x="1330105" y="2319231"/>
              <a:ext cx="6428414" cy="362413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a:t>
              </a:r>
            </a:p>
          </p:txBody>
        </p:sp>
        <p:sp>
          <p:nvSpPr>
            <p:cNvPr id="7" name="Rectangle 6">
              <a:extLst>
                <a:ext uri="{FF2B5EF4-FFF2-40B4-BE49-F238E27FC236}">
                  <a16:creationId xmlns:a16="http://schemas.microsoft.com/office/drawing/2014/main" id="{F171ADE5-0976-44A9-9A89-45C11481B784}"/>
                </a:ext>
              </a:extLst>
            </p:cNvPr>
            <p:cNvSpPr/>
            <p:nvPr/>
          </p:nvSpPr>
          <p:spPr>
            <a:xfrm>
              <a:off x="152400" y="1213376"/>
              <a:ext cx="11887200" cy="514297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ea typeface="+mn-ea"/>
                  <a:cs typeface="+mn-cs"/>
                </a:rPr>
                <a:t> </a:t>
              </a:r>
              <a:r>
                <a:rPr lang="pt-BR" sz="1600" b="0" i="0" u="none" strike="noStrike" kern="0" cap="none" spc="0" normalizeH="0" noProof="0">
                  <a:ln>
                    <a:noFill/>
                  </a:ln>
                  <a:solidFill>
                    <a:sysClr val="windowText" lastClr="000000"/>
                  </a:solidFill>
                  <a:effectLst/>
                  <a:uLnTx/>
                  <a:uFillTx/>
                  <a:ea typeface="+mn-ea"/>
                  <a:cs typeface="+mn-cs"/>
                </a:rPr>
                <a:t>Nuvem AWS</a:t>
              </a:r>
            </a:p>
          </p:txBody>
        </p:sp>
        <p:sp>
          <p:nvSpPr>
            <p:cNvPr id="8" name="Rectangle 7">
              <a:extLst>
                <a:ext uri="{FF2B5EF4-FFF2-40B4-BE49-F238E27FC236}">
                  <a16:creationId xmlns:a16="http://schemas.microsoft.com/office/drawing/2014/main" id="{5B4C0FFB-E5B5-4C67-BE6A-8B849867AEE6}"/>
                </a:ext>
              </a:extLst>
            </p:cNvPr>
            <p:cNvSpPr/>
            <p:nvPr/>
          </p:nvSpPr>
          <p:spPr>
            <a:xfrm>
              <a:off x="2365951" y="1856508"/>
              <a:ext cx="3591473" cy="42394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CBC"/>
                </a:solidFill>
                <a:effectLst/>
                <a:uLnTx/>
                <a:uFillTx/>
                <a:ea typeface="+mn-ea"/>
                <a:cs typeface="+mn-cs"/>
              </a:endParaRPr>
            </a:p>
          </p:txBody>
        </p:sp>
        <p:pic>
          <p:nvPicPr>
            <p:cNvPr id="9" name="Graphic 8">
              <a:extLst>
                <a:ext uri="{FF2B5EF4-FFF2-40B4-BE49-F238E27FC236}">
                  <a16:creationId xmlns:a16="http://schemas.microsoft.com/office/drawing/2014/main" id="{B9C9485F-2EBC-422E-83CE-8240D38470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0" y="1207045"/>
              <a:ext cx="457200" cy="457200"/>
            </a:xfrm>
            <a:prstGeom prst="rect">
              <a:avLst/>
            </a:prstGeom>
          </p:spPr>
        </p:pic>
        <p:pic>
          <p:nvPicPr>
            <p:cNvPr id="10" name="Graphic 9">
              <a:extLst>
                <a:ext uri="{FF2B5EF4-FFF2-40B4-BE49-F238E27FC236}">
                  <a16:creationId xmlns:a16="http://schemas.microsoft.com/office/drawing/2014/main" id="{57B9F8D3-23EE-4311-9531-2D91CA789F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0104" y="2319231"/>
              <a:ext cx="457200" cy="457200"/>
            </a:xfrm>
            <a:prstGeom prst="rect">
              <a:avLst/>
            </a:prstGeom>
          </p:spPr>
        </p:pic>
        <p:sp>
          <p:nvSpPr>
            <p:cNvPr id="11" name="TextBox 10">
              <a:extLst>
                <a:ext uri="{FF2B5EF4-FFF2-40B4-BE49-F238E27FC236}">
                  <a16:creationId xmlns:a16="http://schemas.microsoft.com/office/drawing/2014/main" id="{886F81AE-A049-4C19-9057-49A3AC07DB81}"/>
                </a:ext>
              </a:extLst>
            </p:cNvPr>
            <p:cNvSpPr txBox="1"/>
            <p:nvPr/>
          </p:nvSpPr>
          <p:spPr>
            <a:xfrm>
              <a:off x="5751918" y="5561494"/>
              <a:ext cx="2006600" cy="338554"/>
            </a:xfrm>
            <a:prstGeom prst="rect">
              <a:avLst/>
            </a:prstGeom>
            <a:noFill/>
          </p:spPr>
          <p:txBody>
            <a:bodyPr wrap="square" rtlCol="0">
              <a:spAutoFit/>
            </a:bodyPr>
            <a:lstStyle/>
            <a:p>
              <a:pPr algn="ctr" rtl="0"/>
              <a:r>
                <a:rPr lang="pt-BR" sz="1600">
                  <a:solidFill>
                    <a:srgbClr val="1D8900"/>
                  </a:solidFill>
                </a:rPr>
                <a:t>10.0.0.0/16</a:t>
              </a:r>
            </a:p>
          </p:txBody>
        </p:sp>
        <p:sp>
          <p:nvSpPr>
            <p:cNvPr id="12" name="Rectangle 11">
              <a:extLst>
                <a:ext uri="{FF2B5EF4-FFF2-40B4-BE49-F238E27FC236}">
                  <a16:creationId xmlns:a16="http://schemas.microsoft.com/office/drawing/2014/main" id="{E7166951-D5F5-4D5F-A929-89BD67EC61E6}"/>
                </a:ext>
              </a:extLst>
            </p:cNvPr>
            <p:cNvSpPr/>
            <p:nvPr/>
          </p:nvSpPr>
          <p:spPr>
            <a:xfrm>
              <a:off x="2562576" y="2442536"/>
              <a:ext cx="3202243"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E9F3E6"/>
                  </a:solidFill>
                  <a:effectLst/>
                  <a:uLnTx/>
                  <a:uFillTx/>
                  <a:ea typeface="+mn-ea"/>
                  <a:cs typeface="+mn-cs"/>
                </a:rPr>
                <a:t>Sub-rede pública</a:t>
              </a:r>
              <a:r>
                <a:rPr lang="pt-BR" sz="1600" b="0" i="0" u="none" strike="noStrike" kern="0" cap="none" spc="0" normalizeH="0" noProof="0">
                  <a:ln>
                    <a:noFill/>
                  </a:ln>
                  <a:solidFill>
                    <a:srgbClr val="1D8900"/>
                  </a:solidFill>
                  <a:effectLst/>
                  <a:uLnTx/>
                  <a:uFillTx/>
                  <a:ea typeface="+mn-ea"/>
                  <a:cs typeface="+mn-cs"/>
                </a:rPr>
                <a:t>: 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2577" y="2440178"/>
              <a:ext cx="457200" cy="457200"/>
            </a:xfrm>
            <a:prstGeom prst="rect">
              <a:avLst/>
            </a:prstGeom>
          </p:spPr>
        </p:pic>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0269" y="2064878"/>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869" y="3034149"/>
              <a:ext cx="457200" cy="457200"/>
            </a:xfrm>
            <a:prstGeom prst="rect">
              <a:avLst/>
            </a:prstGeom>
          </p:spPr>
        </p:pic>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5096" y="5099544"/>
              <a:ext cx="457200" cy="457200"/>
            </a:xfrm>
            <a:prstGeom prst="rect">
              <a:avLst/>
            </a:prstGeom>
          </p:spPr>
        </p:pic>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62576" y="4178210"/>
              <a:ext cx="457200" cy="457200"/>
            </a:xfrm>
            <a:prstGeom prst="rect">
              <a:avLst/>
            </a:prstGeom>
          </p:spPr>
        </p:pic>
        <p:pic>
          <p:nvPicPr>
            <p:cNvPr id="71" name="Graphic 70">
              <a:extLst>
                <a:ext uri="{FF2B5EF4-FFF2-40B4-BE49-F238E27FC236}">
                  <a16:creationId xmlns:a16="http://schemas.microsoft.com/office/drawing/2014/main" id="{F7F6D664-D6F5-496B-ABFA-C8CD8FC464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6281" y="3053606"/>
              <a:ext cx="469900" cy="469900"/>
            </a:xfrm>
            <a:prstGeom prst="rect">
              <a:avLst/>
            </a:prstGeom>
          </p:spPr>
        </p:pic>
        <p:sp>
          <p:nvSpPr>
            <p:cNvPr id="73" name="TextBox 72">
              <a:extLst>
                <a:ext uri="{FF2B5EF4-FFF2-40B4-BE49-F238E27FC236}">
                  <a16:creationId xmlns:a16="http://schemas.microsoft.com/office/drawing/2014/main" id="{F1EF0657-6055-4EF8-A2C1-6162362BB58B}"/>
                </a:ext>
              </a:extLst>
            </p:cNvPr>
            <p:cNvSpPr txBox="1"/>
            <p:nvPr/>
          </p:nvSpPr>
          <p:spPr>
            <a:xfrm>
              <a:off x="4789018" y="3576445"/>
              <a:ext cx="1395190" cy="338554"/>
            </a:xfrm>
            <a:prstGeom prst="rect">
              <a:avLst/>
            </a:prstGeom>
            <a:solidFill>
              <a:schemeClr val="bg1"/>
            </a:solid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Gateway NAT</a:t>
              </a:r>
            </a:p>
          </p:txBody>
        </p:sp>
        <p:sp>
          <p:nvSpPr>
            <p:cNvPr id="77" name="Rectangle 76">
              <a:extLst>
                <a:ext uri="{FF2B5EF4-FFF2-40B4-BE49-F238E27FC236}">
                  <a16:creationId xmlns:a16="http://schemas.microsoft.com/office/drawing/2014/main" id="{8DE143CC-4DF7-426E-8F9A-37FCCE527142}"/>
                </a:ext>
              </a:extLst>
            </p:cNvPr>
            <p:cNvSpPr/>
            <p:nvPr/>
          </p:nvSpPr>
          <p:spPr>
            <a:xfrm>
              <a:off x="419100" y="1733520"/>
              <a:ext cx="7630391" cy="451962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a:t>
              </a:r>
            </a:p>
          </p:txBody>
        </p:sp>
        <p:pic>
          <p:nvPicPr>
            <p:cNvPr id="78" name="Graphic 77">
              <a:extLst>
                <a:ext uri="{FF2B5EF4-FFF2-40B4-BE49-F238E27FC236}">
                  <a16:creationId xmlns:a16="http://schemas.microsoft.com/office/drawing/2014/main" id="{BB80363B-72FA-4B30-A324-7D42434FEAF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9100" y="1733520"/>
              <a:ext cx="457200" cy="457200"/>
            </a:xfrm>
            <a:prstGeom prst="rect">
              <a:avLst/>
            </a:prstGeom>
          </p:spPr>
        </p:pic>
        <p:pic>
          <p:nvPicPr>
            <p:cNvPr id="81" name="Graphic 80">
              <a:extLst>
                <a:ext uri="{FF2B5EF4-FFF2-40B4-BE49-F238E27FC236}">
                  <a16:creationId xmlns:a16="http://schemas.microsoft.com/office/drawing/2014/main" id="{5503B2CF-F03C-4053-92E9-3AACE977CB6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24072" y="4681068"/>
              <a:ext cx="469900" cy="469900"/>
            </a:xfrm>
            <a:prstGeom prst="rect">
              <a:avLst/>
            </a:prstGeom>
          </p:spPr>
        </p:pic>
        <p:sp>
          <p:nvSpPr>
            <p:cNvPr id="82" name="TextBox 81">
              <a:extLst>
                <a:ext uri="{FF2B5EF4-FFF2-40B4-BE49-F238E27FC236}">
                  <a16:creationId xmlns:a16="http://schemas.microsoft.com/office/drawing/2014/main" id="{A268F417-4DB2-42A0-88C6-B01CB96477D4}"/>
                </a:ext>
              </a:extLst>
            </p:cNvPr>
            <p:cNvSpPr txBox="1"/>
            <p:nvPr/>
          </p:nvSpPr>
          <p:spPr>
            <a:xfrm>
              <a:off x="2570973" y="4917305"/>
              <a:ext cx="990479" cy="830997"/>
            </a:xfrm>
            <a:prstGeom prst="rect">
              <a:avLst/>
            </a:prstGeom>
            <a:solidFill>
              <a:schemeClr val="bg1"/>
            </a:solidFill>
            <a:ln>
              <a:solidFill>
                <a:schemeClr val="tx1"/>
              </a:solidFill>
            </a:ln>
          </p:spPr>
          <p:txBody>
            <a:bodyPr wrap="square" rtlCol="0">
              <a:spAutoFit/>
            </a:bodyPr>
            <a:lstStyle/>
            <a:p>
              <a:pPr rtl="0"/>
              <a:r>
                <a:rPr lang="pt-BR" sz="1600">
                  <a:highlight>
                    <a:srgbClr val="FFFF00"/>
                  </a:highlight>
                  <a:ea typeface="Amazon Ember Light" panose="020B0403020204020204" pitchFamily="34" charset="0"/>
                  <a:cs typeface="Arial" panose="020B0604020202020204" pitchFamily="34" charset="0"/>
                </a:rPr>
                <a:t>Interface de rede elástica</a:t>
              </a:r>
              <a:endParaRPr lang="en-US" sz="1600" dirty="0">
                <a:highlight>
                  <a:srgbClr val="FFFF00"/>
                </a:highlight>
                <a:ea typeface="Amazon Ember Light" panose="020B0403020204020204" pitchFamily="34" charset="0"/>
                <a:cs typeface="Arial" panose="020B0604020202020204" pitchFamily="34" charset="0"/>
              </a:endParaRPr>
            </a:p>
          </p:txBody>
        </p:sp>
        <p:sp>
          <p:nvSpPr>
            <p:cNvPr id="90" name="TextBox 89">
              <a:extLst>
                <a:ext uri="{FF2B5EF4-FFF2-40B4-BE49-F238E27FC236}">
                  <a16:creationId xmlns:a16="http://schemas.microsoft.com/office/drawing/2014/main" id="{9BD5F12B-9061-47F6-B7B3-FC589F9101A8}"/>
                </a:ext>
              </a:extLst>
            </p:cNvPr>
            <p:cNvSpPr txBox="1"/>
            <p:nvPr/>
          </p:nvSpPr>
          <p:spPr>
            <a:xfrm>
              <a:off x="2599152" y="3589779"/>
              <a:ext cx="1985675" cy="338554"/>
            </a:xfrm>
            <a:prstGeom prst="rect">
              <a:avLst/>
            </a:prstGeom>
            <a:solidFill>
              <a:schemeClr val="bg1"/>
            </a:solidFill>
            <a:ln>
              <a:solidFill>
                <a:schemeClr val="tx1"/>
              </a:solidFill>
            </a:ln>
          </p:spPr>
          <p:txBody>
            <a:bodyPr wrap="square" rtlCol="0">
              <a:spAutoFit/>
            </a:bodyPr>
            <a:lstStyle/>
            <a:p>
              <a:pPr algn="ctr" rtl="0"/>
              <a:r>
                <a:rPr lang="pt-BR" sz="1600" dirty="0">
                  <a:highlight>
                    <a:srgbClr val="FFFF00"/>
                  </a:highlight>
                  <a:ea typeface="Amazon Ember Light" panose="020B0403020204020204" pitchFamily="34" charset="0"/>
                  <a:cs typeface="Arial" panose="020B0604020202020204" pitchFamily="34" charset="0"/>
                </a:rPr>
                <a:t>Endereço IP privado</a:t>
              </a:r>
            </a:p>
          </p:txBody>
        </p:sp>
        <p:sp>
          <p:nvSpPr>
            <p:cNvPr id="91" name="Rectangle 90">
              <a:extLst>
                <a:ext uri="{FF2B5EF4-FFF2-40B4-BE49-F238E27FC236}">
                  <a16:creationId xmlns:a16="http://schemas.microsoft.com/office/drawing/2014/main" id="{6B3F1415-BCD4-473B-BE05-E86D14A3E7CF}"/>
                </a:ext>
              </a:extLst>
            </p:cNvPr>
            <p:cNvSpPr/>
            <p:nvPr/>
          </p:nvSpPr>
          <p:spPr>
            <a:xfrm>
              <a:off x="955963" y="1773378"/>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highlight>
                    <a:srgbClr val="FFFF00"/>
                  </a:highlight>
                  <a:cs typeface="Arial" panose="020B0604020202020204" pitchFamily="34" charset="0"/>
                </a:rPr>
                <a:t>Região</a:t>
              </a:r>
            </a:p>
          </p:txBody>
        </p:sp>
        <p:sp>
          <p:nvSpPr>
            <p:cNvPr id="92" name="Rectangle 91">
              <a:extLst>
                <a:ext uri="{FF2B5EF4-FFF2-40B4-BE49-F238E27FC236}">
                  <a16:creationId xmlns:a16="http://schemas.microsoft.com/office/drawing/2014/main" id="{06476FDF-6DD2-4F9E-AE6A-031F374DF349}"/>
                </a:ext>
              </a:extLst>
            </p:cNvPr>
            <p:cNvSpPr/>
            <p:nvPr/>
          </p:nvSpPr>
          <p:spPr>
            <a:xfrm>
              <a:off x="1826077" y="2338131"/>
              <a:ext cx="64008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highlight>
                    <a:srgbClr val="FFFF00"/>
                  </a:highlight>
                  <a:cs typeface="Arial" panose="020B0604020202020204" pitchFamily="34" charset="0"/>
                </a:rPr>
                <a:t>VPC</a:t>
              </a:r>
            </a:p>
          </p:txBody>
        </p:sp>
        <p:sp>
          <p:nvSpPr>
            <p:cNvPr id="97" name="TextBox 96">
              <a:extLst>
                <a:ext uri="{FF2B5EF4-FFF2-40B4-BE49-F238E27FC236}">
                  <a16:creationId xmlns:a16="http://schemas.microsoft.com/office/drawing/2014/main" id="{8E5674E7-0C5C-4080-BCA8-3A6C3D6EF081}"/>
                </a:ext>
              </a:extLst>
            </p:cNvPr>
            <p:cNvSpPr txBox="1"/>
            <p:nvPr/>
          </p:nvSpPr>
          <p:spPr>
            <a:xfrm>
              <a:off x="6157988" y="2625946"/>
              <a:ext cx="1202926" cy="584775"/>
            </a:xfrm>
            <a:prstGeom prst="rect">
              <a:avLst/>
            </a:prstGeom>
            <a:noFill/>
            <a:ln>
              <a:solidFill>
                <a:schemeClr val="tx1"/>
              </a:solidFill>
            </a:ln>
          </p:spPr>
          <p:txBody>
            <a:bodyPr wrap="square" rtlCol="0">
              <a:spAutoFit/>
            </a:bodyPr>
            <a:lstStyle/>
            <a:p>
              <a:pPr algn="ctr" rtl="0"/>
              <a:r>
                <a:rPr lang="pt-BR" sz="1600">
                  <a:highlight>
                    <a:srgbClr val="FFFF00"/>
                  </a:highlight>
                  <a:ea typeface="Amazon Ember Light" panose="020B0403020204020204" pitchFamily="34" charset="0"/>
                  <a:cs typeface="Arial" panose="020B0604020202020204" pitchFamily="34" charset="0"/>
                </a:rPr>
                <a:t>Gateway da Internet</a:t>
              </a:r>
              <a:endParaRPr lang="en-US" sz="1600" dirty="0">
                <a:highlight>
                  <a:srgbClr val="FFFF00"/>
                </a:highlight>
                <a:ea typeface="Amazon Ember Light" panose="020B0403020204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075E0770-42E2-4792-89A8-487B88C6AAB4}"/>
                </a:ext>
              </a:extLst>
            </p:cNvPr>
            <p:cNvSpPr txBox="1"/>
            <p:nvPr/>
          </p:nvSpPr>
          <p:spPr>
            <a:xfrm>
              <a:off x="2859746" y="4171640"/>
              <a:ext cx="1615809" cy="338554"/>
            </a:xfrm>
            <a:prstGeom prst="rect">
              <a:avLst/>
            </a:prstGeom>
            <a:solidFill>
              <a:schemeClr val="bg1"/>
            </a:solidFill>
            <a:ln>
              <a:solidFill>
                <a:schemeClr val="tx1"/>
              </a:solidFill>
            </a:ln>
          </p:spPr>
          <p:txBody>
            <a:bodyPr wrap="square" lIns="45720" rIns="45720" rtlCol="0">
              <a:spAutoFit/>
            </a:bodyPr>
            <a:lstStyle/>
            <a:p>
              <a:pPr rtl="0"/>
              <a:r>
                <a:rPr lang="pt-BR" sz="1600" dirty="0" err="1">
                  <a:highlight>
                    <a:srgbClr val="FFFF00"/>
                  </a:highlight>
                  <a:ea typeface="Amazon Ember Light" panose="020B0403020204020204" pitchFamily="34" charset="0"/>
                  <a:cs typeface="Arial" panose="020B0604020202020204" pitchFamily="34" charset="0"/>
                </a:rPr>
                <a:t>Sub-rede</a:t>
              </a:r>
              <a:r>
                <a:rPr lang="pt-BR" sz="1600" dirty="0">
                  <a:highlight>
                    <a:srgbClr val="FFFF00"/>
                  </a:highlight>
                  <a:ea typeface="Amazon Ember Light" panose="020B0403020204020204" pitchFamily="34" charset="0"/>
                  <a:cs typeface="Arial" panose="020B0604020202020204" pitchFamily="34" charset="0"/>
                </a:rPr>
                <a:t> privada</a:t>
              </a:r>
            </a:p>
          </p:txBody>
        </p:sp>
        <p:cxnSp>
          <p:nvCxnSpPr>
            <p:cNvPr id="100" name="Straight Connector 99">
              <a:extLst>
                <a:ext uri="{FF2B5EF4-FFF2-40B4-BE49-F238E27FC236}">
                  <a16:creationId xmlns:a16="http://schemas.microsoft.com/office/drawing/2014/main" id="{06543B80-62F1-4504-A01D-D31A7413E7C6}"/>
                </a:ext>
              </a:extLst>
            </p:cNvPr>
            <p:cNvCxnSpPr>
              <a:cxnSpLocks/>
              <a:stCxn id="82" idx="3"/>
              <a:endCxn id="81" idx="1"/>
            </p:cNvCxnSpPr>
            <p:nvPr/>
          </p:nvCxnSpPr>
          <p:spPr>
            <a:xfrm flipV="1">
              <a:off x="3561452" y="4916018"/>
              <a:ext cx="362620" cy="416786"/>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7FDB713-2D98-4BC3-B4C2-976DB39124B6}"/>
                </a:ext>
              </a:extLst>
            </p:cNvPr>
            <p:cNvSpPr txBox="1"/>
            <p:nvPr/>
          </p:nvSpPr>
          <p:spPr>
            <a:xfrm>
              <a:off x="5994976" y="4531664"/>
              <a:ext cx="1614430" cy="338554"/>
            </a:xfrm>
            <a:prstGeom prst="rect">
              <a:avLst/>
            </a:prstGeom>
            <a:noFill/>
            <a:ln>
              <a:solidFill>
                <a:schemeClr val="tx1"/>
              </a:solidFill>
            </a:ln>
          </p:spPr>
          <p:txBody>
            <a:bodyPr wrap="square" rtlCol="0">
              <a:spAutoFit/>
            </a:bodyPr>
            <a:lstStyle/>
            <a:p>
              <a:pPr algn="ctr" rtl="0"/>
              <a:r>
                <a:rPr lang="pt-BR" sz="1600" dirty="0">
                  <a:highlight>
                    <a:srgbClr val="FFFF00"/>
                  </a:highlight>
                  <a:ea typeface="Amazon Ember Light" panose="020B0403020204020204" pitchFamily="34" charset="0"/>
                  <a:cs typeface="Arial" panose="020B0604020202020204" pitchFamily="34" charset="0"/>
                </a:rPr>
                <a:t>Tabela de rotas</a:t>
              </a:r>
            </a:p>
          </p:txBody>
        </p:sp>
        <p:sp>
          <p:nvSpPr>
            <p:cNvPr id="103" name="TextBox 102">
              <a:extLst>
                <a:ext uri="{FF2B5EF4-FFF2-40B4-BE49-F238E27FC236}">
                  <a16:creationId xmlns:a16="http://schemas.microsoft.com/office/drawing/2014/main" id="{36D8EAFE-1A6F-48D0-8956-C02CD2A45C11}"/>
                </a:ext>
              </a:extLst>
            </p:cNvPr>
            <p:cNvSpPr txBox="1"/>
            <p:nvPr/>
          </p:nvSpPr>
          <p:spPr>
            <a:xfrm>
              <a:off x="2876271" y="2469374"/>
              <a:ext cx="1633157" cy="338554"/>
            </a:xfrm>
            <a:prstGeom prst="rect">
              <a:avLst/>
            </a:prstGeom>
            <a:solidFill>
              <a:schemeClr val="bg1"/>
            </a:solidFill>
            <a:ln>
              <a:solidFill>
                <a:schemeClr val="tx1"/>
              </a:solidFill>
            </a:ln>
          </p:spPr>
          <p:txBody>
            <a:bodyPr wrap="square" lIns="45720" rIns="45720" rtlCol="0">
              <a:spAutoFit/>
            </a:bodyPr>
            <a:lstStyle/>
            <a:p>
              <a:pPr rtl="0"/>
              <a:r>
                <a:rPr lang="pt-BR" sz="1600" dirty="0" err="1">
                  <a:highlight>
                    <a:srgbClr val="FFFF00"/>
                  </a:highlight>
                  <a:ea typeface="Amazon Ember Light" panose="020B0403020204020204" pitchFamily="34" charset="0"/>
                  <a:cs typeface="Arial" panose="020B0604020202020204" pitchFamily="34" charset="0"/>
                </a:rPr>
                <a:t>Sub-rede</a:t>
              </a:r>
              <a:r>
                <a:rPr lang="pt-BR" sz="1600" dirty="0">
                  <a:highlight>
                    <a:srgbClr val="FFFF00"/>
                  </a:highlight>
                  <a:ea typeface="Amazon Ember Light" panose="020B0403020204020204" pitchFamily="34" charset="0"/>
                  <a:cs typeface="Arial" panose="020B0604020202020204" pitchFamily="34" charset="0"/>
                </a:rPr>
                <a:t> pública</a:t>
              </a:r>
            </a:p>
          </p:txBody>
        </p:sp>
        <p:cxnSp>
          <p:nvCxnSpPr>
            <p:cNvPr id="105" name="Connector: Curved 104">
              <a:extLst>
                <a:ext uri="{FF2B5EF4-FFF2-40B4-BE49-F238E27FC236}">
                  <a16:creationId xmlns:a16="http://schemas.microsoft.com/office/drawing/2014/main" id="{864D1D5C-CBCF-4CE7-9FAB-0C3B08404EFA}"/>
                </a:ext>
              </a:extLst>
            </p:cNvPr>
            <p:cNvCxnSpPr>
              <a:stCxn id="71" idx="3"/>
            </p:cNvCxnSpPr>
            <p:nvPr/>
          </p:nvCxnSpPr>
          <p:spPr>
            <a:xfrm>
              <a:off x="5176181" y="3288556"/>
              <a:ext cx="1224619" cy="99576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1D7173EE-A67D-4F62-A80B-CBF18F557512}"/>
                </a:ext>
              </a:extLst>
            </p:cNvPr>
            <p:cNvCxnSpPr>
              <a:cxnSpLocks/>
              <a:stCxn id="81" idx="3"/>
            </p:cNvCxnSpPr>
            <p:nvPr/>
          </p:nvCxnSpPr>
          <p:spPr>
            <a:xfrm flipV="1">
              <a:off x="4393972" y="4268549"/>
              <a:ext cx="1974145" cy="647469"/>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D2E0C40-C049-44C2-83DE-0FF53CAD24A9}"/>
                </a:ext>
              </a:extLst>
            </p:cNvPr>
            <p:cNvCxnSpPr>
              <a:cxnSpLocks/>
              <a:stCxn id="97" idx="2"/>
            </p:cNvCxnSpPr>
            <p:nvPr/>
          </p:nvCxnSpPr>
          <p:spPr>
            <a:xfrm>
              <a:off x="6759451" y="3210721"/>
              <a:ext cx="10109" cy="807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Curved 113">
              <a:extLst>
                <a:ext uri="{FF2B5EF4-FFF2-40B4-BE49-F238E27FC236}">
                  <a16:creationId xmlns:a16="http://schemas.microsoft.com/office/drawing/2014/main" id="{960C38ED-ED96-4A4C-AE68-E071C0CD70EB}"/>
                </a:ext>
              </a:extLst>
            </p:cNvPr>
            <p:cNvCxnSpPr>
              <a:cxnSpLocks/>
              <a:stCxn id="19" idx="0"/>
            </p:cNvCxnSpPr>
            <p:nvPr/>
          </p:nvCxnSpPr>
          <p:spPr>
            <a:xfrm rot="5400000" flipH="1" flipV="1">
              <a:off x="8241430" y="309967"/>
              <a:ext cx="268701" cy="3241123"/>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Graphic 114">
              <a:extLst>
                <a:ext uri="{FF2B5EF4-FFF2-40B4-BE49-F238E27FC236}">
                  <a16:creationId xmlns:a16="http://schemas.microsoft.com/office/drawing/2014/main" id="{B0B2D66B-3579-4B74-A9D7-443FDE22ACF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19361" y="1271818"/>
              <a:ext cx="1280160" cy="1280160"/>
            </a:xfrm>
            <a:prstGeom prst="rect">
              <a:avLst/>
            </a:prstGeom>
          </p:spPr>
        </p:pic>
        <p:sp>
          <p:nvSpPr>
            <p:cNvPr id="116" name="TextBox 115">
              <a:extLst>
                <a:ext uri="{FF2B5EF4-FFF2-40B4-BE49-F238E27FC236}">
                  <a16:creationId xmlns:a16="http://schemas.microsoft.com/office/drawing/2014/main" id="{F661AEA3-B256-4C18-84DC-592A38823109}"/>
                </a:ext>
              </a:extLst>
            </p:cNvPr>
            <p:cNvSpPr txBox="1"/>
            <p:nvPr/>
          </p:nvSpPr>
          <p:spPr>
            <a:xfrm>
              <a:off x="10506155" y="2620010"/>
              <a:ext cx="898003" cy="338554"/>
            </a:xfrm>
            <a:prstGeom prst="rect">
              <a:avLst/>
            </a:prstGeom>
            <a:noFill/>
          </p:spPr>
          <p:txBody>
            <a:bodyPr wrap="none" rtlCol="0">
              <a:spAutoFit/>
            </a:bodyPr>
            <a:lstStyle/>
            <a:p>
              <a:pPr algn="ctr" rtl="0"/>
              <a:r>
                <a:rPr lang="pt-BR" sz="1600" dirty="0">
                  <a:ea typeface="Amazon Ember Light" panose="020B0403020204020204" pitchFamily="34" charset="0"/>
                  <a:cs typeface="Arial" panose="020B0604020202020204" pitchFamily="34" charset="0"/>
                </a:rPr>
                <a:t>Internet</a:t>
              </a:r>
            </a:p>
          </p:txBody>
        </p:sp>
        <p:sp>
          <p:nvSpPr>
            <p:cNvPr id="3" name="TextBox 2">
              <a:extLst>
                <a:ext uri="{FF2B5EF4-FFF2-40B4-BE49-F238E27FC236}">
                  <a16:creationId xmlns:a16="http://schemas.microsoft.com/office/drawing/2014/main" id="{DF6752BA-5C71-4B16-9043-D0096A45F601}"/>
                </a:ext>
              </a:extLst>
            </p:cNvPr>
            <p:cNvSpPr txBox="1"/>
            <p:nvPr/>
          </p:nvSpPr>
          <p:spPr>
            <a:xfrm>
              <a:off x="3238197" y="1903353"/>
              <a:ext cx="2305956" cy="338554"/>
            </a:xfrm>
            <a:prstGeom prst="rect">
              <a:avLst/>
            </a:prstGeom>
            <a:noFill/>
            <a:ln>
              <a:solidFill>
                <a:schemeClr val="tx1"/>
              </a:solidFill>
            </a:ln>
          </p:spPr>
          <p:txBody>
            <a:bodyPr wrap="square" rtlCol="0">
              <a:spAutoFit/>
            </a:bodyPr>
            <a:lstStyle/>
            <a:p>
              <a:pPr rtl="0"/>
              <a:r>
                <a:rPr lang="pt-BR" sz="1600">
                  <a:highlight>
                    <a:srgbClr val="FFFF00"/>
                  </a:highlight>
                  <a:ea typeface="Amazon Ember Light" panose="020B0403020204020204" pitchFamily="34" charset="0"/>
                  <a:cs typeface="Arial" panose="020B0604020202020204" pitchFamily="34" charset="0"/>
                </a:rPr>
                <a:t>Zona de disponibilidade</a:t>
              </a:r>
            </a:p>
          </p:txBody>
        </p:sp>
        <p:sp>
          <p:nvSpPr>
            <p:cNvPr id="49" name="TextBox 48">
              <a:extLst>
                <a:ext uri="{FF2B5EF4-FFF2-40B4-BE49-F238E27FC236}">
                  <a16:creationId xmlns:a16="http://schemas.microsoft.com/office/drawing/2014/main" id="{6513CA11-B560-4FC5-8B71-63AC786D6732}"/>
                </a:ext>
              </a:extLst>
            </p:cNvPr>
            <p:cNvSpPr txBox="1"/>
            <p:nvPr/>
          </p:nvSpPr>
          <p:spPr>
            <a:xfrm>
              <a:off x="3706130" y="5517778"/>
              <a:ext cx="2006586" cy="338554"/>
            </a:xfrm>
            <a:prstGeom prst="rect">
              <a:avLst/>
            </a:prstGeom>
            <a:solidFill>
              <a:schemeClr val="bg1"/>
            </a:solidFill>
            <a:ln>
              <a:solidFill>
                <a:schemeClr val="tx1"/>
              </a:solidFill>
            </a:ln>
          </p:spPr>
          <p:txBody>
            <a:bodyPr wrap="square" rtlCol="0">
              <a:spAutoFit/>
            </a:bodyPr>
            <a:lstStyle/>
            <a:p>
              <a:pPr algn="ctr" rtl="0"/>
              <a:r>
                <a:rPr lang="pt-BR" sz="1600" dirty="0">
                  <a:highlight>
                    <a:srgbClr val="FFFF00"/>
                  </a:highlight>
                  <a:ea typeface="Amazon Ember Light" panose="020B0403020204020204" pitchFamily="34" charset="0"/>
                  <a:cs typeface="Arial" panose="020B0604020202020204" pitchFamily="34" charset="0"/>
                </a:rPr>
                <a:t>Endereço IP privado</a:t>
              </a:r>
            </a:p>
          </p:txBody>
        </p:sp>
        <p:pic>
          <p:nvPicPr>
            <p:cNvPr id="50" name="Graphic 49">
              <a:extLst>
                <a:ext uri="{FF2B5EF4-FFF2-40B4-BE49-F238E27FC236}">
                  <a16:creationId xmlns:a16="http://schemas.microsoft.com/office/drawing/2014/main" id="{E7208472-9DBC-4A85-81D2-16F727F7376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45425" y="4037021"/>
              <a:ext cx="469900" cy="469900"/>
            </a:xfrm>
            <a:prstGeom prst="rect">
              <a:avLst/>
            </a:prstGeom>
          </p:spPr>
        </p:pic>
      </p:grpSp>
      <p:graphicFrame>
        <p:nvGraphicFramePr>
          <p:cNvPr id="94" name="Table 93">
            <a:extLst>
              <a:ext uri="{FF2B5EF4-FFF2-40B4-BE49-F238E27FC236}">
                <a16:creationId xmlns:a16="http://schemas.microsoft.com/office/drawing/2014/main" id="{84A1DE26-D088-444C-849E-4ACF27FA3051}"/>
              </a:ext>
            </a:extLst>
          </p:cNvPr>
          <p:cNvGraphicFramePr>
            <a:graphicFrameLocks noGrp="1"/>
          </p:cNvGraphicFramePr>
          <p:nvPr>
            <p:extLst>
              <p:ext uri="{D42A27DB-BD31-4B8C-83A1-F6EECF244321}">
                <p14:modId xmlns:p14="http://schemas.microsoft.com/office/powerpoint/2010/main" val="2231346356"/>
              </p:ext>
            </p:extLst>
          </p:nvPr>
        </p:nvGraphicFramePr>
        <p:xfrm>
          <a:off x="8945095" y="3970965"/>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algn="ctr" rtl="0"/>
                      <a:r>
                        <a:rPr lang="pt-BR" sz="1600">
                          <a:highlight>
                            <a:srgbClr val="FFFF00"/>
                          </a:highlight>
                        </a:rP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dirty="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a:r>
                        <a:rPr lang="pt-BR" sz="1600">
                          <a:solidFill>
                            <a:schemeClr val="tx1"/>
                          </a:solidFill>
                          <a:highlight>
                            <a:srgbClr val="FFFF00"/>
                          </a:highlight>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5" name="Group 14" descr="labeled table with all cells filled in.">
            <a:extLst>
              <a:ext uri="{FF2B5EF4-FFF2-40B4-BE49-F238E27FC236}">
                <a16:creationId xmlns:a16="http://schemas.microsoft.com/office/drawing/2014/main" id="{23FB189D-CAF5-4209-B459-72AD06EEA782}"/>
              </a:ext>
            </a:extLst>
          </p:cNvPr>
          <p:cNvGrpSpPr/>
          <p:nvPr/>
        </p:nvGrpSpPr>
        <p:grpSpPr>
          <a:xfrm>
            <a:off x="7797721" y="2676601"/>
            <a:ext cx="3746479" cy="2474367"/>
            <a:chOff x="7797721" y="2676601"/>
            <a:chExt cx="3746479" cy="2474367"/>
          </a:xfrm>
        </p:grpSpPr>
        <p:cxnSp>
          <p:nvCxnSpPr>
            <p:cNvPr id="120" name="Straight Connector 119">
              <a:extLst>
                <a:ext uri="{FF2B5EF4-FFF2-40B4-BE49-F238E27FC236}">
                  <a16:creationId xmlns:a16="http://schemas.microsoft.com/office/drawing/2014/main" id="{E9E3E223-618A-4616-A2AE-345CEAA109BB}"/>
                </a:ext>
              </a:extLst>
            </p:cNvPr>
            <p:cNvCxnSpPr>
              <a:cxnSpLocks/>
              <a:stCxn id="127" idx="0"/>
              <a:endCxn id="121" idx="2"/>
            </p:cNvCxnSpPr>
            <p:nvPr/>
          </p:nvCxnSpPr>
          <p:spPr>
            <a:xfrm flipH="1" flipV="1">
              <a:off x="9517493" y="3015155"/>
              <a:ext cx="599395" cy="875967"/>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DBA7B0E-12D8-4041-83D3-087FC09C08DC}"/>
                </a:ext>
              </a:extLst>
            </p:cNvPr>
            <p:cNvSpPr txBox="1"/>
            <p:nvPr/>
          </p:nvSpPr>
          <p:spPr>
            <a:xfrm>
              <a:off x="8724546" y="2676601"/>
              <a:ext cx="1585894" cy="338554"/>
            </a:xfrm>
            <a:prstGeom prst="rect">
              <a:avLst/>
            </a:prstGeom>
            <a:noFill/>
            <a:ln>
              <a:solidFill>
                <a:schemeClr val="tx1"/>
              </a:solidFill>
            </a:ln>
          </p:spPr>
          <p:txBody>
            <a:bodyPr wrap="square" rtlCol="0">
              <a:spAutoFit/>
            </a:bodyPr>
            <a:lstStyle/>
            <a:p>
              <a:pPr rtl="0"/>
              <a:r>
                <a:rPr lang="pt-BR" sz="1600" dirty="0">
                  <a:highlight>
                    <a:srgbClr val="FFFF00"/>
                  </a:highlight>
                  <a:latin typeface="Arial" panose="020B0604020202020204" pitchFamily="34" charset="0"/>
                  <a:ea typeface="Amazon Ember Light" panose="020B0403020204020204" pitchFamily="34" charset="0"/>
                  <a:cs typeface="Arial" panose="020B0604020202020204" pitchFamily="34" charset="0"/>
                </a:rPr>
                <a:t>Tabela de rotas</a:t>
              </a:r>
            </a:p>
          </p:txBody>
        </p:sp>
        <p:sp>
          <p:nvSpPr>
            <p:cNvPr id="122" name="Rectangle 121">
              <a:extLst>
                <a:ext uri="{FF2B5EF4-FFF2-40B4-BE49-F238E27FC236}">
                  <a16:creationId xmlns:a16="http://schemas.microsoft.com/office/drawing/2014/main" id="{2183E006-E3C8-404D-A925-91AC3A69FCF5}"/>
                </a:ext>
              </a:extLst>
            </p:cNvPr>
            <p:cNvSpPr/>
            <p:nvPr/>
          </p:nvSpPr>
          <p:spPr>
            <a:xfrm>
              <a:off x="8709560" y="4268549"/>
              <a:ext cx="2834640" cy="5209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23" name="Straight Connector 122">
              <a:extLst>
                <a:ext uri="{FF2B5EF4-FFF2-40B4-BE49-F238E27FC236}">
                  <a16:creationId xmlns:a16="http://schemas.microsoft.com/office/drawing/2014/main" id="{A8380A55-03C1-406A-82B5-670A9EDE8A47}"/>
                </a:ext>
              </a:extLst>
            </p:cNvPr>
            <p:cNvCxnSpPr>
              <a:cxnSpLocks/>
              <a:stCxn id="122" idx="1"/>
              <a:endCxn id="124" idx="3"/>
            </p:cNvCxnSpPr>
            <p:nvPr/>
          </p:nvCxnSpPr>
          <p:spPr>
            <a:xfrm flipH="1" flipV="1">
              <a:off x="8529011" y="3875733"/>
              <a:ext cx="180549" cy="653298"/>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14E457-91D0-447B-842B-2EE48D062AE3}"/>
                </a:ext>
              </a:extLst>
            </p:cNvPr>
            <p:cNvSpPr txBox="1"/>
            <p:nvPr/>
          </p:nvSpPr>
          <p:spPr>
            <a:xfrm>
              <a:off x="7797721" y="3706456"/>
              <a:ext cx="731290" cy="338554"/>
            </a:xfrm>
            <a:prstGeom prst="rect">
              <a:avLst/>
            </a:prstGeom>
            <a:noFill/>
            <a:ln>
              <a:solidFill>
                <a:schemeClr val="tx1"/>
              </a:solidFill>
            </a:ln>
          </p:spPr>
          <p:txBody>
            <a:bodyPr wrap="none" rtlCol="0">
              <a:spAutoFit/>
            </a:bodyPr>
            <a:lstStyle/>
            <a:p>
              <a:pPr rtl="0"/>
              <a:r>
                <a:rPr lang="pt-BR" sz="1600">
                  <a:highlight>
                    <a:srgbClr val="FFFF00"/>
                  </a:highlight>
                  <a:latin typeface="Arial" panose="020B0604020202020204" pitchFamily="34" charset="0"/>
                  <a:ea typeface="Amazon Ember Light" panose="020B0403020204020204" pitchFamily="34" charset="0"/>
                  <a:cs typeface="Arial" panose="020B0604020202020204" pitchFamily="34" charset="0"/>
                </a:rPr>
                <a:t>Rota</a:t>
              </a:r>
            </a:p>
          </p:txBody>
        </p:sp>
        <p:sp>
          <p:nvSpPr>
            <p:cNvPr id="127" name="Rectangle 126">
              <a:extLst>
                <a:ext uri="{FF2B5EF4-FFF2-40B4-BE49-F238E27FC236}">
                  <a16:creationId xmlns:a16="http://schemas.microsoft.com/office/drawing/2014/main" id="{83366235-419F-4873-A8C9-B2168C7CE05C}"/>
                </a:ext>
              </a:extLst>
            </p:cNvPr>
            <p:cNvSpPr/>
            <p:nvPr/>
          </p:nvSpPr>
          <p:spPr>
            <a:xfrm>
              <a:off x="8834255" y="3891122"/>
              <a:ext cx="2565266" cy="125984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2126276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spcBef>
                <a:spcPts val="800"/>
              </a:spcBef>
              <a:buNone/>
            </a:pPr>
            <a:r>
              <a:rPr lang="pt-BR" dirty="0">
                <a:latin typeface="+mn-lt"/>
              </a:rPr>
              <a:t>Depois de concluir este módulo, você deverá ser capaz de:</a:t>
            </a:r>
          </a:p>
          <a:p>
            <a:pPr rtl="0">
              <a:spcBef>
                <a:spcPts val="800"/>
              </a:spcBef>
            </a:pPr>
            <a:r>
              <a:rPr lang="pt-BR" sz="2400" dirty="0">
                <a:latin typeface="+mj-lt"/>
              </a:rPr>
              <a:t>Reconhecer os conceitos básicos de redes</a:t>
            </a:r>
          </a:p>
          <a:p>
            <a:pPr rtl="0">
              <a:spcBef>
                <a:spcPts val="800"/>
              </a:spcBef>
            </a:pPr>
            <a:r>
              <a:rPr lang="pt-BR" sz="2400" dirty="0">
                <a:latin typeface="+mj-lt"/>
              </a:rPr>
              <a:t>Descrever as redes virtuais na nuvem com a </a:t>
            </a:r>
            <a:r>
              <a:rPr lang="pt-BR" sz="2400" dirty="0" err="1">
                <a:latin typeface="+mj-lt"/>
              </a:rPr>
              <a:t>Amazon</a:t>
            </a:r>
            <a:r>
              <a:rPr lang="pt-BR" sz="2400" dirty="0">
                <a:latin typeface="+mj-lt"/>
              </a:rPr>
              <a:t> VPC</a:t>
            </a:r>
          </a:p>
          <a:p>
            <a:pPr rtl="0">
              <a:spcBef>
                <a:spcPts val="800"/>
              </a:spcBef>
            </a:pPr>
            <a:r>
              <a:rPr lang="pt-BR" sz="2400" dirty="0">
                <a:latin typeface="+mj-lt"/>
              </a:rPr>
              <a:t>Rotular um diagrama de rede</a:t>
            </a:r>
          </a:p>
          <a:p>
            <a:pPr rtl="0">
              <a:spcBef>
                <a:spcPts val="800"/>
              </a:spcBef>
            </a:pPr>
            <a:r>
              <a:rPr lang="pt-BR" sz="2400" dirty="0">
                <a:latin typeface="+mj-lt"/>
              </a:rPr>
              <a:t>Projetar uma arquitetura básica de VPC</a:t>
            </a:r>
          </a:p>
          <a:p>
            <a:pPr rtl="0">
              <a:spcBef>
                <a:spcPts val="800"/>
              </a:spcBef>
            </a:pPr>
            <a:r>
              <a:rPr lang="pt-BR" sz="2400" dirty="0">
                <a:latin typeface="+mj-lt"/>
              </a:rPr>
              <a:t>Indicar as etapas para criar uma VPC</a:t>
            </a:r>
          </a:p>
          <a:p>
            <a:pPr rtl="0">
              <a:spcBef>
                <a:spcPts val="800"/>
              </a:spcBef>
            </a:pPr>
            <a:r>
              <a:rPr lang="pt-BR" sz="2400" dirty="0">
                <a:latin typeface="+mj-lt"/>
              </a:rPr>
              <a:t>Identificar grupos de segurança</a:t>
            </a:r>
          </a:p>
          <a:p>
            <a:pPr rtl="0">
              <a:spcBef>
                <a:spcPts val="800"/>
              </a:spcBef>
            </a:pPr>
            <a:r>
              <a:rPr lang="pt-BR" sz="2400" dirty="0">
                <a:latin typeface="+mj-lt"/>
              </a:rPr>
              <a:t>Criar sua própria VPC e incluir outros componentes nela para produzir </a:t>
            </a:r>
            <a:br>
              <a:rPr lang="pt-BR" sz="2400" dirty="0">
                <a:latin typeface="+mj-lt"/>
              </a:rPr>
            </a:br>
            <a:r>
              <a:rPr lang="pt-BR" sz="2400" dirty="0">
                <a:latin typeface="+mj-lt"/>
              </a:rPr>
              <a:t>uma rede personalizada</a:t>
            </a:r>
          </a:p>
          <a:p>
            <a:pPr rtl="0">
              <a:spcBef>
                <a:spcPts val="800"/>
              </a:spcBef>
            </a:pPr>
            <a:r>
              <a:rPr lang="pt-BR" sz="2400" dirty="0">
                <a:latin typeface="+mj-lt"/>
              </a:rPr>
              <a:t>Identificar os fundamentos do </a:t>
            </a:r>
            <a:r>
              <a:rPr lang="pt-BR" sz="2400" dirty="0" err="1">
                <a:latin typeface="+mj-lt"/>
              </a:rPr>
              <a:t>Amazon</a:t>
            </a:r>
            <a:r>
              <a:rPr lang="pt-BR" sz="2400" dirty="0">
                <a:latin typeface="+mj-lt"/>
              </a:rPr>
              <a:t> </a:t>
            </a:r>
            <a:r>
              <a:rPr lang="pt-BR" sz="2400" dirty="0" err="1">
                <a:latin typeface="+mj-lt"/>
              </a:rPr>
              <a:t>Route</a:t>
            </a:r>
            <a:r>
              <a:rPr lang="pt-BR" sz="2400" dirty="0">
                <a:latin typeface="+mj-lt"/>
              </a:rPr>
              <a:t> 53</a:t>
            </a:r>
          </a:p>
          <a:p>
            <a:pPr rtl="0">
              <a:spcBef>
                <a:spcPts val="800"/>
              </a:spcBef>
            </a:pPr>
            <a:r>
              <a:rPr lang="pt-BR" sz="2400" dirty="0">
                <a:latin typeface="+mj-lt"/>
              </a:rPr>
              <a:t>Reconhecer os benefícios do </a:t>
            </a:r>
            <a:r>
              <a:rPr lang="pt-BR" sz="2400" dirty="0" err="1">
                <a:latin typeface="+mj-lt"/>
              </a:rPr>
              <a:t>Amazon</a:t>
            </a:r>
            <a:r>
              <a:rPr lang="pt-BR" sz="2400" dirty="0">
                <a:latin typeface="+mj-lt"/>
              </a:rPr>
              <a:t> </a:t>
            </a:r>
            <a:r>
              <a:rPr lang="pt-BR" sz="2400" dirty="0" err="1">
                <a:latin typeface="+mj-lt"/>
              </a:rPr>
              <a:t>CloudFront</a:t>
            </a:r>
            <a:endParaRPr lang="en-US" dirty="0">
              <a:latin typeface="+mj-lt"/>
            </a:endParaRP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148880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518660" cy="1325563"/>
          </a:xfrm>
        </p:spPr>
        <p:txBody>
          <a:bodyPr rtlCol="0">
            <a:noAutofit/>
          </a:bodyPr>
          <a:lstStyle/>
          <a:p>
            <a:pPr rtl="0">
              <a:lnSpc>
                <a:spcPct val="100000"/>
              </a:lnSpc>
            </a:pPr>
            <a:r>
              <a:rPr lang="pt-BR" sz="3300" spc="-20" dirty="0">
                <a:latin typeface="+mj-lt"/>
              </a:rPr>
              <a:t>Demonstração gravada da </a:t>
            </a:r>
            <a:r>
              <a:rPr lang="pt-BR" sz="3300" spc="-20" dirty="0" err="1">
                <a:latin typeface="+mj-lt"/>
              </a:rPr>
              <a:t>Amazon</a:t>
            </a:r>
            <a:r>
              <a:rPr lang="pt-BR" sz="3300" spc="-20" dirty="0">
                <a:latin typeface="+mj-lt"/>
              </a:rPr>
              <a:t> VPC</a:t>
            </a:r>
          </a:p>
        </p:txBody>
      </p:sp>
      <p:pic>
        <p:nvPicPr>
          <p:cNvPr id="4" name="Content Placeholder 3">
            <a:hlinkClick r:id="rId4"/>
            <a:extLst>
              <a:ext uri="{C183D7F6-B498-43B3-948B-1728B52AA6E4}">
                <adec:decorative xmlns:adec="http://schemas.microsoft.com/office/drawing/2017/decorative" val="1"/>
              </a:ext>
            </a:extLst>
          </p:cNvPr>
          <p:cNvPicPr>
            <a:picLocks noGrp="1" noChangeAspect="1"/>
          </p:cNvPicPr>
          <p:nvPr>
            <p:ph idx="16"/>
          </p:nvPr>
        </p:nvPicPr>
        <p:blipFill>
          <a:blip r:embed="rId5">
            <a:extLst>
              <a:ext uri="{28A0092B-C50C-407E-A947-70E740481C1C}">
                <a14:useLocalDpi xmlns:a14="http://schemas.microsoft.com/office/drawing/2010/main" val="0"/>
              </a:ext>
            </a:extLst>
          </a:blip>
          <a:stretch>
            <a:fillRect/>
          </a:stretch>
        </p:blipFill>
        <p:spPr>
          <a:xfrm>
            <a:off x="5715000" y="1948956"/>
            <a:ext cx="5767387" cy="327282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4294967295"/>
          </p:nvPr>
        </p:nvSpPr>
        <p:spPr>
          <a:xfrm>
            <a:off x="-1" y="6356350"/>
            <a:ext cx="4302493" cy="365125"/>
          </a:xfrm>
        </p:spPr>
        <p:txBody>
          <a:bodyPr rtlCol="0"/>
          <a:lstStyle/>
          <a:p>
            <a:pPr rtl="0"/>
            <a:r>
              <a:rPr lang="pt-BR" dirty="0">
                <a:solidFill>
                  <a:schemeClr val="bg1"/>
                </a:solidFill>
              </a:rPr>
              <a:t>© 2019, </a:t>
            </a:r>
            <a:r>
              <a:rPr lang="pt-BR" dirty="0" err="1">
                <a:solidFill>
                  <a:schemeClr val="bg1"/>
                </a:solidFill>
              </a:rPr>
              <a:t>Amazon</a:t>
            </a:r>
            <a:r>
              <a:rPr lang="pt-BR" dirty="0">
                <a:solidFill>
                  <a:schemeClr val="bg1"/>
                </a:solidFill>
              </a:rPr>
              <a:t> Web Services, Inc. ou suas afiliadas. Todos os direitos reservados.</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4294967295"/>
          </p:nvPr>
        </p:nvSpPr>
        <p:spPr>
          <a:xfrm>
            <a:off x="9448800" y="6356350"/>
            <a:ext cx="2743200" cy="365125"/>
          </a:xfrm>
        </p:spPr>
        <p:txBody>
          <a:bodyPr rtlCol="0"/>
          <a:lstStyle/>
          <a:p>
            <a:pPr rtl="0"/>
            <a:fld id="{B6A95138-A96E-2F42-A959-2EFD44FE4AB7}" type="slidenum">
              <a:rPr lang="en-US" smtClean="0"/>
              <a:pPr/>
              <a:t>30</a:t>
            </a:fld>
            <a:endParaRPr lang="en-US" dirty="0"/>
          </a:p>
        </p:txBody>
      </p:sp>
    </p:spTree>
    <p:custDataLst>
      <p:tags r:id="rId1"/>
    </p:custDataLst>
    <p:extLst>
      <p:ext uri="{BB962C8B-B14F-4D97-AF65-F5344CB8AC3E}">
        <p14:creationId xmlns:p14="http://schemas.microsoft.com/office/powerpoint/2010/main" val="3894079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latin typeface="+mj-lt"/>
              </a:rP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03894"/>
            <a:ext cx="5767612" cy="5303520"/>
          </a:xfrm>
        </p:spPr>
        <p:txBody>
          <a:bodyPr rtlCol="0"/>
          <a:lstStyle/>
          <a:p>
            <a:pPr rtl="0"/>
            <a:r>
              <a:rPr lang="pt-BR" dirty="0">
                <a:latin typeface="+mj-lt"/>
              </a:rPr>
              <a:t>Existem várias opções de rede </a:t>
            </a:r>
            <a:br>
              <a:rPr lang="pt-BR" dirty="0">
                <a:latin typeface="+mj-lt"/>
              </a:rPr>
            </a:br>
            <a:r>
              <a:rPr lang="pt-BR" dirty="0">
                <a:latin typeface="+mj-lt"/>
              </a:rPr>
              <a:t>da VPC, que incluem:</a:t>
            </a:r>
          </a:p>
          <a:p>
            <a:pPr lvl="1" rtl="0"/>
            <a:r>
              <a:rPr lang="pt-BR" dirty="0">
                <a:latin typeface="+mj-lt"/>
              </a:rPr>
              <a:t>Gateway da Internet</a:t>
            </a:r>
          </a:p>
          <a:p>
            <a:pPr lvl="1" rtl="0"/>
            <a:r>
              <a:rPr lang="pt-BR" dirty="0">
                <a:latin typeface="+mj-lt"/>
              </a:rPr>
              <a:t>Gateway NAT</a:t>
            </a:r>
          </a:p>
          <a:p>
            <a:pPr lvl="1"/>
            <a:r>
              <a:rPr lang="pt-BR" dirty="0">
                <a:latin typeface="+mj-lt"/>
              </a:rPr>
              <a:t>VPC </a:t>
            </a:r>
            <a:r>
              <a:rPr lang="pt-BR" dirty="0" err="1">
                <a:latin typeface="+mj-lt"/>
              </a:rPr>
              <a:t>endpoint</a:t>
            </a:r>
            <a:endParaRPr lang="pt-BR" dirty="0">
              <a:latin typeface="+mj-lt"/>
            </a:endParaRPr>
          </a:p>
          <a:p>
            <a:pPr lvl="1" rtl="0"/>
            <a:r>
              <a:rPr lang="pt-BR" dirty="0">
                <a:latin typeface="+mj-lt"/>
              </a:rPr>
              <a:t>Emparelhamento de VPC</a:t>
            </a:r>
          </a:p>
          <a:p>
            <a:pPr lvl="1" rtl="0"/>
            <a:r>
              <a:rPr lang="pt-BR" dirty="0">
                <a:latin typeface="+mj-lt"/>
              </a:rPr>
              <a:t>Compartilhamento da VPC</a:t>
            </a:r>
          </a:p>
          <a:p>
            <a:pPr lvl="1" rtl="0"/>
            <a:r>
              <a:rPr lang="pt-BR" dirty="0">
                <a:latin typeface="+mj-lt"/>
              </a:rPr>
              <a:t>AWS Site-</a:t>
            </a:r>
            <a:r>
              <a:rPr lang="pt-BR" dirty="0" err="1">
                <a:latin typeface="+mj-lt"/>
              </a:rPr>
              <a:t>to</a:t>
            </a:r>
            <a:r>
              <a:rPr lang="pt-BR" dirty="0">
                <a:latin typeface="+mj-lt"/>
              </a:rPr>
              <a:t>-Site VPN</a:t>
            </a:r>
          </a:p>
          <a:p>
            <a:pPr lvl="1" rtl="0"/>
            <a:r>
              <a:rPr lang="pt-BR" dirty="0">
                <a:latin typeface="+mj-lt"/>
              </a:rPr>
              <a:t>AWS </a:t>
            </a:r>
            <a:r>
              <a:rPr lang="pt-BR" dirty="0" err="1">
                <a:latin typeface="+mj-lt"/>
              </a:rPr>
              <a:t>Direct</a:t>
            </a:r>
            <a:r>
              <a:rPr lang="pt-BR" dirty="0">
                <a:latin typeface="+mj-lt"/>
              </a:rPr>
              <a:t> Connect</a:t>
            </a:r>
          </a:p>
          <a:p>
            <a:pPr lvl="1" rtl="0"/>
            <a:r>
              <a:rPr lang="pt-BR" dirty="0">
                <a:latin typeface="+mj-lt"/>
              </a:rPr>
              <a:t>AWS Transit Gateway</a:t>
            </a:r>
          </a:p>
          <a:p>
            <a:pPr rtl="0"/>
            <a:r>
              <a:rPr lang="pt-BR" dirty="0">
                <a:latin typeface="+mj-lt"/>
              </a:rPr>
              <a:t>Você pode usar o assistente </a:t>
            </a:r>
            <a:br>
              <a:rPr lang="pt-BR" dirty="0">
                <a:latin typeface="+mj-lt"/>
              </a:rPr>
            </a:br>
            <a:r>
              <a:rPr lang="pt-BR" dirty="0">
                <a:latin typeface="+mj-lt"/>
              </a:rPr>
              <a:t>da VPC para implementar </a:t>
            </a:r>
            <a:br>
              <a:rPr lang="pt-BR" dirty="0">
                <a:latin typeface="+mj-lt"/>
              </a:rPr>
            </a:br>
            <a:r>
              <a:rPr lang="pt-BR" dirty="0">
                <a:latin typeface="+mj-lt"/>
              </a:rPr>
              <a:t>seu projeto.</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31</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a:xfrm>
            <a:off x="7363326" y="6356350"/>
            <a:ext cx="4409574"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223045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CC1439-966A-4F56-B244-249077ECEC28}"/>
              </a:ext>
            </a:extLst>
          </p:cNvPr>
          <p:cNvSpPr>
            <a:spLocks noGrp="1"/>
          </p:cNvSpPr>
          <p:nvPr>
            <p:ph type="body" sz="quarter" idx="10"/>
          </p:nvPr>
        </p:nvSpPr>
        <p:spPr/>
        <p:txBody>
          <a:bodyPr rtlCol="0"/>
          <a:lstStyle/>
          <a:p>
            <a:pPr rtl="0"/>
            <a:r>
              <a:rPr lang="pt-BR" dirty="0"/>
              <a:t>Módulo 5: Redes e entrega de conteúdo</a:t>
            </a:r>
          </a:p>
        </p:txBody>
      </p:sp>
      <p:sp>
        <p:nvSpPr>
          <p:cNvPr id="2" name="Title 1"/>
          <p:cNvSpPr>
            <a:spLocks noGrp="1"/>
          </p:cNvSpPr>
          <p:nvPr>
            <p:ph type="title"/>
          </p:nvPr>
        </p:nvSpPr>
        <p:spPr/>
        <p:txBody>
          <a:bodyPr rtlCol="0">
            <a:noAutofit/>
          </a:bodyPr>
          <a:lstStyle/>
          <a:p>
            <a:pPr rtl="0"/>
            <a:r>
              <a:rPr lang="pt-BR" sz="4000" dirty="0"/>
              <a:t>Seção 4: Segurança da VPC</a:t>
            </a:r>
          </a:p>
        </p:txBody>
      </p:sp>
      <p:sp>
        <p:nvSpPr>
          <p:cNvPr id="4" name="Footer Placeholder 3">
            <a:extLst>
              <a:ext uri="{FF2B5EF4-FFF2-40B4-BE49-F238E27FC236}">
                <a16:creationId xmlns:a16="http://schemas.microsoft.com/office/drawing/2014/main" id="{FA1BECBF-7C18-474A-9B4D-0F747886D72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3232327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n-lt"/>
              </a:rPr>
              <a:t>Grupos de segurança</a:t>
            </a:r>
          </a:p>
        </p:txBody>
      </p:sp>
      <p:grpSp>
        <p:nvGrpSpPr>
          <p:cNvPr id="4" name="Group 3" descr="architecture diagram of a vpc with two subnets. inside each subnet is an instance inside a security group.">
            <a:extLst>
              <a:ext uri="{FF2B5EF4-FFF2-40B4-BE49-F238E27FC236}">
                <a16:creationId xmlns:a16="http://schemas.microsoft.com/office/drawing/2014/main" id="{F22B2B57-C85C-4052-B2EC-61B0746FF976}"/>
              </a:ext>
            </a:extLst>
          </p:cNvPr>
          <p:cNvGrpSpPr/>
          <p:nvPr/>
        </p:nvGrpSpPr>
        <p:grpSpPr>
          <a:xfrm>
            <a:off x="152401" y="1184646"/>
            <a:ext cx="5403273" cy="5191619"/>
            <a:chOff x="152401" y="1273546"/>
            <a:chExt cx="5403273" cy="5191619"/>
          </a:xfrm>
        </p:grpSpPr>
        <p:sp>
          <p:nvSpPr>
            <p:cNvPr id="10" name="Rectangle 9">
              <a:extLst>
                <a:ext uri="{FF2B5EF4-FFF2-40B4-BE49-F238E27FC236}">
                  <a16:creationId xmlns:a16="http://schemas.microsoft.com/office/drawing/2014/main" id="{2EA2AEC7-3026-407B-AF13-090DAFE9FEB4}"/>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a:t>
              </a:r>
            </a:p>
          </p:txBody>
        </p:sp>
        <p:sp>
          <p:nvSpPr>
            <p:cNvPr id="11" name="Rectangle 10">
              <a:extLst>
                <a:ext uri="{FF2B5EF4-FFF2-40B4-BE49-F238E27FC236}">
                  <a16:creationId xmlns:a16="http://schemas.microsoft.com/office/drawing/2014/main" id="{DFB21CDB-E7C3-4D30-B97C-5B0213132DD0}"/>
                </a:ext>
              </a:extLst>
            </p:cNvPr>
            <p:cNvSpPr/>
            <p:nvPr/>
          </p:nvSpPr>
          <p:spPr>
            <a:xfrm>
              <a:off x="1315652" y="2982872"/>
              <a:ext cx="3208221"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10.0.1.0/24</a:t>
              </a:r>
            </a:p>
          </p:txBody>
        </p:sp>
        <p:pic>
          <p:nvPicPr>
            <p:cNvPr id="12" name="Graphic 11">
              <a:extLst>
                <a:ext uri="{FF2B5EF4-FFF2-40B4-BE49-F238E27FC236}">
                  <a16:creationId xmlns:a16="http://schemas.microsoft.com/office/drawing/2014/main" id="{A81762A6-0A9A-443D-94CB-ACD42705FB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5654" y="2980513"/>
              <a:ext cx="457200" cy="457200"/>
            </a:xfrm>
            <a:prstGeom prst="rect">
              <a:avLst/>
            </a:prstGeom>
          </p:spPr>
        </p:pic>
        <p:sp>
          <p:nvSpPr>
            <p:cNvPr id="13" name="Rectangle 12">
              <a:extLst>
                <a:ext uri="{FF2B5EF4-FFF2-40B4-BE49-F238E27FC236}">
                  <a16:creationId xmlns:a16="http://schemas.microsoft.com/office/drawing/2014/main" id="{C0492441-C59A-449B-8DFB-1A489D3FF458}"/>
                </a:ext>
              </a:extLst>
            </p:cNvPr>
            <p:cNvSpPr/>
            <p:nvPr/>
          </p:nvSpPr>
          <p:spPr>
            <a:xfrm>
              <a:off x="1315651" y="4510729"/>
              <a:ext cx="3208221"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007CBC"/>
                  </a:solidFill>
                  <a:effectLst/>
                  <a:uLnTx/>
                  <a:uFillTx/>
                  <a:ea typeface="+mn-ea"/>
                  <a:cs typeface="+mn-cs"/>
                </a:rPr>
                <a:t>Sub-rede</a:t>
              </a:r>
              <a:r>
                <a:rPr lang="pt-BR" sz="1600" b="0" i="0" u="none" strike="noStrike" kern="0" cap="none" spc="-20" normalizeH="0" noProof="0" dirty="0">
                  <a:ln>
                    <a:noFill/>
                  </a:ln>
                  <a:solidFill>
                    <a:srgbClr val="007CBC"/>
                  </a:solidFill>
                  <a:effectLst/>
                  <a:uLnTx/>
                  <a:uFillTx/>
                  <a:ea typeface="+mn-ea"/>
                  <a:cs typeface="+mn-cs"/>
                </a:rPr>
                <a:t> privada: 10.0.2.0/24</a:t>
              </a:r>
            </a:p>
          </p:txBody>
        </p:sp>
        <p:pic>
          <p:nvPicPr>
            <p:cNvPr id="14" name="Graphic 13">
              <a:extLst>
                <a:ext uri="{FF2B5EF4-FFF2-40B4-BE49-F238E27FC236}">
                  <a16:creationId xmlns:a16="http://schemas.microsoft.com/office/drawing/2014/main" id="{FA86E7D1-2240-46EF-81FF-93917F09BC4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5653" y="4508371"/>
              <a:ext cx="457200" cy="457200"/>
            </a:xfrm>
            <a:prstGeom prst="rect">
              <a:avLst/>
            </a:prstGeom>
          </p:spPr>
        </p:pic>
        <p:sp>
          <p:nvSpPr>
            <p:cNvPr id="15" name="Rectangle 14">
              <a:extLst>
                <a:ext uri="{FF2B5EF4-FFF2-40B4-BE49-F238E27FC236}">
                  <a16:creationId xmlns:a16="http://schemas.microsoft.com/office/drawing/2014/main" id="{88BB7F53-A462-41B8-A57E-CDD8EB2C011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ea typeface="+mn-ea"/>
                  <a:cs typeface="+mn-cs"/>
                </a:rPr>
                <a:t> </a:t>
              </a:r>
              <a:r>
                <a:rPr lang="pt-BR" sz="1600" b="0" i="0" u="none" strike="noStrike" kern="0" cap="none" spc="0" normalizeH="0" noProof="0">
                  <a:ln>
                    <a:noFill/>
                  </a:ln>
                  <a:solidFill>
                    <a:sysClr val="windowText" lastClr="000000"/>
                  </a:solidFill>
                  <a:effectLst/>
                  <a:uLnTx/>
                  <a:uFillTx/>
                  <a:ea typeface="+mn-ea"/>
                  <a:cs typeface="+mn-cs"/>
                </a:rPr>
                <a:t>Nuvem AWS</a:t>
              </a:r>
            </a:p>
          </p:txBody>
        </p:sp>
        <p:pic>
          <p:nvPicPr>
            <p:cNvPr id="16" name="Graphic 15">
              <a:extLst>
                <a:ext uri="{FF2B5EF4-FFF2-40B4-BE49-F238E27FC236}">
                  <a16:creationId xmlns:a16="http://schemas.microsoft.com/office/drawing/2014/main" id="{FB4B6ED6-F482-4FBE-A5AE-A1BC4EFF7E2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401" y="1273546"/>
              <a:ext cx="457200" cy="457200"/>
            </a:xfrm>
            <a:prstGeom prst="rect">
              <a:avLst/>
            </a:prstGeom>
          </p:spPr>
        </p:pic>
        <p:sp>
          <p:nvSpPr>
            <p:cNvPr id="17" name="Rectangle 16">
              <a:extLst>
                <a:ext uri="{FF2B5EF4-FFF2-40B4-BE49-F238E27FC236}">
                  <a16:creationId xmlns:a16="http://schemas.microsoft.com/office/drawing/2014/main" id="{CDDD8242-0D16-471C-B1CC-A66D7F50FEB7}"/>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a:t>
              </a:r>
            </a:p>
          </p:txBody>
        </p:sp>
        <p:pic>
          <p:nvPicPr>
            <p:cNvPr id="18" name="Graphic 17">
              <a:extLst>
                <a:ext uri="{FF2B5EF4-FFF2-40B4-BE49-F238E27FC236}">
                  <a16:creationId xmlns:a16="http://schemas.microsoft.com/office/drawing/2014/main" id="{45CC1B0C-00B1-4030-AB94-1769D6F0FDF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551" y="1888174"/>
              <a:ext cx="457200" cy="457200"/>
            </a:xfrm>
            <a:prstGeom prst="rect">
              <a:avLst/>
            </a:prstGeom>
          </p:spPr>
        </p:pic>
        <p:sp>
          <p:nvSpPr>
            <p:cNvPr id="19" name="Rectangle 18">
              <a:extLst>
                <a:ext uri="{FF2B5EF4-FFF2-40B4-BE49-F238E27FC236}">
                  <a16:creationId xmlns:a16="http://schemas.microsoft.com/office/drawing/2014/main" id="{90BE6F3F-FD4E-4721-B568-67FD48F5B72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a:t>
              </a:r>
              <a:r>
                <a:rPr lang="pt-BR" sz="1600">
                  <a:solidFill>
                    <a:srgbClr val="1D8900"/>
                  </a:solidFill>
                </a:rPr>
                <a:t>10.0.0.0/16</a:t>
              </a:r>
            </a:p>
          </p:txBody>
        </p:sp>
        <p:pic>
          <p:nvPicPr>
            <p:cNvPr id="20" name="Graphic 19">
              <a:extLst>
                <a:ext uri="{FF2B5EF4-FFF2-40B4-BE49-F238E27FC236}">
                  <a16:creationId xmlns:a16="http://schemas.microsoft.com/office/drawing/2014/main" id="{74D9B023-123A-4059-8E54-2A7C7CADA19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1948" y="2624640"/>
              <a:ext cx="457200" cy="457200"/>
            </a:xfrm>
            <a:prstGeom prst="rect">
              <a:avLst/>
            </a:prstGeom>
          </p:spPr>
        </p:pic>
        <p:pic>
          <p:nvPicPr>
            <p:cNvPr id="26" name="Graphic 25">
              <a:extLst>
                <a:ext uri="{FF2B5EF4-FFF2-40B4-BE49-F238E27FC236}">
                  <a16:creationId xmlns:a16="http://schemas.microsoft.com/office/drawing/2014/main" id="{A0011F49-6AAB-48D6-B7DC-B849FE7E5B1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9541" y="3711641"/>
              <a:ext cx="457200" cy="457200"/>
            </a:xfrm>
            <a:prstGeom prst="rect">
              <a:avLst/>
            </a:prstGeom>
          </p:spPr>
        </p:pic>
        <p:sp>
          <p:nvSpPr>
            <p:cNvPr id="37" name="Rectangle 36">
              <a:extLst>
                <a:ext uri="{FF2B5EF4-FFF2-40B4-BE49-F238E27FC236}">
                  <a16:creationId xmlns:a16="http://schemas.microsoft.com/office/drawing/2014/main" id="{AF86A194-84B5-4110-9E59-9571881DC0A9}"/>
                </a:ext>
              </a:extLst>
            </p:cNvPr>
            <p:cNvSpPr/>
            <p:nvPr/>
          </p:nvSpPr>
          <p:spPr>
            <a:xfrm>
              <a:off x="2055007" y="3372897"/>
              <a:ext cx="202364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a:ln>
                    <a:noFill/>
                  </a:ln>
                  <a:solidFill>
                    <a:srgbClr val="DF3312"/>
                  </a:solidFill>
                  <a:effectLst/>
                  <a:uLnTx/>
                  <a:uFillTx/>
                  <a:ea typeface="+mn-ea"/>
                  <a:cs typeface="+mn-cs"/>
                </a:rPr>
                <a:t>Grupo de segurança</a:t>
              </a:r>
            </a:p>
          </p:txBody>
        </p:sp>
        <p:pic>
          <p:nvPicPr>
            <p:cNvPr id="39" name="Graphic 38">
              <a:extLst>
                <a:ext uri="{FF2B5EF4-FFF2-40B4-BE49-F238E27FC236}">
                  <a16:creationId xmlns:a16="http://schemas.microsoft.com/office/drawing/2014/main" id="{A28E8FF8-E3E0-4E5B-8AAB-E34F26E77A11}"/>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13392" y="5249493"/>
              <a:ext cx="457200" cy="457200"/>
            </a:xfrm>
            <a:prstGeom prst="rect">
              <a:avLst/>
            </a:prstGeom>
          </p:spPr>
        </p:pic>
        <p:sp>
          <p:nvSpPr>
            <p:cNvPr id="40" name="Rectangle 39">
              <a:extLst>
                <a:ext uri="{FF2B5EF4-FFF2-40B4-BE49-F238E27FC236}">
                  <a16:creationId xmlns:a16="http://schemas.microsoft.com/office/drawing/2014/main" id="{7547EFC8-C8EC-4D84-A8F9-106BC1CC28F1}"/>
                </a:ext>
              </a:extLst>
            </p:cNvPr>
            <p:cNvSpPr/>
            <p:nvPr/>
          </p:nvSpPr>
          <p:spPr>
            <a:xfrm>
              <a:off x="2055007" y="4910749"/>
              <a:ext cx="202364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a:ln>
                    <a:noFill/>
                  </a:ln>
                  <a:solidFill>
                    <a:srgbClr val="DF3312"/>
                  </a:solidFill>
                  <a:effectLst/>
                  <a:uLnTx/>
                  <a:uFillTx/>
                  <a:ea typeface="+mn-ea"/>
                  <a:cs typeface="+mn-cs"/>
                </a:rPr>
                <a:t>Grupo de segurança</a:t>
              </a:r>
            </a:p>
          </p:txBody>
        </p:sp>
      </p:grpSp>
      <p:cxnSp>
        <p:nvCxnSpPr>
          <p:cNvPr id="23" name="Straight Connector 22">
            <a:extLst>
              <a:ext uri="{FF2B5EF4-FFF2-40B4-BE49-F238E27FC236}">
                <a16:creationId xmlns:a16="http://schemas.microsoft.com/office/drawing/2014/main" id="{4AFB5F51-FFBF-4C39-8696-BF554F7A44F3}"/>
              </a:ext>
              <a:ext uri="{C183D7F6-B498-43B3-948B-1728B52AA6E4}">
                <adec:decorative xmlns:adec="http://schemas.microsoft.com/office/drawing/2017/decorative" val="1"/>
              </a:ext>
            </a:extLst>
          </p:cNvPr>
          <p:cNvCxnSpPr>
            <a:cxnSpLocks/>
            <a:stCxn id="37" idx="3"/>
            <a:endCxn id="25" idx="1"/>
          </p:cNvCxnSpPr>
          <p:nvPr/>
        </p:nvCxnSpPr>
        <p:spPr>
          <a:xfrm>
            <a:off x="4078647" y="3720332"/>
            <a:ext cx="3172659" cy="712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0CACB1-0035-46EC-BB6D-36CF6F2A1930}"/>
              </a:ext>
              <a:ext uri="{C183D7F6-B498-43B3-948B-1728B52AA6E4}">
                <adec:decorative xmlns:adec="http://schemas.microsoft.com/office/drawing/2017/decorative" val="1"/>
              </a:ext>
            </a:extLst>
          </p:cNvPr>
          <p:cNvCxnSpPr>
            <a:cxnSpLocks/>
            <a:stCxn id="40" idx="3"/>
            <a:endCxn id="25" idx="1"/>
          </p:cNvCxnSpPr>
          <p:nvPr/>
        </p:nvCxnSpPr>
        <p:spPr>
          <a:xfrm flipV="1">
            <a:off x="4078647" y="4432601"/>
            <a:ext cx="3172659" cy="825583"/>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779009-7CA0-474D-8758-7D153A6A2C00}"/>
              </a:ext>
            </a:extLst>
          </p:cNvPr>
          <p:cNvSpPr txBox="1"/>
          <p:nvPr/>
        </p:nvSpPr>
        <p:spPr>
          <a:xfrm>
            <a:off x="7251306" y="3955547"/>
            <a:ext cx="4780273" cy="954107"/>
          </a:xfrm>
          <a:prstGeom prst="rect">
            <a:avLst/>
          </a:prstGeom>
          <a:noFill/>
        </p:spPr>
        <p:txBody>
          <a:bodyPr wrap="square" rtlCol="0">
            <a:spAutoFit/>
          </a:bodyPr>
          <a:lstStyle/>
          <a:p>
            <a:pPr rtl="0"/>
            <a:r>
              <a:rPr lang="pt-BR" sz="2800" spc="-20" dirty="0">
                <a:ea typeface="Amazon Ember Light" panose="020B0403020204020204" pitchFamily="34" charset="0"/>
                <a:cs typeface="Amazon Ember Light" panose="020B0403020204020204" pitchFamily="34" charset="0"/>
              </a:rPr>
              <a:t>Os grupos de segurança atuam no </a:t>
            </a:r>
            <a:r>
              <a:rPr lang="pt-BR" sz="2800" b="1" spc="-20" dirty="0">
                <a:solidFill>
                  <a:schemeClr val="accent5"/>
                </a:solidFill>
                <a:ea typeface="Amazon Ember Light" panose="020B0403020204020204" pitchFamily="34" charset="0"/>
                <a:cs typeface="Amazon Ember Light" panose="020B0403020204020204" pitchFamily="34" charset="0"/>
              </a:rPr>
              <a:t>nível da instância</a:t>
            </a:r>
            <a:r>
              <a:rPr lang="pt-BR" sz="2800" spc="-20" dirty="0">
                <a:ea typeface="Amazon Ember Light" panose="020B0403020204020204" pitchFamily="34" charset="0"/>
                <a:cs typeface="Amazon Ember Light" panose="020B0403020204020204" pitchFamily="34" charset="0"/>
              </a:rPr>
              <a:t>.</a:t>
            </a:r>
          </a:p>
        </p:txBody>
      </p:sp>
      <p:sp>
        <p:nvSpPr>
          <p:cNvPr id="5" name="Footer Placeholder 4">
            <a:extLst>
              <a:ext uri="{FF2B5EF4-FFF2-40B4-BE49-F238E27FC236}">
                <a16:creationId xmlns:a16="http://schemas.microsoft.com/office/drawing/2014/main" id="{6D3D8E84-02FE-4620-922B-A49F58D26E1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3" name="Slide Number Placeholder 2">
            <a:extLst>
              <a:ext uri="{FF2B5EF4-FFF2-40B4-BE49-F238E27FC236}">
                <a16:creationId xmlns:a16="http://schemas.microsoft.com/office/drawing/2014/main" id="{42985583-DF3C-4AEC-8EF7-6054CADAD16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33</a:t>
            </a:fld>
            <a:endParaRPr lang="en-US" dirty="0">
              <a:latin typeface="+mn-lt"/>
            </a:endParaRPr>
          </a:p>
        </p:txBody>
      </p:sp>
    </p:spTree>
    <p:custDataLst>
      <p:tags r:id="rId1"/>
    </p:custDataLst>
    <p:extLst>
      <p:ext uri="{BB962C8B-B14F-4D97-AF65-F5344CB8AC3E}">
        <p14:creationId xmlns:p14="http://schemas.microsoft.com/office/powerpoint/2010/main" val="2708284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40F81C-02CA-425D-8821-C7CD180114EE}"/>
              </a:ext>
            </a:extLst>
          </p:cNvPr>
          <p:cNvSpPr>
            <a:spLocks noGrp="1"/>
          </p:cNvSpPr>
          <p:nvPr>
            <p:ph type="title"/>
          </p:nvPr>
        </p:nvSpPr>
        <p:spPr/>
        <p:txBody>
          <a:bodyPr rtlCol="0"/>
          <a:lstStyle/>
          <a:p>
            <a:pPr rtl="0"/>
            <a:r>
              <a:rPr lang="pt-BR"/>
              <a:t>Grupos de segurança</a:t>
            </a:r>
          </a:p>
        </p:txBody>
      </p:sp>
      <p:sp>
        <p:nvSpPr>
          <p:cNvPr id="9" name="Rectangle 8">
            <a:extLst>
              <a:ext uri="{FF2B5EF4-FFF2-40B4-BE49-F238E27FC236}">
                <a16:creationId xmlns:a16="http://schemas.microsoft.com/office/drawing/2014/main" id="{46F52EA3-1816-4726-BA2F-38E31F539C10}"/>
              </a:ext>
            </a:extLst>
          </p:cNvPr>
          <p:cNvSpPr/>
          <p:nvPr/>
        </p:nvSpPr>
        <p:spPr>
          <a:xfrm>
            <a:off x="443779" y="4352320"/>
            <a:ext cx="11304443" cy="1990288"/>
          </a:xfrm>
          <a:prstGeom prst="rect">
            <a:avLst/>
          </a:prstGeom>
        </p:spPr>
        <p:txBody>
          <a:bodyPr wrap="square" rtlCol="0">
            <a:spAutoFit/>
          </a:bodyPr>
          <a:lstStyle/>
          <a:p>
            <a:pPr marL="457200" indent="-457200" rtl="0">
              <a:spcAft>
                <a:spcPts val="800"/>
              </a:spcAft>
              <a:buFont typeface="Arial" panose="020B0604020202020204" pitchFamily="34" charset="0"/>
              <a:buChar char="•"/>
            </a:pPr>
            <a:r>
              <a:rPr lang="pt-BR" sz="2200" dirty="0"/>
              <a:t>Os grupos de segurança têm </a:t>
            </a:r>
            <a:r>
              <a:rPr lang="pt-BR" sz="2200" b="1" dirty="0">
                <a:solidFill>
                  <a:schemeClr val="accent5"/>
                </a:solidFill>
              </a:rPr>
              <a:t>regras</a:t>
            </a:r>
            <a:r>
              <a:rPr lang="pt-BR" sz="2200" dirty="0">
                <a:solidFill>
                  <a:schemeClr val="accent6"/>
                </a:solidFill>
              </a:rPr>
              <a:t> </a:t>
            </a:r>
            <a:r>
              <a:rPr lang="pt-BR" sz="2200" dirty="0"/>
              <a:t>que controlam o tráfego de instâncias de entrada </a:t>
            </a:r>
            <a:br>
              <a:rPr lang="pt-BR" sz="2200" dirty="0"/>
            </a:br>
            <a:r>
              <a:rPr lang="pt-BR" sz="2200" dirty="0"/>
              <a:t>e saída. </a:t>
            </a:r>
          </a:p>
          <a:p>
            <a:pPr marL="457200" indent="-457200" rtl="0">
              <a:spcAft>
                <a:spcPts val="800"/>
              </a:spcAft>
              <a:buFont typeface="Arial" panose="020B0604020202020204" pitchFamily="34" charset="0"/>
              <a:buChar char="•"/>
            </a:pPr>
            <a:r>
              <a:rPr lang="pt-BR" sz="2200" dirty="0"/>
              <a:t>Os grupos de segurança padrão </a:t>
            </a:r>
            <a:r>
              <a:rPr lang="pt-BR" sz="2200" b="1" dirty="0">
                <a:solidFill>
                  <a:schemeClr val="accent5"/>
                </a:solidFill>
              </a:rPr>
              <a:t>negam todo o tráfego de entrada </a:t>
            </a:r>
            <a:r>
              <a:rPr lang="pt-BR" sz="2200" dirty="0"/>
              <a:t>e </a:t>
            </a:r>
            <a:r>
              <a:rPr lang="pt-BR" sz="2200" b="1" dirty="0">
                <a:solidFill>
                  <a:schemeClr val="accent5"/>
                </a:solidFill>
              </a:rPr>
              <a:t>permitem todo </a:t>
            </a:r>
            <a:br>
              <a:rPr lang="pt-BR" sz="2200" b="1" dirty="0">
                <a:solidFill>
                  <a:schemeClr val="accent5"/>
                </a:solidFill>
              </a:rPr>
            </a:br>
            <a:r>
              <a:rPr lang="pt-BR" sz="2200" b="1" dirty="0">
                <a:solidFill>
                  <a:schemeClr val="accent5"/>
                </a:solidFill>
              </a:rPr>
              <a:t>o</a:t>
            </a:r>
            <a:r>
              <a:rPr lang="pt-BR" sz="2200" dirty="0">
                <a:solidFill>
                  <a:schemeClr val="accent5"/>
                </a:solidFill>
              </a:rPr>
              <a:t> </a:t>
            </a:r>
            <a:r>
              <a:rPr lang="en-US" sz="2200" b="1" dirty="0" err="1">
                <a:solidFill>
                  <a:schemeClr val="accent5"/>
                </a:solidFill>
              </a:rPr>
              <a:t>tráfego</a:t>
            </a:r>
            <a:r>
              <a:rPr lang="en-US" sz="2200" b="1" dirty="0">
                <a:solidFill>
                  <a:schemeClr val="accent5"/>
                </a:solidFill>
              </a:rPr>
              <a:t> de </a:t>
            </a:r>
            <a:r>
              <a:rPr lang="en-US" sz="2200" b="1" dirty="0" err="1">
                <a:solidFill>
                  <a:schemeClr val="accent5"/>
                </a:solidFill>
              </a:rPr>
              <a:t>saída</a:t>
            </a:r>
            <a:r>
              <a:rPr lang="en-US" sz="2200" dirty="0"/>
              <a:t>.</a:t>
            </a:r>
          </a:p>
          <a:p>
            <a:pPr marL="457200" indent="-457200" rtl="0">
              <a:spcAft>
                <a:spcPts val="800"/>
              </a:spcAft>
              <a:buFont typeface="Arial" panose="020B0604020202020204" pitchFamily="34" charset="0"/>
              <a:buChar char="•"/>
            </a:pPr>
            <a:r>
              <a:rPr lang="pt-BR" sz="2200" dirty="0"/>
              <a:t>Os grupos de segurança são </a:t>
            </a:r>
            <a:r>
              <a:rPr lang="pt-BR" sz="2200" b="1" dirty="0" err="1">
                <a:solidFill>
                  <a:schemeClr val="accent5"/>
                </a:solidFill>
              </a:rPr>
              <a:t>stateful</a:t>
            </a:r>
            <a:r>
              <a:rPr lang="pt-BR" sz="2200" dirty="0"/>
              <a:t>.</a:t>
            </a:r>
          </a:p>
        </p:txBody>
      </p:sp>
      <p:sp>
        <p:nvSpPr>
          <p:cNvPr id="6" name="Footer Placeholder 5">
            <a:extLst>
              <a:ext uri="{FF2B5EF4-FFF2-40B4-BE49-F238E27FC236}">
                <a16:creationId xmlns:a16="http://schemas.microsoft.com/office/drawing/2014/main" id="{D02D4E64-DBB7-4BE1-9CC3-FB8597B4BFE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E9228176-3746-4765-AFA2-86CC0E67D15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34</a:t>
            </a:fld>
            <a:endParaRPr lang="en-US" dirty="0"/>
          </a:p>
        </p:txBody>
      </p:sp>
      <p:graphicFrame>
        <p:nvGraphicFramePr>
          <p:cNvPr id="11" name="Content Placeholder 5">
            <a:extLst>
              <a:ext uri="{FF2B5EF4-FFF2-40B4-BE49-F238E27FC236}">
                <a16:creationId xmlns:a16="http://schemas.microsoft.com/office/drawing/2014/main" id="{D750D1BB-BC95-48FC-ABAF-AEA0F196CC0C}"/>
              </a:ext>
            </a:extLst>
          </p:cNvPr>
          <p:cNvGraphicFramePr>
            <a:graphicFrameLocks/>
          </p:cNvGraphicFramePr>
          <p:nvPr>
            <p:extLst>
              <p:ext uri="{D42A27DB-BD31-4B8C-83A1-F6EECF244321}">
                <p14:modId xmlns:p14="http://schemas.microsoft.com/office/powerpoint/2010/main" val="4050361554"/>
              </p:ext>
            </p:extLst>
          </p:nvPr>
        </p:nvGraphicFramePr>
        <p:xfrm>
          <a:off x="1365250" y="1644268"/>
          <a:ext cx="9461500" cy="2225040"/>
        </p:xfrm>
        <a:graphic>
          <a:graphicData uri="http://schemas.openxmlformats.org/drawingml/2006/table">
            <a:tbl>
              <a:tblPr firstRow="1" bandRow="1">
                <a:tableStyleId>{5940675A-B579-460E-94D1-54222C63F5DA}</a:tableStyleId>
              </a:tblPr>
              <a:tblGrid>
                <a:gridCol w="1892300">
                  <a:extLst>
                    <a:ext uri="{9D8B030D-6E8A-4147-A177-3AD203B41FA5}">
                      <a16:colId xmlns:a16="http://schemas.microsoft.com/office/drawing/2014/main" val="3625320980"/>
                    </a:ext>
                  </a:extLst>
                </a:gridCol>
                <a:gridCol w="1632084">
                  <a:extLst>
                    <a:ext uri="{9D8B030D-6E8A-4147-A177-3AD203B41FA5}">
                      <a16:colId xmlns:a16="http://schemas.microsoft.com/office/drawing/2014/main" val="3871339538"/>
                    </a:ext>
                  </a:extLst>
                </a:gridCol>
                <a:gridCol w="2152516">
                  <a:extLst>
                    <a:ext uri="{9D8B030D-6E8A-4147-A177-3AD203B41FA5}">
                      <a16:colId xmlns:a16="http://schemas.microsoft.com/office/drawing/2014/main" val="20002"/>
                    </a:ext>
                  </a:extLst>
                </a:gridCol>
                <a:gridCol w="1892300">
                  <a:extLst>
                    <a:ext uri="{9D8B030D-6E8A-4147-A177-3AD203B41FA5}">
                      <a16:colId xmlns:a16="http://schemas.microsoft.com/office/drawing/2014/main" val="1390556613"/>
                    </a:ext>
                  </a:extLst>
                </a:gridCol>
                <a:gridCol w="1892300">
                  <a:extLst>
                    <a:ext uri="{9D8B030D-6E8A-4147-A177-3AD203B41FA5}">
                      <a16:colId xmlns:a16="http://schemas.microsoft.com/office/drawing/2014/main" val="2832807689"/>
                    </a:ext>
                  </a:extLst>
                </a:gridCol>
              </a:tblGrid>
              <a:tr h="370840">
                <a:tc gridSpan="5">
                  <a:txBody>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Entrada</a:t>
                      </a:r>
                    </a:p>
                  </a:txBody>
                  <a:tcPr>
                    <a:solidFill>
                      <a:srgbClr val="36C2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9038519"/>
                  </a:ext>
                </a:extLst>
              </a:tr>
              <a:tr h="370840">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baseline="0"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baseline="0"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2439600578"/>
                  </a:ext>
                </a:extLst>
              </a:tr>
              <a:tr h="370840">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sg-</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xxxxxxxx</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extLst>
                  <a:ext uri="{0D108BD9-81ED-4DB2-BD59-A6C34878D82A}">
                    <a16:rowId xmlns:a16="http://schemas.microsoft.com/office/drawing/2014/main" val="1898659752"/>
                  </a:ext>
                </a:extLst>
              </a:tr>
              <a:tr h="370840">
                <a:tc gridSpan="5">
                  <a:txBody>
                    <a:bodyPr/>
                    <a:lstStyle/>
                    <a:p>
                      <a:pPr algn="ctr"/>
                      <a:r>
                        <a:rPr lang="en-US" b="1" dirty="0" err="1">
                          <a:latin typeface="Amazon Ember Light" panose="020B0403020204020204" pitchFamily="34" charset="0"/>
                          <a:ea typeface="Amazon Ember Light" panose="020B0403020204020204" pitchFamily="34" charset="0"/>
                          <a:cs typeface="Amazon Ember Light" panose="020B0403020204020204" pitchFamily="34" charset="0"/>
                        </a:rPr>
                        <a:t>Saída</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42458478"/>
                  </a:ext>
                </a:extLst>
              </a:tr>
              <a:tr h="370840">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1029524055"/>
                  </a:ext>
                </a:extLst>
              </a:tr>
              <a:tr h="370840">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sg-</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xxxxxxxx</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extLst>
                  <a:ext uri="{0D108BD9-81ED-4DB2-BD59-A6C34878D82A}">
                    <a16:rowId xmlns:a16="http://schemas.microsoft.com/office/drawing/2014/main" val="3271811550"/>
                  </a:ext>
                </a:extLst>
              </a:tr>
            </a:tbl>
          </a:graphicData>
        </a:graphic>
      </p:graphicFrame>
    </p:spTree>
    <p:custDataLst>
      <p:tags r:id="rId1"/>
    </p:custDataLst>
    <p:extLst>
      <p:ext uri="{BB962C8B-B14F-4D97-AF65-F5344CB8AC3E}">
        <p14:creationId xmlns:p14="http://schemas.microsoft.com/office/powerpoint/2010/main" val="948464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D81C9-8329-442A-9EA1-E40359D751F3}"/>
              </a:ext>
            </a:extLst>
          </p:cNvPr>
          <p:cNvSpPr>
            <a:spLocks noGrp="1"/>
          </p:cNvSpPr>
          <p:nvPr>
            <p:ph type="title"/>
          </p:nvPr>
        </p:nvSpPr>
        <p:spPr/>
        <p:txBody>
          <a:bodyPr rtlCol="0"/>
          <a:lstStyle/>
          <a:p>
            <a:pPr rtl="0"/>
            <a:r>
              <a:rPr lang="pt-BR"/>
              <a:t>Grupos de segurança personalizados</a:t>
            </a:r>
          </a:p>
        </p:txBody>
      </p:sp>
      <p:sp>
        <p:nvSpPr>
          <p:cNvPr id="7" name="TextBox 6">
            <a:extLst>
              <a:ext uri="{FF2B5EF4-FFF2-40B4-BE49-F238E27FC236}">
                <a16:creationId xmlns:a16="http://schemas.microsoft.com/office/drawing/2014/main" id="{C43801B9-261B-43EA-8F6C-F841DB54D536}"/>
              </a:ext>
            </a:extLst>
          </p:cNvPr>
          <p:cNvSpPr txBox="1"/>
          <p:nvPr/>
        </p:nvSpPr>
        <p:spPr>
          <a:xfrm>
            <a:off x="2204550" y="5267176"/>
            <a:ext cx="8967519" cy="769441"/>
          </a:xfrm>
          <a:prstGeom prst="rect">
            <a:avLst/>
          </a:prstGeom>
          <a:noFill/>
        </p:spPr>
        <p:txBody>
          <a:bodyPr wrap="none" rtlCol="0">
            <a:spAutoFit/>
          </a:bodyPr>
          <a:lstStyle/>
          <a:p>
            <a:pPr marL="342900" indent="-342900" rtl="0">
              <a:buClr>
                <a:schemeClr val="tx1"/>
              </a:buClr>
              <a:buFont typeface="Arial" panose="020B0604020202020204" pitchFamily="34" charset="0"/>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Você pode </a:t>
            </a:r>
            <a:r>
              <a:rPr lang="pt-BR" sz="22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especificar regras de permissão,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mas não de negação.</a:t>
            </a:r>
          </a:p>
          <a:p>
            <a:pPr marL="342900" indent="-342900" rtl="0">
              <a:buClr>
                <a:schemeClr val="tx1"/>
              </a:buClr>
              <a:buFont typeface="Arial" panose="020B0604020202020204" pitchFamily="34" charset="0"/>
              <a:buChar char="•"/>
            </a:pPr>
            <a:r>
              <a:rPr lang="pt-BR" sz="22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Todas as regras são avaliadas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antes da decisão de permitir o tráfego.</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Footer Placeholder 3">
            <a:extLst>
              <a:ext uri="{FF2B5EF4-FFF2-40B4-BE49-F238E27FC236}">
                <a16:creationId xmlns:a16="http://schemas.microsoft.com/office/drawing/2014/main" id="{1F837A13-C38B-4C63-9695-95C0559F03AE}"/>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596116CA-0FB2-4691-92AF-5FE3FF33E89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35</a:t>
            </a:fld>
            <a:endParaRPr lang="en-US" dirty="0"/>
          </a:p>
        </p:txBody>
      </p:sp>
      <p:graphicFrame>
        <p:nvGraphicFramePr>
          <p:cNvPr id="9" name="Content Placeholder 5">
            <a:extLst>
              <a:ext uri="{FF2B5EF4-FFF2-40B4-BE49-F238E27FC236}">
                <a16:creationId xmlns:a16="http://schemas.microsoft.com/office/drawing/2014/main" id="{727CF76B-D6E7-46D5-B5E5-74A15C2D6B7C}"/>
              </a:ext>
            </a:extLst>
          </p:cNvPr>
          <p:cNvGraphicFramePr>
            <a:graphicFrameLocks/>
          </p:cNvGraphicFramePr>
          <p:nvPr>
            <p:extLst>
              <p:ext uri="{D42A27DB-BD31-4B8C-83A1-F6EECF244321}">
                <p14:modId xmlns:p14="http://schemas.microsoft.com/office/powerpoint/2010/main" val="2729215855"/>
              </p:ext>
            </p:extLst>
          </p:nvPr>
        </p:nvGraphicFramePr>
        <p:xfrm>
          <a:off x="1365250" y="1634638"/>
          <a:ext cx="10108064" cy="3337560"/>
        </p:xfrm>
        <a:graphic>
          <a:graphicData uri="http://schemas.openxmlformats.org/drawingml/2006/table">
            <a:tbl>
              <a:tblPr firstRow="1" bandRow="1">
                <a:tableStyleId>{5940675A-B579-460E-94D1-54222C63F5DA}</a:tableStyleId>
              </a:tblPr>
              <a:tblGrid>
                <a:gridCol w="1892300">
                  <a:extLst>
                    <a:ext uri="{9D8B030D-6E8A-4147-A177-3AD203B41FA5}">
                      <a16:colId xmlns:a16="http://schemas.microsoft.com/office/drawing/2014/main" val="3625320980"/>
                    </a:ext>
                  </a:extLst>
                </a:gridCol>
                <a:gridCol w="1699461">
                  <a:extLst>
                    <a:ext uri="{9D8B030D-6E8A-4147-A177-3AD203B41FA5}">
                      <a16:colId xmlns:a16="http://schemas.microsoft.com/office/drawing/2014/main" val="3871339538"/>
                    </a:ext>
                  </a:extLst>
                </a:gridCol>
                <a:gridCol w="2085139">
                  <a:extLst>
                    <a:ext uri="{9D8B030D-6E8A-4147-A177-3AD203B41FA5}">
                      <a16:colId xmlns:a16="http://schemas.microsoft.com/office/drawing/2014/main" val="20002"/>
                    </a:ext>
                  </a:extLst>
                </a:gridCol>
                <a:gridCol w="1892300">
                  <a:extLst>
                    <a:ext uri="{9D8B030D-6E8A-4147-A177-3AD203B41FA5}">
                      <a16:colId xmlns:a16="http://schemas.microsoft.com/office/drawing/2014/main" val="1390556613"/>
                    </a:ext>
                  </a:extLst>
                </a:gridCol>
                <a:gridCol w="2538864">
                  <a:extLst>
                    <a:ext uri="{9D8B030D-6E8A-4147-A177-3AD203B41FA5}">
                      <a16:colId xmlns:a16="http://schemas.microsoft.com/office/drawing/2014/main" val="2832807689"/>
                    </a:ext>
                  </a:extLst>
                </a:gridCol>
              </a:tblGrid>
              <a:tr h="370840">
                <a:tc gridSpan="5">
                  <a:txBody>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Entrada</a:t>
                      </a:r>
                    </a:p>
                  </a:txBody>
                  <a:tcPr>
                    <a:solidFill>
                      <a:srgbClr val="36C2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9038519"/>
                  </a:ext>
                </a:extLst>
              </a:tr>
              <a:tr h="370840">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baseline="0"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baseline="0"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2439600578"/>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HTTP</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80</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algn="ctr"/>
                      <a:r>
                        <a:rPr lang="en-US" b="0"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 o </a:t>
                      </a:r>
                      <a:r>
                        <a:rPr lang="en-US" b="0"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 da web </a:t>
                      </a:r>
                    </a:p>
                  </a:txBody>
                  <a:tcPr/>
                </a:tc>
                <a:extLst>
                  <a:ext uri="{0D108BD9-81ED-4DB2-BD59-A6C34878D82A}">
                    <a16:rowId xmlns:a16="http://schemas.microsoft.com/office/drawing/2014/main" val="1898659752"/>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HTTPS</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443</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o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da web </a:t>
                      </a:r>
                    </a:p>
                  </a:txBody>
                  <a:tcPr/>
                </a:tc>
                <a:extLst>
                  <a:ext uri="{0D108BD9-81ED-4DB2-BD59-A6C34878D82A}">
                    <a16:rowId xmlns:a16="http://schemas.microsoft.com/office/drawing/2014/main" val="2047753582"/>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SSH</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22</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54.24.12.19/32</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Endereço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comercial</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extLst>
                  <a:ext uri="{0D108BD9-81ED-4DB2-BD59-A6C34878D82A}">
                    <a16:rowId xmlns:a16="http://schemas.microsoft.com/office/drawing/2014/main" val="1082816048"/>
                  </a:ext>
                </a:extLst>
              </a:tr>
              <a:tr h="370840">
                <a:tc gridSpan="5">
                  <a:txBody>
                    <a:bodyPr/>
                    <a:lstStyle/>
                    <a:p>
                      <a:pPr algn="ctr"/>
                      <a:r>
                        <a:rPr lang="en-US" b="1" dirty="0" err="1">
                          <a:latin typeface="Amazon Ember Light" panose="020B0403020204020204" pitchFamily="34" charset="0"/>
                          <a:ea typeface="Amazon Ember Light" panose="020B0403020204020204" pitchFamily="34" charset="0"/>
                          <a:cs typeface="Amazon Ember Light" panose="020B0403020204020204" pitchFamily="34" charset="0"/>
                        </a:rPr>
                        <a:t>Saída</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42458478"/>
                  </a:ext>
                </a:extLst>
              </a:tr>
              <a:tr h="370840">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baseline="0"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baseline="0"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1029524055"/>
                  </a:ext>
                </a:extLst>
              </a:tr>
              <a:tr h="370840">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extLst>
                  <a:ext uri="{0D108BD9-81ED-4DB2-BD59-A6C34878D82A}">
                    <a16:rowId xmlns:a16="http://schemas.microsoft.com/office/drawing/2014/main" val="3271811550"/>
                  </a:ext>
                </a:extLst>
              </a:tr>
              <a:tr h="370840">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extLst>
                  <a:ext uri="{0D108BD9-81ED-4DB2-BD59-A6C34878D82A}">
                    <a16:rowId xmlns:a16="http://schemas.microsoft.com/office/drawing/2014/main" val="3221594465"/>
                  </a:ext>
                </a:extLst>
              </a:tr>
            </a:tbl>
          </a:graphicData>
        </a:graphic>
      </p:graphicFrame>
    </p:spTree>
    <p:custDataLst>
      <p:tags r:id="rId1"/>
    </p:custDataLst>
    <p:extLst>
      <p:ext uri="{BB962C8B-B14F-4D97-AF65-F5344CB8AC3E}">
        <p14:creationId xmlns:p14="http://schemas.microsoft.com/office/powerpoint/2010/main" val="2446075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81AD-4568-4A25-8F71-7BCA5035F738}"/>
              </a:ext>
            </a:extLst>
          </p:cNvPr>
          <p:cNvSpPr>
            <a:spLocks noGrp="1"/>
          </p:cNvSpPr>
          <p:nvPr>
            <p:ph type="title"/>
          </p:nvPr>
        </p:nvSpPr>
        <p:spPr>
          <a:xfrm>
            <a:off x="419100" y="365125"/>
            <a:ext cx="9385300" cy="474119"/>
          </a:xfrm>
        </p:spPr>
        <p:txBody>
          <a:bodyPr rtlCol="0"/>
          <a:lstStyle/>
          <a:p>
            <a:pPr rtl="0"/>
            <a:r>
              <a:rPr lang="pt-BR" dirty="0">
                <a:latin typeface="+mn-lt"/>
              </a:rPr>
              <a:t>Listas de controle de acesso à rede </a:t>
            </a:r>
            <a:br>
              <a:rPr lang="pt-BR" dirty="0">
                <a:latin typeface="+mn-lt"/>
              </a:rPr>
            </a:br>
            <a:r>
              <a:rPr lang="pt-BR" dirty="0">
                <a:latin typeface="+mn-lt"/>
              </a:rPr>
              <a:t>(</a:t>
            </a:r>
            <a:r>
              <a:rPr lang="pt-BR" dirty="0" err="1">
                <a:latin typeface="+mn-lt"/>
              </a:rPr>
              <a:t>ACLs</a:t>
            </a:r>
            <a:r>
              <a:rPr lang="pt-BR" dirty="0">
                <a:latin typeface="+mn-lt"/>
              </a:rPr>
              <a:t> de rede)</a:t>
            </a:r>
          </a:p>
        </p:txBody>
      </p:sp>
      <p:grpSp>
        <p:nvGrpSpPr>
          <p:cNvPr id="24" name="Group 23" descr="architecture diagram of a vpc with two subnets. each subnet has an instance and a network access control list attached to it.">
            <a:extLst>
              <a:ext uri="{FF2B5EF4-FFF2-40B4-BE49-F238E27FC236}">
                <a16:creationId xmlns:a16="http://schemas.microsoft.com/office/drawing/2014/main" id="{0324D9CB-98E2-46B2-9256-0AA919B8BBB0}"/>
              </a:ext>
            </a:extLst>
          </p:cNvPr>
          <p:cNvGrpSpPr/>
          <p:nvPr/>
        </p:nvGrpSpPr>
        <p:grpSpPr>
          <a:xfrm>
            <a:off x="152401" y="1197346"/>
            <a:ext cx="5403273" cy="5191619"/>
            <a:chOff x="152401" y="1273546"/>
            <a:chExt cx="5403273" cy="5191619"/>
          </a:xfrm>
        </p:grpSpPr>
        <p:pic>
          <p:nvPicPr>
            <p:cNvPr id="29" name="Graphic 28">
              <a:extLst>
                <a:ext uri="{FF2B5EF4-FFF2-40B4-BE49-F238E27FC236}">
                  <a16:creationId xmlns:a16="http://schemas.microsoft.com/office/drawing/2014/main" id="{3C24E49C-9F7B-4132-A3A7-625D81AD25B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2346" y="3433722"/>
              <a:ext cx="469900" cy="469900"/>
            </a:xfrm>
            <a:prstGeom prst="rect">
              <a:avLst/>
            </a:prstGeom>
          </p:spPr>
        </p:pic>
        <p:pic>
          <p:nvPicPr>
            <p:cNvPr id="30" name="Graphic 29">
              <a:extLst>
                <a:ext uri="{FF2B5EF4-FFF2-40B4-BE49-F238E27FC236}">
                  <a16:creationId xmlns:a16="http://schemas.microsoft.com/office/drawing/2014/main" id="{8EBCD2C9-2C62-4347-AF79-319D85C565F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2346" y="4961579"/>
              <a:ext cx="469900" cy="469900"/>
            </a:xfrm>
            <a:prstGeom prst="rect">
              <a:avLst/>
            </a:prstGeom>
          </p:spPr>
        </p:pic>
        <p:grpSp>
          <p:nvGrpSpPr>
            <p:cNvPr id="23" name="Group 22">
              <a:extLst>
                <a:ext uri="{FF2B5EF4-FFF2-40B4-BE49-F238E27FC236}">
                  <a16:creationId xmlns:a16="http://schemas.microsoft.com/office/drawing/2014/main" id="{2152CA8B-16AD-476E-9E66-086D3B718445}"/>
                </a:ext>
              </a:extLst>
            </p:cNvPr>
            <p:cNvGrpSpPr/>
            <p:nvPr/>
          </p:nvGrpSpPr>
          <p:grpSpPr>
            <a:xfrm>
              <a:off x="152401" y="1273546"/>
              <a:ext cx="5403273" cy="5191619"/>
              <a:chOff x="152401" y="1273546"/>
              <a:chExt cx="5403273" cy="5191619"/>
            </a:xfrm>
          </p:grpSpPr>
          <p:sp>
            <p:nvSpPr>
              <p:cNvPr id="14" name="Rectangle 13">
                <a:extLst>
                  <a:ext uri="{FF2B5EF4-FFF2-40B4-BE49-F238E27FC236}">
                    <a16:creationId xmlns:a16="http://schemas.microsoft.com/office/drawing/2014/main" id="{2EA8F8A1-4DAE-4571-8EAF-BEF34101F63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ysClr val="windowText" lastClr="000000"/>
                    </a:solidFill>
                    <a:effectLst/>
                    <a:uLnTx/>
                    <a:uFillTx/>
                    <a:ea typeface="+mn-ea"/>
                    <a:cs typeface="+mn-cs"/>
                  </a:rPr>
                  <a:t> </a:t>
                </a:r>
                <a:r>
                  <a:rPr lang="pt-BR" sz="1600" b="0" i="0" u="none" strike="noStrike" kern="0" cap="none" spc="0" normalizeH="0" noProof="0" dirty="0">
                    <a:ln>
                      <a:noFill/>
                    </a:ln>
                    <a:solidFill>
                      <a:sysClr val="windowText" lastClr="000000"/>
                    </a:solidFill>
                    <a:effectLst/>
                    <a:uLnTx/>
                    <a:uFillTx/>
                    <a:ea typeface="+mn-ea"/>
                    <a:cs typeface="+mn-cs"/>
                  </a:rPr>
                  <a:t>Nuvem AWS</a:t>
                </a:r>
              </a:p>
            </p:txBody>
          </p:sp>
          <p:pic>
            <p:nvPicPr>
              <p:cNvPr id="15" name="Graphic 14">
                <a:extLst>
                  <a:ext uri="{FF2B5EF4-FFF2-40B4-BE49-F238E27FC236}">
                    <a16:creationId xmlns:a16="http://schemas.microsoft.com/office/drawing/2014/main" id="{8AB97086-67A2-4F4C-9C9A-7E640005AE5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401" y="1273546"/>
                <a:ext cx="457200" cy="457200"/>
              </a:xfrm>
              <a:prstGeom prst="rect">
                <a:avLst/>
              </a:prstGeom>
            </p:spPr>
          </p:pic>
          <p:grpSp>
            <p:nvGrpSpPr>
              <p:cNvPr id="22" name="Group 21">
                <a:extLst>
                  <a:ext uri="{FF2B5EF4-FFF2-40B4-BE49-F238E27FC236}">
                    <a16:creationId xmlns:a16="http://schemas.microsoft.com/office/drawing/2014/main" id="{51007B7B-1F54-40B2-9399-D8EBDDCD12AE}"/>
                  </a:ext>
                </a:extLst>
              </p:cNvPr>
              <p:cNvGrpSpPr/>
              <p:nvPr/>
            </p:nvGrpSpPr>
            <p:grpSpPr>
              <a:xfrm>
                <a:off x="280551" y="1888174"/>
                <a:ext cx="4984176" cy="4460804"/>
                <a:chOff x="280551" y="1888174"/>
                <a:chExt cx="4984176" cy="4460804"/>
              </a:xfrm>
            </p:grpSpPr>
            <p:sp>
              <p:nvSpPr>
                <p:cNvPr id="17" name="Rectangle 16">
                  <a:extLst>
                    <a:ext uri="{FF2B5EF4-FFF2-40B4-BE49-F238E27FC236}">
                      <a16:creationId xmlns:a16="http://schemas.microsoft.com/office/drawing/2014/main" id="{C467A1DB-535E-4115-A56C-11774B31E512}"/>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a:t>
                  </a:r>
                </a:p>
              </p:txBody>
            </p:sp>
            <p:pic>
              <p:nvPicPr>
                <p:cNvPr id="18" name="Graphic 17">
                  <a:extLst>
                    <a:ext uri="{FF2B5EF4-FFF2-40B4-BE49-F238E27FC236}">
                      <a16:creationId xmlns:a16="http://schemas.microsoft.com/office/drawing/2014/main" id="{D6CDE028-2A3D-48DA-90E4-4F6522DC59C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551" y="1888174"/>
                  <a:ext cx="457200" cy="457200"/>
                </a:xfrm>
                <a:prstGeom prst="rect">
                  <a:avLst/>
                </a:prstGeom>
              </p:spPr>
            </p:pic>
            <p:grpSp>
              <p:nvGrpSpPr>
                <p:cNvPr id="19" name="Group 18">
                  <a:extLst>
                    <a:ext uri="{FF2B5EF4-FFF2-40B4-BE49-F238E27FC236}">
                      <a16:creationId xmlns:a16="http://schemas.microsoft.com/office/drawing/2014/main" id="{42893151-CCB0-475B-B62F-0D8422C9A3DF}"/>
                    </a:ext>
                  </a:extLst>
                </p:cNvPr>
                <p:cNvGrpSpPr/>
                <p:nvPr/>
              </p:nvGrpSpPr>
              <p:grpSpPr>
                <a:xfrm>
                  <a:off x="581948" y="2244988"/>
                  <a:ext cx="4364125" cy="4103990"/>
                  <a:chOff x="581948" y="2244988"/>
                  <a:chExt cx="4364125" cy="4103990"/>
                </a:xfrm>
              </p:grpSpPr>
              <p:sp>
                <p:nvSpPr>
                  <p:cNvPr id="20" name="Rectangle 19">
                    <a:extLst>
                      <a:ext uri="{FF2B5EF4-FFF2-40B4-BE49-F238E27FC236}">
                        <a16:creationId xmlns:a16="http://schemas.microsoft.com/office/drawing/2014/main" id="{24542510-B525-46D4-9781-D4C38076DED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a:t>
                    </a:r>
                    <a:r>
                      <a:rPr lang="pt-BR" sz="1600">
                        <a:solidFill>
                          <a:srgbClr val="1D8900"/>
                        </a:solidFill>
                      </a:rPr>
                      <a:t>10.0.0.0/16</a:t>
                    </a:r>
                  </a:p>
                </p:txBody>
              </p:sp>
              <p:pic>
                <p:nvPicPr>
                  <p:cNvPr id="21" name="Graphic 20">
                    <a:extLst>
                      <a:ext uri="{FF2B5EF4-FFF2-40B4-BE49-F238E27FC236}">
                        <a16:creationId xmlns:a16="http://schemas.microsoft.com/office/drawing/2014/main" id="{105A0857-A3E9-4AC8-AF19-E0A64F42838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948" y="2624640"/>
                    <a:ext cx="457200" cy="457200"/>
                  </a:xfrm>
                  <a:prstGeom prst="rect">
                    <a:avLst/>
                  </a:prstGeom>
                </p:spPr>
              </p:pic>
              <p:grpSp>
                <p:nvGrpSpPr>
                  <p:cNvPr id="16" name="Group 15">
                    <a:extLst>
                      <a:ext uri="{FF2B5EF4-FFF2-40B4-BE49-F238E27FC236}">
                        <a16:creationId xmlns:a16="http://schemas.microsoft.com/office/drawing/2014/main" id="{FF90F47B-730B-4FE4-8B95-CAE7FBA4FDF5}"/>
                      </a:ext>
                    </a:extLst>
                  </p:cNvPr>
                  <p:cNvGrpSpPr/>
                  <p:nvPr/>
                </p:nvGrpSpPr>
                <p:grpSpPr>
                  <a:xfrm>
                    <a:off x="1063615" y="2244988"/>
                    <a:ext cx="3591473" cy="4103990"/>
                    <a:chOff x="1063615" y="2244988"/>
                    <a:chExt cx="3591473" cy="4103990"/>
                  </a:xfrm>
                </p:grpSpPr>
                <p:sp>
                  <p:nvSpPr>
                    <p:cNvPr id="6" name="Rectangle 5">
                      <a:extLst>
                        <a:ext uri="{FF2B5EF4-FFF2-40B4-BE49-F238E27FC236}">
                          <a16:creationId xmlns:a16="http://schemas.microsoft.com/office/drawing/2014/main" id="{C511B0C7-2DED-4651-B582-7BE3917276E5}"/>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Zona de disponibilidade</a:t>
                      </a:r>
                    </a:p>
                  </p:txBody>
                </p:sp>
                <p:grpSp>
                  <p:nvGrpSpPr>
                    <p:cNvPr id="13" name="Group 12">
                      <a:extLst>
                        <a:ext uri="{FF2B5EF4-FFF2-40B4-BE49-F238E27FC236}">
                          <a16:creationId xmlns:a16="http://schemas.microsoft.com/office/drawing/2014/main" id="{F2CA19C2-017C-4AD2-89A5-7709FAB57011}"/>
                        </a:ext>
                      </a:extLst>
                    </p:cNvPr>
                    <p:cNvGrpSpPr/>
                    <p:nvPr/>
                  </p:nvGrpSpPr>
                  <p:grpSpPr>
                    <a:xfrm>
                      <a:off x="1315652" y="2980513"/>
                      <a:ext cx="3179347" cy="2901816"/>
                      <a:chOff x="1315652" y="2980513"/>
                      <a:chExt cx="3179347" cy="2901816"/>
                    </a:xfrm>
                  </p:grpSpPr>
                  <p:grpSp>
                    <p:nvGrpSpPr>
                      <p:cNvPr id="10" name="Group 9">
                        <a:extLst>
                          <a:ext uri="{FF2B5EF4-FFF2-40B4-BE49-F238E27FC236}">
                            <a16:creationId xmlns:a16="http://schemas.microsoft.com/office/drawing/2014/main" id="{13537A5F-E528-4189-A5DD-89B597D64E28}"/>
                          </a:ext>
                        </a:extLst>
                      </p:cNvPr>
                      <p:cNvGrpSpPr/>
                      <p:nvPr/>
                    </p:nvGrpSpPr>
                    <p:grpSpPr>
                      <a:xfrm>
                        <a:off x="1315652" y="2980513"/>
                        <a:ext cx="3179347" cy="2901816"/>
                        <a:chOff x="1315652" y="2980513"/>
                        <a:chExt cx="3179347" cy="2901816"/>
                      </a:xfrm>
                    </p:grpSpPr>
                    <p:grpSp>
                      <p:nvGrpSpPr>
                        <p:cNvPr id="3" name="Group 2">
                          <a:extLst>
                            <a:ext uri="{FF2B5EF4-FFF2-40B4-BE49-F238E27FC236}">
                              <a16:creationId xmlns:a16="http://schemas.microsoft.com/office/drawing/2014/main" id="{266CBAE6-C6A0-4AF4-8C44-7EE23F44F818}"/>
                            </a:ext>
                          </a:extLst>
                        </p:cNvPr>
                        <p:cNvGrpSpPr/>
                        <p:nvPr/>
                      </p:nvGrpSpPr>
                      <p:grpSpPr>
                        <a:xfrm>
                          <a:off x="1315653" y="2980513"/>
                          <a:ext cx="3179346" cy="1381792"/>
                          <a:chOff x="1315653" y="2980513"/>
                          <a:chExt cx="3179346" cy="1381792"/>
                        </a:xfrm>
                      </p:grpSpPr>
                      <p:sp>
                        <p:nvSpPr>
                          <p:cNvPr id="8" name="Rectangle 7">
                            <a:extLst>
                              <a:ext uri="{FF2B5EF4-FFF2-40B4-BE49-F238E27FC236}">
                                <a16:creationId xmlns:a16="http://schemas.microsoft.com/office/drawing/2014/main" id="{52CA9EE0-5DF8-47C2-98BF-FAEE72AB9F29}"/>
                              </a:ext>
                            </a:extLst>
                          </p:cNvPr>
                          <p:cNvSpPr/>
                          <p:nvPr/>
                        </p:nvSpPr>
                        <p:spPr>
                          <a:xfrm>
                            <a:off x="1315653" y="2990705"/>
                            <a:ext cx="3179346"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10.0.0.0/24</a:t>
                            </a:r>
                          </a:p>
                        </p:txBody>
                      </p:sp>
                      <p:pic>
                        <p:nvPicPr>
                          <p:cNvPr id="9" name="Graphic 8">
                            <a:extLst>
                              <a:ext uri="{FF2B5EF4-FFF2-40B4-BE49-F238E27FC236}">
                                <a16:creationId xmlns:a16="http://schemas.microsoft.com/office/drawing/2014/main" id="{1B730AF0-40E2-4371-9CCD-2402FB7BE5C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15654" y="2980513"/>
                            <a:ext cx="457200" cy="457200"/>
                          </a:xfrm>
                          <a:prstGeom prst="rect">
                            <a:avLst/>
                          </a:prstGeom>
                        </p:spPr>
                      </p:pic>
                    </p:grpSp>
                    <p:grpSp>
                      <p:nvGrpSpPr>
                        <p:cNvPr id="7" name="Group 6">
                          <a:extLst>
                            <a:ext uri="{FF2B5EF4-FFF2-40B4-BE49-F238E27FC236}">
                              <a16:creationId xmlns:a16="http://schemas.microsoft.com/office/drawing/2014/main" id="{7F5A692E-BDF2-4B18-A7D8-F014A87A1EE0}"/>
                            </a:ext>
                          </a:extLst>
                        </p:cNvPr>
                        <p:cNvGrpSpPr/>
                        <p:nvPr/>
                      </p:nvGrpSpPr>
                      <p:grpSpPr>
                        <a:xfrm>
                          <a:off x="1315652" y="4508371"/>
                          <a:ext cx="3179346" cy="1373958"/>
                          <a:chOff x="1315652" y="4508371"/>
                          <a:chExt cx="3179346" cy="1373958"/>
                        </a:xfrm>
                      </p:grpSpPr>
                      <p:sp>
                        <p:nvSpPr>
                          <p:cNvPr id="11" name="Rectangle 10">
                            <a:extLst>
                              <a:ext uri="{FF2B5EF4-FFF2-40B4-BE49-F238E27FC236}">
                                <a16:creationId xmlns:a16="http://schemas.microsoft.com/office/drawing/2014/main" id="{D9AF8AC8-EA6F-40DE-BC32-FCF4E4C85843}"/>
                              </a:ext>
                            </a:extLst>
                          </p:cNvPr>
                          <p:cNvSpPr/>
                          <p:nvPr/>
                        </p:nvSpPr>
                        <p:spPr>
                          <a:xfrm>
                            <a:off x="1315652" y="4510729"/>
                            <a:ext cx="3179346"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007CBC"/>
                                </a:solidFill>
                                <a:effectLst/>
                                <a:uLnTx/>
                                <a:uFillTx/>
                                <a:ea typeface="+mn-ea"/>
                                <a:cs typeface="+mn-cs"/>
                              </a:rPr>
                              <a:t>Sub-rede</a:t>
                            </a:r>
                            <a:r>
                              <a:rPr lang="pt-BR" sz="1600" b="0" i="0" u="none" strike="noStrike" kern="0" cap="none" spc="-20" normalizeH="0" noProof="0" dirty="0">
                                <a:ln>
                                  <a:noFill/>
                                </a:ln>
                                <a:solidFill>
                                  <a:srgbClr val="007CBC"/>
                                </a:solidFill>
                                <a:effectLst/>
                                <a:uLnTx/>
                                <a:uFillTx/>
                                <a:ea typeface="+mn-ea"/>
                                <a:cs typeface="+mn-cs"/>
                              </a:rPr>
                              <a:t> privada: 10.0.4.0/22</a:t>
                            </a:r>
                          </a:p>
                        </p:txBody>
                      </p:sp>
                      <p:pic>
                        <p:nvPicPr>
                          <p:cNvPr id="12" name="Graphic 11">
                            <a:extLst>
                              <a:ext uri="{FF2B5EF4-FFF2-40B4-BE49-F238E27FC236}">
                                <a16:creationId xmlns:a16="http://schemas.microsoft.com/office/drawing/2014/main" id="{71B4A915-7D4F-4BAC-8216-F318C8582CE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15653" y="4508371"/>
                            <a:ext cx="457200" cy="457200"/>
                          </a:xfrm>
                          <a:prstGeom prst="rect">
                            <a:avLst/>
                          </a:prstGeom>
                        </p:spPr>
                      </p:pic>
                    </p:grpSp>
                  </p:grpSp>
                  <p:pic>
                    <p:nvPicPr>
                      <p:cNvPr id="39" name="Graphic 38">
                        <a:extLst>
                          <a:ext uri="{FF2B5EF4-FFF2-40B4-BE49-F238E27FC236}">
                            <a16:creationId xmlns:a16="http://schemas.microsoft.com/office/drawing/2014/main" id="{93A174E0-2D03-4235-9A36-4196A4A395A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3519064"/>
                        <a:ext cx="457200" cy="457200"/>
                      </a:xfrm>
                      <a:prstGeom prst="rect">
                        <a:avLst/>
                      </a:prstGeom>
                    </p:spPr>
                  </p:pic>
                  <p:pic>
                    <p:nvPicPr>
                      <p:cNvPr id="40" name="Graphic 39">
                        <a:extLst>
                          <a:ext uri="{FF2B5EF4-FFF2-40B4-BE49-F238E27FC236}">
                            <a16:creationId xmlns:a16="http://schemas.microsoft.com/office/drawing/2014/main" id="{BA9ED1F9-B495-429F-9AB3-6167F4C73B7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5196529"/>
                        <a:ext cx="457200" cy="457200"/>
                      </a:xfrm>
                      <a:prstGeom prst="rect">
                        <a:avLst/>
                      </a:prstGeom>
                    </p:spPr>
                  </p:pic>
                </p:grpSp>
              </p:grpSp>
            </p:grpSp>
          </p:grpSp>
        </p:grpSp>
      </p:grpSp>
      <p:cxnSp>
        <p:nvCxnSpPr>
          <p:cNvPr id="32" name="Straight Connector 31">
            <a:extLst>
              <a:ext uri="{FF2B5EF4-FFF2-40B4-BE49-F238E27FC236}">
                <a16:creationId xmlns:a16="http://schemas.microsoft.com/office/drawing/2014/main" id="{3F1DFA38-A720-427E-BE1B-952F8C149C66}"/>
              </a:ext>
              <a:ext uri="{C183D7F6-B498-43B3-948B-1728B52AA6E4}">
                <adec:decorative xmlns:adec="http://schemas.microsoft.com/office/drawing/2017/decorative" val="1"/>
              </a:ext>
            </a:extLst>
          </p:cNvPr>
          <p:cNvCxnSpPr>
            <a:cxnSpLocks/>
            <a:stCxn id="29" idx="3"/>
            <a:endCxn id="36" idx="1"/>
          </p:cNvCxnSpPr>
          <p:nvPr/>
        </p:nvCxnSpPr>
        <p:spPr>
          <a:xfrm>
            <a:off x="4612246" y="3592472"/>
            <a:ext cx="3021973" cy="844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866BC89-4688-4137-ADFB-250EB4FAC6DF}"/>
              </a:ext>
              <a:ext uri="{C183D7F6-B498-43B3-948B-1728B52AA6E4}">
                <adec:decorative xmlns:adec="http://schemas.microsoft.com/office/drawing/2017/decorative" val="1"/>
              </a:ext>
            </a:extLst>
          </p:cNvPr>
          <p:cNvCxnSpPr>
            <a:cxnSpLocks/>
            <a:stCxn id="30" idx="3"/>
            <a:endCxn id="36" idx="1"/>
          </p:cNvCxnSpPr>
          <p:nvPr/>
        </p:nvCxnSpPr>
        <p:spPr>
          <a:xfrm flipV="1">
            <a:off x="4612246" y="4436518"/>
            <a:ext cx="3021973" cy="683811"/>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E2AF3A6-2DF5-418F-AAD0-BE622E52F6D9}"/>
              </a:ext>
            </a:extLst>
          </p:cNvPr>
          <p:cNvSpPr txBox="1"/>
          <p:nvPr/>
        </p:nvSpPr>
        <p:spPr>
          <a:xfrm>
            <a:off x="7634219" y="3959464"/>
            <a:ext cx="4031600" cy="954107"/>
          </a:xfrm>
          <a:prstGeom prst="rect">
            <a:avLst/>
          </a:prstGeom>
          <a:noFill/>
        </p:spPr>
        <p:txBody>
          <a:bodyPr wrap="square" rtlCol="0">
            <a:spAutoFit/>
          </a:bodyPr>
          <a:lstStyle/>
          <a:p>
            <a:pPr rtl="0"/>
            <a:r>
              <a:rPr lang="pt-BR" sz="2800" dirty="0">
                <a:ea typeface="Amazon Ember Light" panose="020B0403020204020204" pitchFamily="34" charset="0"/>
                <a:cs typeface="Amazon Ember Light" panose="020B0403020204020204" pitchFamily="34" charset="0"/>
              </a:rPr>
              <a:t>As </a:t>
            </a:r>
            <a:r>
              <a:rPr lang="pt-BR" sz="2800" dirty="0" err="1">
                <a:ea typeface="Amazon Ember Light" panose="020B0403020204020204" pitchFamily="34" charset="0"/>
                <a:cs typeface="Amazon Ember Light" panose="020B0403020204020204" pitchFamily="34" charset="0"/>
              </a:rPr>
              <a:t>ACLs</a:t>
            </a:r>
            <a:r>
              <a:rPr lang="pt-BR" sz="2800" dirty="0">
                <a:ea typeface="Amazon Ember Light" panose="020B0403020204020204" pitchFamily="34" charset="0"/>
                <a:cs typeface="Amazon Ember Light" panose="020B0403020204020204" pitchFamily="34" charset="0"/>
              </a:rPr>
              <a:t> de rede atuam no </a:t>
            </a:r>
            <a:r>
              <a:rPr lang="pt-BR" sz="2800" b="1" dirty="0">
                <a:solidFill>
                  <a:schemeClr val="accent5"/>
                </a:solidFill>
                <a:ea typeface="Amazon Ember Light" panose="020B0403020204020204" pitchFamily="34" charset="0"/>
                <a:cs typeface="Amazon Ember Light" panose="020B0403020204020204" pitchFamily="34" charset="0"/>
              </a:rPr>
              <a:t>nível da </a:t>
            </a:r>
            <a:r>
              <a:rPr lang="pt-BR" sz="2800" b="1" dirty="0" err="1">
                <a:solidFill>
                  <a:schemeClr val="accent5"/>
                </a:solidFill>
                <a:ea typeface="Amazon Ember Light" panose="020B0403020204020204" pitchFamily="34" charset="0"/>
                <a:cs typeface="Amazon Ember Light" panose="020B0403020204020204" pitchFamily="34" charset="0"/>
              </a:rPr>
              <a:t>sub-rede</a:t>
            </a:r>
            <a:r>
              <a:rPr lang="pt-BR" sz="2800" dirty="0">
                <a:ea typeface="Amazon Ember Light" panose="020B0403020204020204" pitchFamily="34" charset="0"/>
                <a:cs typeface="Amazon Ember Light" panose="020B0403020204020204" pitchFamily="34" charset="0"/>
              </a:rPr>
              <a:t>.</a:t>
            </a:r>
          </a:p>
        </p:txBody>
      </p:sp>
      <p:sp>
        <p:nvSpPr>
          <p:cNvPr id="5" name="Footer Placeholder 4">
            <a:extLst>
              <a:ext uri="{FF2B5EF4-FFF2-40B4-BE49-F238E27FC236}">
                <a16:creationId xmlns:a16="http://schemas.microsoft.com/office/drawing/2014/main" id="{BC9EEABC-3923-4A47-BD35-691613C51ED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4" name="Slide Number Placeholder 3">
            <a:extLst>
              <a:ext uri="{FF2B5EF4-FFF2-40B4-BE49-F238E27FC236}">
                <a16:creationId xmlns:a16="http://schemas.microsoft.com/office/drawing/2014/main" id="{3C0DCEFE-B651-4AE1-9C58-EF474A61E22F}"/>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36</a:t>
            </a:fld>
            <a:endParaRPr lang="en-US" dirty="0">
              <a:latin typeface="+mn-lt"/>
            </a:endParaRPr>
          </a:p>
        </p:txBody>
      </p:sp>
    </p:spTree>
    <p:custDataLst>
      <p:tags r:id="rId1"/>
    </p:custDataLst>
    <p:extLst>
      <p:ext uri="{BB962C8B-B14F-4D97-AF65-F5344CB8AC3E}">
        <p14:creationId xmlns:p14="http://schemas.microsoft.com/office/powerpoint/2010/main" val="2227512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2829-8395-4298-B67E-3ED2BE50A7D3}"/>
              </a:ext>
            </a:extLst>
          </p:cNvPr>
          <p:cNvSpPr>
            <a:spLocks noGrp="1"/>
          </p:cNvSpPr>
          <p:nvPr>
            <p:ph type="title"/>
          </p:nvPr>
        </p:nvSpPr>
        <p:spPr/>
        <p:txBody>
          <a:bodyPr rtlCol="0"/>
          <a:lstStyle/>
          <a:p>
            <a:pPr rtl="0"/>
            <a:r>
              <a:rPr lang="pt-BR" dirty="0" err="1"/>
              <a:t>ACLs</a:t>
            </a:r>
            <a:r>
              <a:rPr lang="pt-BR" dirty="0"/>
              <a:t> de rede</a:t>
            </a:r>
          </a:p>
        </p:txBody>
      </p:sp>
      <p:sp>
        <p:nvSpPr>
          <p:cNvPr id="7" name="TextBox 6">
            <a:extLst>
              <a:ext uri="{FF2B5EF4-FFF2-40B4-BE49-F238E27FC236}">
                <a16:creationId xmlns:a16="http://schemas.microsoft.com/office/drawing/2014/main" id="{D8CA7735-C772-43DB-B117-189BB2E9F6DD}"/>
              </a:ext>
            </a:extLst>
          </p:cNvPr>
          <p:cNvSpPr txBox="1"/>
          <p:nvPr/>
        </p:nvSpPr>
        <p:spPr>
          <a:xfrm>
            <a:off x="419101" y="4782513"/>
            <a:ext cx="10934700" cy="1446550"/>
          </a:xfrm>
          <a:prstGeom prst="rect">
            <a:avLst/>
          </a:prstGeom>
          <a:noFill/>
        </p:spPr>
        <p:txBody>
          <a:bodyPr wrap="square" rtlCol="0">
            <a:spAutoFit/>
          </a:bodyPr>
          <a:lstStyle/>
          <a:p>
            <a:pPr marL="342900" indent="-342900" rtl="0">
              <a:buClr>
                <a:schemeClr val="tx1"/>
              </a:buClr>
              <a:buFont typeface="Arial" panose="020B0604020202020204" pitchFamily="34" charset="0"/>
              <a:buChar char="•"/>
            </a:pPr>
            <a:r>
              <a:rPr lang="pt-BR" sz="2200" dirty="0">
                <a:latin typeface="+mj-lt"/>
              </a:rPr>
              <a:t>Uma ACL de rede tem </a:t>
            </a:r>
            <a:r>
              <a:rPr lang="pt-BR" sz="2200" b="1" dirty="0">
                <a:solidFill>
                  <a:schemeClr val="accent5"/>
                </a:solidFill>
                <a:latin typeface="+mj-lt"/>
              </a:rPr>
              <a:t>regras de entrada e saída separadas</a:t>
            </a:r>
            <a:r>
              <a:rPr lang="pt-BR" sz="2200" dirty="0">
                <a:latin typeface="+mj-lt"/>
              </a:rPr>
              <a:t>, e cada regra pode </a:t>
            </a:r>
            <a:r>
              <a:rPr lang="pt-BR" sz="2200" b="1" dirty="0">
                <a:solidFill>
                  <a:schemeClr val="accent5"/>
                </a:solidFill>
                <a:latin typeface="+mj-lt"/>
              </a:rPr>
              <a:t>permitir ou rejeitar tráfego</a:t>
            </a:r>
            <a:r>
              <a:rPr lang="pt-BR" sz="2200" dirty="0">
                <a:latin typeface="+mj-lt"/>
              </a:rPr>
              <a:t>.</a:t>
            </a:r>
          </a:p>
          <a:p>
            <a:pPr marL="342900" indent="-342900" rtl="0">
              <a:buClr>
                <a:schemeClr val="tx1"/>
              </a:buClr>
              <a:buFont typeface="Arial" panose="020B0604020202020204" pitchFamily="34" charset="0"/>
              <a:buChar char="•"/>
            </a:pPr>
            <a:r>
              <a:rPr lang="pt-BR" sz="2200" dirty="0">
                <a:ea typeface="Amazon Ember Light" panose="020B0403020204020204" pitchFamily="34" charset="0"/>
                <a:cs typeface="Amazon Ember Light" panose="020B0403020204020204" pitchFamily="34" charset="0"/>
              </a:rPr>
              <a:t>As </a:t>
            </a:r>
            <a:r>
              <a:rPr lang="pt-BR" sz="2200" dirty="0" err="1">
                <a:ea typeface="Amazon Ember Light" panose="020B0403020204020204" pitchFamily="34" charset="0"/>
                <a:cs typeface="Amazon Ember Light" panose="020B0403020204020204" pitchFamily="34" charset="0"/>
              </a:rPr>
              <a:t>ACLs</a:t>
            </a:r>
            <a:r>
              <a:rPr lang="pt-BR" sz="2200" dirty="0">
                <a:ea typeface="Amazon Ember Light" panose="020B0403020204020204" pitchFamily="34" charset="0"/>
                <a:cs typeface="Amazon Ember Light" panose="020B0403020204020204" pitchFamily="34" charset="0"/>
              </a:rPr>
              <a:t> de rede </a:t>
            </a:r>
            <a:r>
              <a:rPr lang="pt-BR" sz="2200" b="1" dirty="0">
                <a:solidFill>
                  <a:schemeClr val="accent5"/>
                </a:solidFill>
                <a:ea typeface="Amazon Ember Light" panose="020B0403020204020204" pitchFamily="34" charset="0"/>
                <a:cs typeface="Amazon Ember Light" panose="020B0403020204020204" pitchFamily="34" charset="0"/>
              </a:rPr>
              <a:t>padrão permitem</a:t>
            </a:r>
            <a:r>
              <a:rPr lang="pt-BR" sz="2200" dirty="0">
                <a:ea typeface="Amazon Ember Light" panose="020B0403020204020204" pitchFamily="34" charset="0"/>
                <a:cs typeface="Amazon Ember Light" panose="020B0403020204020204" pitchFamily="34" charset="0"/>
              </a:rPr>
              <a:t> todo o tráfego IPv4 de entrada e saída.</a:t>
            </a:r>
          </a:p>
          <a:p>
            <a:pPr marL="342900" indent="-342900" rtl="0">
              <a:buClr>
                <a:schemeClr val="tx1"/>
              </a:buClr>
              <a:buFont typeface="Arial" panose="020B0604020202020204" pitchFamily="34" charset="0"/>
              <a:buChar char="•"/>
            </a:pPr>
            <a:r>
              <a:rPr lang="pt-BR" sz="2200" dirty="0">
                <a:latin typeface="+mj-lt"/>
              </a:rPr>
              <a:t>As </a:t>
            </a:r>
            <a:r>
              <a:rPr lang="pt-BR" sz="2200" dirty="0" err="1">
                <a:latin typeface="+mj-lt"/>
              </a:rPr>
              <a:t>ACLs</a:t>
            </a:r>
            <a:r>
              <a:rPr lang="pt-BR" sz="2200" dirty="0">
                <a:latin typeface="+mj-lt"/>
              </a:rPr>
              <a:t> de rede são </a:t>
            </a:r>
            <a:r>
              <a:rPr lang="pt-BR" sz="2200" b="1" dirty="0" err="1">
                <a:solidFill>
                  <a:schemeClr val="accent5"/>
                </a:solidFill>
                <a:latin typeface="+mj-lt"/>
              </a:rPr>
              <a:t>stateless</a:t>
            </a:r>
            <a:r>
              <a:rPr lang="pt-BR" sz="2200" dirty="0">
                <a:latin typeface="+mj-lt"/>
              </a:rPr>
              <a:t>.</a:t>
            </a:r>
            <a:endParaRPr lang="en-US" sz="2200" dirty="0">
              <a:latin typeface="+mj-lt"/>
              <a:ea typeface="Amazon Ember Light" panose="020B0403020204020204" pitchFamily="34" charset="0"/>
              <a:cs typeface="Amazon Ember Light" panose="020B0403020204020204" pitchFamily="34" charset="0"/>
            </a:endParaRPr>
          </a:p>
        </p:txBody>
      </p:sp>
      <p:sp>
        <p:nvSpPr>
          <p:cNvPr id="5" name="Footer Placeholder 4">
            <a:extLst>
              <a:ext uri="{FF2B5EF4-FFF2-40B4-BE49-F238E27FC236}">
                <a16:creationId xmlns:a16="http://schemas.microsoft.com/office/drawing/2014/main" id="{27AA9D3A-3A42-4ED6-B467-2C199FA1ED0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5DCD5611-0B08-454D-B27A-D3652A5F65E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37</a:t>
            </a:fld>
            <a:endParaRPr lang="en-US" dirty="0"/>
          </a:p>
        </p:txBody>
      </p:sp>
      <p:graphicFrame>
        <p:nvGraphicFramePr>
          <p:cNvPr id="8" name="Content Placeholder 5">
            <a:extLst>
              <a:ext uri="{FF2B5EF4-FFF2-40B4-BE49-F238E27FC236}">
                <a16:creationId xmlns:a16="http://schemas.microsoft.com/office/drawing/2014/main" id="{F18C4BC3-83E3-4EAB-A960-47B49D18BB42}"/>
              </a:ext>
            </a:extLst>
          </p:cNvPr>
          <p:cNvGraphicFramePr>
            <a:graphicFrameLocks/>
          </p:cNvGraphicFramePr>
          <p:nvPr>
            <p:extLst>
              <p:ext uri="{D42A27DB-BD31-4B8C-83A1-F6EECF244321}">
                <p14:modId xmlns:p14="http://schemas.microsoft.com/office/powerpoint/2010/main" val="982013103"/>
              </p:ext>
            </p:extLst>
          </p:nvPr>
        </p:nvGraphicFramePr>
        <p:xfrm>
          <a:off x="419100" y="1528763"/>
          <a:ext cx="11353800" cy="2966720"/>
        </p:xfrm>
        <a:graphic>
          <a:graphicData uri="http://schemas.openxmlformats.org/drawingml/2006/table">
            <a:tbl>
              <a:tblPr firstRow="1" bandRow="1">
                <a:tableStyleId>{5940675A-B579-460E-94D1-54222C63F5DA}</a:tableStyleId>
              </a:tblPr>
              <a:tblGrid>
                <a:gridCol w="1640706">
                  <a:extLst>
                    <a:ext uri="{9D8B030D-6E8A-4147-A177-3AD203B41FA5}">
                      <a16:colId xmlns:a16="http://schemas.microsoft.com/office/drawing/2014/main" val="3625320980"/>
                    </a:ext>
                  </a:extLst>
                </a:gridCol>
                <a:gridCol w="2348565">
                  <a:extLst>
                    <a:ext uri="{9D8B030D-6E8A-4147-A177-3AD203B41FA5}">
                      <a16:colId xmlns:a16="http://schemas.microsoft.com/office/drawing/2014/main" val="20001"/>
                    </a:ext>
                  </a:extLst>
                </a:gridCol>
                <a:gridCol w="1684421">
                  <a:extLst>
                    <a:ext uri="{9D8B030D-6E8A-4147-A177-3AD203B41FA5}">
                      <a16:colId xmlns:a16="http://schemas.microsoft.com/office/drawing/2014/main" val="20002"/>
                    </a:ext>
                  </a:extLst>
                </a:gridCol>
                <a:gridCol w="2098307">
                  <a:extLst>
                    <a:ext uri="{9D8B030D-6E8A-4147-A177-3AD203B41FA5}">
                      <a16:colId xmlns:a16="http://schemas.microsoft.com/office/drawing/2014/main" val="20003"/>
                    </a:ext>
                  </a:extLst>
                </a:gridCol>
                <a:gridCol w="1689501">
                  <a:extLst>
                    <a:ext uri="{9D8B030D-6E8A-4147-A177-3AD203B41FA5}">
                      <a16:colId xmlns:a16="http://schemas.microsoft.com/office/drawing/2014/main" val="20004"/>
                    </a:ext>
                  </a:extLst>
                </a:gridCol>
                <a:gridCol w="1892300">
                  <a:extLst>
                    <a:ext uri="{9D8B030D-6E8A-4147-A177-3AD203B41FA5}">
                      <a16:colId xmlns:a16="http://schemas.microsoft.com/office/drawing/2014/main" val="685889190"/>
                    </a:ext>
                  </a:extLst>
                </a:gridCol>
              </a:tblGrid>
              <a:tr h="370840">
                <a:tc gridSpan="6">
                  <a:txBody>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Entrada</a:t>
                      </a:r>
                    </a:p>
                  </a:txBody>
                  <a:tcPr>
                    <a:solidFill>
                      <a:srgbClr val="36C2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989038519"/>
                  </a:ext>
                </a:extLst>
              </a:tr>
              <a:tr h="370840">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Nº da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regra</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Permitir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Negar</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extLst>
                  <a:ext uri="{0D108BD9-81ED-4DB2-BD59-A6C34878D82A}">
                    <a16:rowId xmlns:a16="http://schemas.microsoft.com/office/drawing/2014/main" val="2439600578"/>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1898659752"/>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NEGAR </a:t>
                      </a:r>
                    </a:p>
                  </a:txBody>
                  <a:tcPr/>
                </a:tc>
                <a:extLst>
                  <a:ext uri="{0D108BD9-81ED-4DB2-BD59-A6C34878D82A}">
                    <a16:rowId xmlns:a16="http://schemas.microsoft.com/office/drawing/2014/main" val="757374509"/>
                  </a:ext>
                </a:extLst>
              </a:tr>
              <a:tr h="370840">
                <a:tc gridSpan="6">
                  <a:txBody>
                    <a:bodyPr/>
                    <a:lstStyle/>
                    <a:p>
                      <a:pPr algn="ctr"/>
                      <a:r>
                        <a:rPr lang="pt-BR" sz="1800" b="1" kern="1200" dirty="0">
                          <a:solidFill>
                            <a:schemeClr val="tx1"/>
                          </a:solidFill>
                          <a:effectLst/>
                          <a:latin typeface="+mn-lt"/>
                          <a:ea typeface="+mn-ea"/>
                          <a:cs typeface="+mn-cs"/>
                        </a:rPr>
                        <a:t>Saída</a:t>
                      </a:r>
                      <a:r>
                        <a:rPr lang="en-GB" b="1" dirty="0">
                          <a:effectLst/>
                        </a:rPr>
                        <a:t> </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842458478"/>
                  </a:ext>
                </a:extLst>
              </a:tr>
              <a:tr h="370840">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Nº da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regra</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Permitir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Negar</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extLst>
                  <a:ext uri="{0D108BD9-81ED-4DB2-BD59-A6C34878D82A}">
                    <a16:rowId xmlns:a16="http://schemas.microsoft.com/office/drawing/2014/main" val="1029524055"/>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3271811550"/>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NEGAR </a:t>
                      </a:r>
                    </a:p>
                  </a:txBody>
                  <a:tcPr/>
                </a:tc>
                <a:extLst>
                  <a:ext uri="{0D108BD9-81ED-4DB2-BD59-A6C34878D82A}">
                    <a16:rowId xmlns:a16="http://schemas.microsoft.com/office/drawing/2014/main" val="874786294"/>
                  </a:ext>
                </a:extLst>
              </a:tr>
            </a:tbl>
          </a:graphicData>
        </a:graphic>
      </p:graphicFrame>
    </p:spTree>
    <p:custDataLst>
      <p:tags r:id="rId1"/>
    </p:custDataLst>
    <p:extLst>
      <p:ext uri="{BB962C8B-B14F-4D97-AF65-F5344CB8AC3E}">
        <p14:creationId xmlns:p14="http://schemas.microsoft.com/office/powerpoint/2010/main" val="3962255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2829-8395-4298-B67E-3ED2BE50A7D3}"/>
              </a:ext>
            </a:extLst>
          </p:cNvPr>
          <p:cNvSpPr>
            <a:spLocks noGrp="1"/>
          </p:cNvSpPr>
          <p:nvPr>
            <p:ph type="title"/>
          </p:nvPr>
        </p:nvSpPr>
        <p:spPr/>
        <p:txBody>
          <a:bodyPr rtlCol="0"/>
          <a:lstStyle/>
          <a:p>
            <a:pPr rtl="0"/>
            <a:r>
              <a:rPr lang="pt-BR"/>
              <a:t>ACLs de rede personalizadas</a:t>
            </a:r>
          </a:p>
        </p:txBody>
      </p:sp>
      <p:sp>
        <p:nvSpPr>
          <p:cNvPr id="7" name="TextBox 6">
            <a:extLst>
              <a:ext uri="{FF2B5EF4-FFF2-40B4-BE49-F238E27FC236}">
                <a16:creationId xmlns:a16="http://schemas.microsoft.com/office/drawing/2014/main" id="{D8CA7735-C772-43DB-B117-189BB2E9F6DD}"/>
              </a:ext>
            </a:extLst>
          </p:cNvPr>
          <p:cNvSpPr txBox="1"/>
          <p:nvPr/>
        </p:nvSpPr>
        <p:spPr>
          <a:xfrm>
            <a:off x="419100" y="5039115"/>
            <a:ext cx="11255004" cy="1446550"/>
          </a:xfrm>
          <a:prstGeom prst="rect">
            <a:avLst/>
          </a:prstGeom>
          <a:noFill/>
        </p:spPr>
        <p:txBody>
          <a:bodyPr wrap="none" rtlCol="0">
            <a:spAutoFit/>
          </a:bodyPr>
          <a:lstStyle/>
          <a:p>
            <a:pPr marL="342900" indent="-342900">
              <a:buFont typeface="Arial" panose="020B0604020202020204" pitchFamily="34" charset="0"/>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As </a:t>
            </a:r>
            <a:r>
              <a:rPr lang="pt-BR" sz="2200" dirty="0" err="1">
                <a:latin typeface="Amazon Ember Light" panose="020B0403020204020204" pitchFamily="34" charset="0"/>
                <a:ea typeface="Amazon Ember Light" panose="020B0403020204020204" pitchFamily="34" charset="0"/>
                <a:cs typeface="Amazon Ember Light" panose="020B0403020204020204" pitchFamily="34" charset="0"/>
              </a:rPr>
              <a:t>ACLs</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 de rede </a:t>
            </a:r>
            <a:r>
              <a:rPr lang="pt-BR" sz="22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personalizadas negam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todo o tráfego de entrada e saída</a:t>
            </a:r>
            <a:r>
              <a:rPr lang="pt-BR" sz="22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até que você </a:t>
            </a:r>
            <a:b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adicione regras.</a:t>
            </a:r>
          </a:p>
          <a:p>
            <a:pPr marL="342900" indent="-342900" rtl="0">
              <a:buClr>
                <a:schemeClr val="tx1"/>
              </a:buClr>
              <a:buFont typeface="Arial" panose="020B0604020202020204" pitchFamily="34" charset="0"/>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Você pode especificar regras </a:t>
            </a:r>
            <a:r>
              <a:rPr lang="pt-BR" sz="22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de permissão e negação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marL="342900" indent="-342900" rtl="0">
              <a:buClr>
                <a:schemeClr val="tx1"/>
              </a:buClr>
              <a:buFont typeface="Arial" panose="020B0604020202020204" pitchFamily="34" charset="0"/>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As regras são avaliadas em ordem numérica, começando com o </a:t>
            </a:r>
            <a:r>
              <a:rPr lang="pt-BR" sz="22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menor número</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5" name="Footer Placeholder 4">
            <a:extLst>
              <a:ext uri="{FF2B5EF4-FFF2-40B4-BE49-F238E27FC236}">
                <a16:creationId xmlns:a16="http://schemas.microsoft.com/office/drawing/2014/main" id="{27AA9D3A-3A42-4ED6-B467-2C199FA1ED0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5DCD5611-0B08-454D-B27A-D3652A5F65E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38</a:t>
            </a:fld>
            <a:endParaRPr lang="en-US" dirty="0"/>
          </a:p>
        </p:txBody>
      </p:sp>
      <p:graphicFrame>
        <p:nvGraphicFramePr>
          <p:cNvPr id="8" name="Content Placeholder 5">
            <a:extLst>
              <a:ext uri="{FF2B5EF4-FFF2-40B4-BE49-F238E27FC236}">
                <a16:creationId xmlns:a16="http://schemas.microsoft.com/office/drawing/2014/main" id="{F18C4BC3-83E3-4EAB-A960-47B49D18BB42}"/>
              </a:ext>
            </a:extLst>
          </p:cNvPr>
          <p:cNvGraphicFramePr>
            <a:graphicFrameLocks/>
          </p:cNvGraphicFramePr>
          <p:nvPr>
            <p:extLst>
              <p:ext uri="{D42A27DB-BD31-4B8C-83A1-F6EECF244321}">
                <p14:modId xmlns:p14="http://schemas.microsoft.com/office/powerpoint/2010/main" val="4143831635"/>
              </p:ext>
            </p:extLst>
          </p:nvPr>
        </p:nvGraphicFramePr>
        <p:xfrm>
          <a:off x="419100" y="1317008"/>
          <a:ext cx="11353800" cy="3708400"/>
        </p:xfrm>
        <a:graphic>
          <a:graphicData uri="http://schemas.openxmlformats.org/drawingml/2006/table">
            <a:tbl>
              <a:tblPr firstRow="1" bandRow="1">
                <a:tableStyleId>{5940675A-B579-460E-94D1-54222C63F5DA}</a:tableStyleId>
              </a:tblPr>
              <a:tblGrid>
                <a:gridCol w="1669582">
                  <a:extLst>
                    <a:ext uri="{9D8B030D-6E8A-4147-A177-3AD203B41FA5}">
                      <a16:colId xmlns:a16="http://schemas.microsoft.com/office/drawing/2014/main" val="3625320980"/>
                    </a:ext>
                  </a:extLst>
                </a:gridCol>
                <a:gridCol w="2115018">
                  <a:extLst>
                    <a:ext uri="{9D8B030D-6E8A-4147-A177-3AD203B41FA5}">
                      <a16:colId xmlns:a16="http://schemas.microsoft.com/office/drawing/2014/main" val="20001"/>
                    </a:ext>
                  </a:extLst>
                </a:gridCol>
                <a:gridCol w="1892300">
                  <a:extLst>
                    <a:ext uri="{9D8B030D-6E8A-4147-A177-3AD203B41FA5}">
                      <a16:colId xmlns:a16="http://schemas.microsoft.com/office/drawing/2014/main" val="2957231787"/>
                    </a:ext>
                  </a:extLst>
                </a:gridCol>
                <a:gridCol w="2133600">
                  <a:extLst>
                    <a:ext uri="{9D8B030D-6E8A-4147-A177-3AD203B41FA5}">
                      <a16:colId xmlns:a16="http://schemas.microsoft.com/office/drawing/2014/main" val="1390556613"/>
                    </a:ext>
                  </a:extLst>
                </a:gridCol>
                <a:gridCol w="1651000">
                  <a:extLst>
                    <a:ext uri="{9D8B030D-6E8A-4147-A177-3AD203B41FA5}">
                      <a16:colId xmlns:a16="http://schemas.microsoft.com/office/drawing/2014/main" val="20004"/>
                    </a:ext>
                  </a:extLst>
                </a:gridCol>
                <a:gridCol w="1892300">
                  <a:extLst>
                    <a:ext uri="{9D8B030D-6E8A-4147-A177-3AD203B41FA5}">
                      <a16:colId xmlns:a16="http://schemas.microsoft.com/office/drawing/2014/main" val="685889190"/>
                    </a:ext>
                  </a:extLst>
                </a:gridCol>
              </a:tblGrid>
              <a:tr h="370840">
                <a:tc gridSpan="6">
                  <a:txBody>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Entrada</a:t>
                      </a:r>
                    </a:p>
                  </a:txBody>
                  <a:tcPr>
                    <a:solidFill>
                      <a:srgbClr val="36C2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989038519"/>
                  </a:ext>
                </a:extLst>
              </a:tr>
              <a:tr h="370840">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Nº da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regra</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Permitir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Negar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2439600578"/>
                  </a:ext>
                </a:extLst>
              </a:tr>
              <a:tr h="370840">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103</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SSH</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22</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1898659752"/>
                  </a:ext>
                </a:extLst>
              </a:tr>
              <a:tr h="370840">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HTTPS</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443</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2271454484"/>
                  </a:ext>
                </a:extLst>
              </a:tr>
              <a:tr h="370840">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txBody>
                  <a:tcPr/>
                </a:tc>
                <a:tc>
                  <a:txBody>
                    <a:bodyPr/>
                    <a:lstStyle/>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NEGAR </a:t>
                      </a:r>
                    </a:p>
                  </a:txBody>
                  <a:tcPr/>
                </a:tc>
                <a:extLst>
                  <a:ext uri="{0D108BD9-81ED-4DB2-BD59-A6C34878D82A}">
                    <a16:rowId xmlns:a16="http://schemas.microsoft.com/office/drawing/2014/main" val="757374509"/>
                  </a:ext>
                </a:extLst>
              </a:tr>
              <a:tr h="370840">
                <a:tc gridSpan="6">
                  <a:txBody>
                    <a:bodyPr/>
                    <a:lstStyle/>
                    <a:p>
                      <a:pPr algn="ctr"/>
                      <a:r>
                        <a:rPr lang="en-US" b="1"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Saída</a:t>
                      </a: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842458478"/>
                  </a:ext>
                </a:extLst>
              </a:tr>
              <a:tr h="370840">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Nº da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regra</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Permitir</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Negar</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1029524055"/>
                  </a:ext>
                </a:extLst>
              </a:tr>
              <a:tr h="370840">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103</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SSH</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22</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3271811550"/>
                  </a:ext>
                </a:extLst>
              </a:tr>
              <a:tr h="370840">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HTTPS</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443</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1894298234"/>
                  </a:ext>
                </a:extLst>
              </a:tr>
              <a:tr h="370840">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NEGAR </a:t>
                      </a:r>
                    </a:p>
                  </a:txBody>
                  <a:tcPr/>
                </a:tc>
                <a:extLst>
                  <a:ext uri="{0D108BD9-81ED-4DB2-BD59-A6C34878D82A}">
                    <a16:rowId xmlns:a16="http://schemas.microsoft.com/office/drawing/2014/main" val="874786294"/>
                  </a:ext>
                </a:extLst>
              </a:tr>
            </a:tbl>
          </a:graphicData>
        </a:graphic>
      </p:graphicFrame>
    </p:spTree>
    <p:custDataLst>
      <p:tags r:id="rId1"/>
    </p:custDataLst>
    <p:extLst>
      <p:ext uri="{BB962C8B-B14F-4D97-AF65-F5344CB8AC3E}">
        <p14:creationId xmlns:p14="http://schemas.microsoft.com/office/powerpoint/2010/main" val="3857347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Comparação entre grupos de segurança e ACLs de rede</a:t>
            </a:r>
          </a:p>
        </p:txBody>
      </p:sp>
      <p:graphicFrame>
        <p:nvGraphicFramePr>
          <p:cNvPr id="90" name="Table Placeholder 3">
            <a:extLst>
              <a:ext uri="{FF2B5EF4-FFF2-40B4-BE49-F238E27FC236}">
                <a16:creationId xmlns:a16="http://schemas.microsoft.com/office/drawing/2014/main" id="{1FF24677-BDFF-490F-8D5F-2812EF27C2E0}"/>
              </a:ext>
            </a:extLst>
          </p:cNvPr>
          <p:cNvGraphicFramePr>
            <a:graphicFrameLocks/>
          </p:cNvGraphicFramePr>
          <p:nvPr>
            <p:extLst>
              <p:ext uri="{D42A27DB-BD31-4B8C-83A1-F6EECF244321}">
                <p14:modId xmlns:p14="http://schemas.microsoft.com/office/powerpoint/2010/main" val="3111649982"/>
              </p:ext>
            </p:extLst>
          </p:nvPr>
        </p:nvGraphicFramePr>
        <p:xfrm>
          <a:off x="222931" y="1554723"/>
          <a:ext cx="11746138" cy="3849514"/>
        </p:xfrm>
        <a:graphic>
          <a:graphicData uri="http://schemas.openxmlformats.org/drawingml/2006/table">
            <a:tbl>
              <a:tblPr firstRow="1" bandRow="1"/>
              <a:tblGrid>
                <a:gridCol w="2378869">
                  <a:extLst>
                    <a:ext uri="{9D8B030D-6E8A-4147-A177-3AD203B41FA5}">
                      <a16:colId xmlns:a16="http://schemas.microsoft.com/office/drawing/2014/main" val="20000"/>
                    </a:ext>
                  </a:extLst>
                </a:gridCol>
                <a:gridCol w="4309139">
                  <a:extLst>
                    <a:ext uri="{9D8B030D-6E8A-4147-A177-3AD203B41FA5}">
                      <a16:colId xmlns:a16="http://schemas.microsoft.com/office/drawing/2014/main" val="20001"/>
                    </a:ext>
                  </a:extLst>
                </a:gridCol>
                <a:gridCol w="5058130">
                  <a:extLst>
                    <a:ext uri="{9D8B030D-6E8A-4147-A177-3AD203B41FA5}">
                      <a16:colId xmlns:a16="http://schemas.microsoft.com/office/drawing/2014/main"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2000" b="1" i="0" dirty="0">
                          <a:solidFill>
                            <a:schemeClr val="tx1"/>
                          </a:solidFill>
                          <a:latin typeface="+mn-lt"/>
                          <a:ea typeface="Amazon Ember Light" panose="020B0403020204020204" pitchFamily="34" charset="0"/>
                          <a:cs typeface="Amazon Ember Light" panose="020B0403020204020204" pitchFamily="34" charset="0"/>
                        </a:rPr>
                        <a:t>Atributo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2000" b="1" i="0">
                          <a:solidFill>
                            <a:schemeClr val="tx1"/>
                          </a:solidFill>
                          <a:latin typeface="+mn-lt"/>
                          <a:ea typeface="Amazon Ember Light" panose="020B0403020204020204" pitchFamily="34" charset="0"/>
                          <a:cs typeface="Amazon Ember Light" panose="020B0403020204020204" pitchFamily="34" charset="0"/>
                        </a:rPr>
                        <a:t>Grupos de segurança</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2000" b="1" i="0">
                          <a:solidFill>
                            <a:schemeClr val="tx1"/>
                          </a:solidFill>
                          <a:latin typeface="+mn-lt"/>
                          <a:ea typeface="Amazon Ember Light" panose="020B0403020204020204" pitchFamily="34" charset="0"/>
                          <a:cs typeface="Amazon Ember Light" panose="020B0403020204020204" pitchFamily="34" charset="0"/>
                        </a:rPr>
                        <a:t>ACLs de rede</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2000" b="0" i="0">
                          <a:solidFill>
                            <a:srgbClr val="232F3E"/>
                          </a:solidFill>
                          <a:latin typeface="+mj-lt"/>
                          <a:ea typeface="Amazon Ember Light" panose="020B0403020204020204" pitchFamily="34" charset="0"/>
                          <a:cs typeface="Amazon Ember Light" panose="020B0403020204020204" pitchFamily="34" charset="0"/>
                        </a:rPr>
                        <a:t>Escopo</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2000" b="0" i="0">
                          <a:solidFill>
                            <a:srgbClr val="232F3E"/>
                          </a:solidFill>
                          <a:latin typeface="+mj-lt"/>
                          <a:ea typeface="Amazon Ember Light" panose="020B0403020204020204" pitchFamily="34" charset="0"/>
                          <a:cs typeface="Amazon Ember Light" panose="020B0403020204020204" pitchFamily="34" charset="0"/>
                        </a:rPr>
                        <a:t>Nível da instância</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2000" b="0" i="0">
                          <a:solidFill>
                            <a:srgbClr val="232F3E"/>
                          </a:solidFill>
                          <a:latin typeface="+mj-lt"/>
                          <a:ea typeface="Amazon Ember Light" panose="020B0403020204020204" pitchFamily="34" charset="0"/>
                          <a:cs typeface="Amazon Ember Light" panose="020B0403020204020204" pitchFamily="34" charset="0"/>
                        </a:rPr>
                        <a:t>Nível de sub-rede</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Regras compatíveis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Permitir somente regras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Regras de permissão e negação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Estado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dirty="0" err="1">
                          <a:solidFill>
                            <a:srgbClr val="232F3E"/>
                          </a:solidFill>
                          <a:latin typeface="+mj-lt"/>
                          <a:ea typeface="Amazon Ember Light" panose="020B0403020204020204" pitchFamily="34" charset="0"/>
                          <a:cs typeface="Amazon Ember Light" panose="020B0403020204020204" pitchFamily="34" charset="0"/>
                        </a:rPr>
                        <a:t>Stateful</a:t>
                      </a:r>
                      <a:r>
                        <a:rPr lang="pt-BR" sz="2000" b="0" i="0" dirty="0">
                          <a:solidFill>
                            <a:srgbClr val="232F3E"/>
                          </a:solidFill>
                          <a:latin typeface="+mj-lt"/>
                          <a:ea typeface="Amazon Ember Light" panose="020B0403020204020204" pitchFamily="34" charset="0"/>
                          <a:cs typeface="Amazon Ember Light" panose="020B0403020204020204" pitchFamily="34" charset="0"/>
                        </a:rPr>
                        <a:t> (o tráfego de retorno </a:t>
                      </a:r>
                      <a:br>
                        <a:rPr lang="pt-BR" sz="2000" b="0" i="0" dirty="0">
                          <a:solidFill>
                            <a:srgbClr val="232F3E"/>
                          </a:solidFill>
                          <a:latin typeface="+mj-lt"/>
                          <a:ea typeface="Amazon Ember Light" panose="020B0403020204020204" pitchFamily="34" charset="0"/>
                          <a:cs typeface="Amazon Ember Light" panose="020B0403020204020204" pitchFamily="34" charset="0"/>
                        </a:rPr>
                      </a:br>
                      <a:r>
                        <a:rPr lang="pt-BR" sz="2000" b="0" i="0" dirty="0">
                          <a:solidFill>
                            <a:srgbClr val="232F3E"/>
                          </a:solidFill>
                          <a:latin typeface="+mj-lt"/>
                          <a:ea typeface="Amazon Ember Light" panose="020B0403020204020204" pitchFamily="34" charset="0"/>
                          <a:cs typeface="Amazon Ember Light" panose="020B0403020204020204" pitchFamily="34" charset="0"/>
                        </a:rPr>
                        <a:t>é permitido automaticamente, independentemente das regras)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Stateless (o tráfego de retorno deve ser explicitamente permitido pelas regras)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Ordem das regras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Todas as regras são avaliadas antes da decisão de permitir o tráfego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spc="-20" baseline="0" dirty="0">
                          <a:solidFill>
                            <a:srgbClr val="232F3E"/>
                          </a:solidFill>
                          <a:latin typeface="+mj-lt"/>
                          <a:ea typeface="Amazon Ember Light" panose="020B0403020204020204" pitchFamily="34" charset="0"/>
                          <a:cs typeface="Amazon Ember Light" panose="020B0403020204020204" pitchFamily="34" charset="0"/>
                        </a:rPr>
                        <a:t>As regras são avaliadas em ordem numérica </a:t>
                      </a:r>
                      <a:r>
                        <a:rPr lang="pt-BR" sz="2000" b="0" i="0" kern="1200" spc="-20" baseline="0" dirty="0">
                          <a:solidFill>
                            <a:srgbClr val="232F3E"/>
                          </a:solidFill>
                          <a:latin typeface="+mj-lt"/>
                          <a:ea typeface="Amazon Ember Light" panose="020B0403020204020204" pitchFamily="34" charset="0"/>
                          <a:cs typeface="Amazon Ember Light" panose="020B0403020204020204" pitchFamily="34" charset="0"/>
                        </a:rPr>
                        <a:t>antes da decisão de permitir tráfego</a:t>
                      </a:r>
                      <a:endParaRPr lang="en-US" sz="2000" b="0" i="0" spc="-20" baseline="0" dirty="0">
                        <a:solidFill>
                          <a:srgbClr val="232F3E"/>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
        <p:nvSpPr>
          <p:cNvPr id="53" name="Footer Placeholder 4">
            <a:extLst>
              <a:ext uri="{FF2B5EF4-FFF2-40B4-BE49-F238E27FC236}">
                <a16:creationId xmlns:a16="http://schemas.microsoft.com/office/drawing/2014/main" id="{64EB8866-1B61-4B62-A996-BFB1B24349D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BB513073-960A-4263-AF9F-2B8398CFA72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389668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FA4B-DEA6-442C-88A0-AE8F8A0259D5}"/>
              </a:ext>
            </a:extLst>
          </p:cNvPr>
          <p:cNvSpPr>
            <a:spLocks noGrp="1"/>
          </p:cNvSpPr>
          <p:nvPr>
            <p:ph type="body" sz="quarter" idx="10"/>
          </p:nvPr>
        </p:nvSpPr>
        <p:spPr/>
        <p:txBody>
          <a:bodyPr rtlCol="0"/>
          <a:lstStyle/>
          <a:p>
            <a:pPr rtl="0"/>
            <a:r>
              <a:rPr lang="pt-BR" dirty="0"/>
              <a:t>Módulo 5: Redes e entrega de conteúdo</a:t>
            </a:r>
          </a:p>
        </p:txBody>
      </p:sp>
      <p:sp>
        <p:nvSpPr>
          <p:cNvPr id="2" name="Title 1"/>
          <p:cNvSpPr>
            <a:spLocks noGrp="1"/>
          </p:cNvSpPr>
          <p:nvPr>
            <p:ph type="title"/>
          </p:nvPr>
        </p:nvSpPr>
        <p:spPr/>
        <p:txBody>
          <a:bodyPr rtlCol="0">
            <a:noAutofit/>
          </a:bodyPr>
          <a:lstStyle/>
          <a:p>
            <a:pPr rtl="0"/>
            <a:r>
              <a:rPr lang="pt-BR" sz="4000" dirty="0"/>
              <a:t>Seção 1: Noções básicas de redes</a:t>
            </a:r>
          </a:p>
        </p:txBody>
      </p:sp>
      <p:sp>
        <p:nvSpPr>
          <p:cNvPr id="4" name="Footer Placeholder 3">
            <a:extLst>
              <a:ext uri="{FF2B5EF4-FFF2-40B4-BE49-F238E27FC236}">
                <a16:creationId xmlns:a16="http://schemas.microsoft.com/office/drawing/2014/main" id="{5E2E0F21-A117-4238-90E2-3197E401594E}"/>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675262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6AE5-3D8D-45AA-A1C8-FE455367A24D}"/>
              </a:ext>
            </a:extLst>
          </p:cNvPr>
          <p:cNvSpPr>
            <a:spLocks noGrp="1"/>
          </p:cNvSpPr>
          <p:nvPr>
            <p:ph type="title"/>
          </p:nvPr>
        </p:nvSpPr>
        <p:spPr/>
        <p:txBody>
          <a:bodyPr rtlCol="0"/>
          <a:lstStyle/>
          <a:p>
            <a:pPr rtl="0"/>
            <a:r>
              <a:rPr lang="pt-BR"/>
              <a:t>Atividade: projetar uma VPC</a:t>
            </a:r>
          </a:p>
        </p:txBody>
      </p:sp>
      <p:sp>
        <p:nvSpPr>
          <p:cNvPr id="3" name="Content Placeholder 2">
            <a:extLst>
              <a:ext uri="{FF2B5EF4-FFF2-40B4-BE49-F238E27FC236}">
                <a16:creationId xmlns:a16="http://schemas.microsoft.com/office/drawing/2014/main" id="{09680C6B-F7D7-4976-92F6-17DF3FAC0AD9}"/>
              </a:ext>
            </a:extLst>
          </p:cNvPr>
          <p:cNvSpPr>
            <a:spLocks noGrp="1"/>
          </p:cNvSpPr>
          <p:nvPr>
            <p:ph idx="1"/>
          </p:nvPr>
        </p:nvSpPr>
        <p:spPr/>
        <p:txBody>
          <a:bodyPr rtlCol="0"/>
          <a:lstStyle/>
          <a:p>
            <a:pPr marL="0" indent="0" rtl="0">
              <a:buNone/>
            </a:pPr>
            <a:r>
              <a:rPr lang="pt-BR" sz="2200" b="1" dirty="0">
                <a:solidFill>
                  <a:schemeClr val="accent5"/>
                </a:solidFill>
              </a:rPr>
              <a:t>Cenário</a:t>
            </a:r>
            <a:r>
              <a:rPr lang="pt-BR" sz="2200" dirty="0"/>
              <a:t>: você tem uma pequena empresa com um site hospedado em uma instância do </a:t>
            </a:r>
            <a:r>
              <a:rPr lang="pt-BR" sz="2200" dirty="0" err="1"/>
              <a:t>Amazon</a:t>
            </a:r>
            <a:r>
              <a:rPr lang="pt-BR" sz="2200" dirty="0"/>
              <a:t> </a:t>
            </a:r>
            <a:r>
              <a:rPr lang="pt-BR" sz="2200" dirty="0" err="1"/>
              <a:t>Elastic</a:t>
            </a:r>
            <a:r>
              <a:rPr lang="pt-BR" sz="2200" dirty="0"/>
              <a:t> Compute </a:t>
            </a:r>
            <a:r>
              <a:rPr lang="pt-BR" sz="2200" dirty="0" err="1"/>
              <a:t>Cloud</a:t>
            </a:r>
            <a:r>
              <a:rPr lang="pt-BR" sz="2200" dirty="0"/>
              <a:t> (</a:t>
            </a:r>
            <a:r>
              <a:rPr lang="pt-BR" sz="2200" dirty="0" err="1"/>
              <a:t>Amazon</a:t>
            </a:r>
            <a:r>
              <a:rPr lang="pt-BR" sz="2200" dirty="0"/>
              <a:t> EC2). Você tem dados do cliente armazenados em um banco de dados de </a:t>
            </a:r>
            <a:r>
              <a:rPr lang="pt-BR" sz="2200" dirty="0" err="1"/>
              <a:t>back-end</a:t>
            </a:r>
            <a:r>
              <a:rPr lang="pt-BR" sz="2200" dirty="0"/>
              <a:t> que deseja manter privados. Você deseja usar </a:t>
            </a:r>
            <a:br>
              <a:rPr lang="pt-BR" sz="2200" dirty="0"/>
            </a:br>
            <a:r>
              <a:rPr lang="pt-BR" sz="2200" dirty="0"/>
              <a:t>a </a:t>
            </a:r>
            <a:r>
              <a:rPr lang="pt-BR" sz="2200" dirty="0" err="1"/>
              <a:t>Amazon</a:t>
            </a:r>
            <a:r>
              <a:rPr lang="pt-BR" sz="2200" dirty="0"/>
              <a:t> VPC para configurar uma VPC que atenda aos seguintes requisitos: </a:t>
            </a:r>
          </a:p>
          <a:p>
            <a:pPr rtl="0"/>
            <a:r>
              <a:rPr lang="pt-BR" sz="2200" dirty="0"/>
              <a:t>O servidor web e o servidor de banco de dados devem estar em </a:t>
            </a:r>
            <a:r>
              <a:rPr lang="pt-BR" sz="2200" dirty="0" err="1"/>
              <a:t>sub-redes</a:t>
            </a:r>
            <a:r>
              <a:rPr lang="pt-BR" sz="2200" dirty="0"/>
              <a:t> separadas.</a:t>
            </a:r>
          </a:p>
          <a:p>
            <a:pPr rtl="0"/>
            <a:r>
              <a:rPr lang="pt-BR" sz="2200" dirty="0"/>
              <a:t>O primeiro endereço da rede deve ser 10.0.0.0. Cada </a:t>
            </a:r>
            <a:r>
              <a:rPr lang="pt-BR" sz="2200" dirty="0" err="1"/>
              <a:t>sub-rede</a:t>
            </a:r>
            <a:r>
              <a:rPr lang="pt-BR" sz="2200" dirty="0"/>
              <a:t> deve ter um total de 256 endereços IPv4.</a:t>
            </a:r>
          </a:p>
          <a:p>
            <a:pPr rtl="0"/>
            <a:r>
              <a:rPr lang="pt-BR" sz="2200" dirty="0"/>
              <a:t>Seus clientes devem sempre ser capazes de acessar seu servidor Web.</a:t>
            </a:r>
          </a:p>
          <a:p>
            <a:pPr rtl="0"/>
            <a:r>
              <a:rPr lang="pt-BR" sz="2200" dirty="0"/>
              <a:t>Seu servidor de banco de dados deve ser capaz de acessar a Internet para fazer atualizações de patches.</a:t>
            </a:r>
          </a:p>
          <a:p>
            <a:pPr rtl="0"/>
            <a:r>
              <a:rPr lang="pt-BR" sz="2200" dirty="0"/>
              <a:t>Sua arquitetura deve ser altamente disponível e usar pelo menos uma camada de firewall personalizada.</a:t>
            </a:r>
          </a:p>
        </p:txBody>
      </p:sp>
      <p:sp>
        <p:nvSpPr>
          <p:cNvPr id="5" name="Footer Placeholder 4">
            <a:extLst>
              <a:ext uri="{FF2B5EF4-FFF2-40B4-BE49-F238E27FC236}">
                <a16:creationId xmlns:a16="http://schemas.microsoft.com/office/drawing/2014/main" id="{52A730BB-C8D4-4232-A243-2C457864B95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E20556D8-E339-4D78-9525-9A8CBEB5735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502888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latin typeface="+mj-lt"/>
              </a:rP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5393080" cy="4814920"/>
          </a:xfrm>
        </p:spPr>
        <p:txBody>
          <a:bodyPr rtlCol="0"/>
          <a:lstStyle/>
          <a:p>
            <a:pPr rtl="0"/>
            <a:r>
              <a:rPr lang="pt-BR" dirty="0">
                <a:latin typeface="+mn-lt"/>
              </a:rPr>
              <a:t>Criar segurança em sua arquitetura de VPC:</a:t>
            </a:r>
          </a:p>
          <a:p>
            <a:pPr lvl="1" rtl="0"/>
            <a:r>
              <a:rPr lang="pt-BR" dirty="0">
                <a:latin typeface="+mn-lt"/>
              </a:rPr>
              <a:t>Isolar </a:t>
            </a:r>
            <a:r>
              <a:rPr lang="pt-BR" dirty="0" err="1">
                <a:latin typeface="+mn-lt"/>
              </a:rPr>
              <a:t>sub-redes</a:t>
            </a:r>
            <a:r>
              <a:rPr lang="pt-BR" dirty="0">
                <a:latin typeface="+mn-lt"/>
              </a:rPr>
              <a:t>, se possível.</a:t>
            </a:r>
          </a:p>
          <a:p>
            <a:pPr lvl="1" rtl="0"/>
            <a:r>
              <a:rPr lang="pt-BR" dirty="0">
                <a:latin typeface="+mn-lt"/>
              </a:rPr>
              <a:t>Escolher o dispositivo de gateway ou conexão VPN apropriado para suas necessidades.</a:t>
            </a:r>
          </a:p>
          <a:p>
            <a:pPr lvl="1" rtl="0"/>
            <a:r>
              <a:rPr lang="pt-BR" dirty="0">
                <a:latin typeface="+mn-lt"/>
              </a:rPr>
              <a:t>Usar firewalls.</a:t>
            </a:r>
          </a:p>
          <a:p>
            <a:pPr rtl="0"/>
            <a:r>
              <a:rPr lang="pt-BR" spc="-20" dirty="0">
                <a:latin typeface="+mn-lt"/>
              </a:rPr>
              <a:t>Grupos de segurança e </a:t>
            </a:r>
            <a:r>
              <a:rPr lang="pt-BR" spc="-20" dirty="0" err="1">
                <a:latin typeface="+mn-lt"/>
              </a:rPr>
              <a:t>ACLs</a:t>
            </a:r>
            <a:r>
              <a:rPr lang="pt-BR" spc="-20" dirty="0">
                <a:latin typeface="+mn-lt"/>
              </a:rPr>
              <a:t> </a:t>
            </a:r>
            <a:br>
              <a:rPr lang="pt-BR" spc="-20" dirty="0">
                <a:latin typeface="+mn-lt"/>
              </a:rPr>
            </a:br>
            <a:r>
              <a:rPr lang="pt-BR" spc="-20" dirty="0">
                <a:latin typeface="+mn-lt"/>
              </a:rPr>
              <a:t>de rede são opções de firewall que você pode usar para proteger sua VPC.</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41</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a:xfrm>
            <a:off x="7305575" y="6356350"/>
            <a:ext cx="4467325"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890042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1178376"/>
            <a:ext cx="3816016" cy="1325563"/>
          </a:xfrm>
        </p:spPr>
        <p:txBody>
          <a:bodyPr rtlCol="0">
            <a:noAutofit/>
          </a:bodyPr>
          <a:lstStyle/>
          <a:p>
            <a:pPr rtl="0"/>
            <a:r>
              <a:rPr lang="pt-BR" spc="-20" dirty="0">
                <a:latin typeface="+mj-lt"/>
              </a:rPr>
              <a:t>Laboratório 2: </a:t>
            </a:r>
            <a:br>
              <a:rPr lang="en-US" spc="-20" dirty="0">
                <a:latin typeface="+mj-lt"/>
              </a:rPr>
            </a:br>
            <a:r>
              <a:rPr lang="pt-BR" spc="-20" dirty="0">
                <a:latin typeface="+mj-lt"/>
              </a:rPr>
              <a:t>Crie uma VPC </a:t>
            </a:r>
            <a:br>
              <a:rPr lang="pt-BR" spc="-20" dirty="0">
                <a:latin typeface="+mj-lt"/>
              </a:rPr>
            </a:br>
            <a:r>
              <a:rPr lang="pt-BR" spc="-20" dirty="0">
                <a:latin typeface="+mj-lt"/>
              </a:rPr>
              <a:t>e inicie um servidor Web</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a:xfrm>
            <a:off x="7103444" y="6356350"/>
            <a:ext cx="4669456"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42</a:t>
            </a:fld>
            <a:endParaRPr lang="en-US" dirty="0"/>
          </a:p>
        </p:txBody>
      </p:sp>
    </p:spTree>
    <p:custDataLst>
      <p:tags r:id="rId1"/>
    </p:custDataLst>
    <p:extLst>
      <p:ext uri="{BB962C8B-B14F-4D97-AF65-F5344CB8AC3E}">
        <p14:creationId xmlns:p14="http://schemas.microsoft.com/office/powerpoint/2010/main" val="357051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2: Cenário</a:t>
            </a:r>
          </a:p>
        </p:txBody>
      </p:sp>
      <p:sp>
        <p:nvSpPr>
          <p:cNvPr id="3" name="Content Placeholder 2"/>
          <p:cNvSpPr>
            <a:spLocks noGrp="1"/>
          </p:cNvSpPr>
          <p:nvPr>
            <p:ph idx="1"/>
          </p:nvPr>
        </p:nvSpPr>
        <p:spPr>
          <a:xfrm>
            <a:off x="419100" y="1528175"/>
            <a:ext cx="11353800" cy="4648788"/>
          </a:xfrm>
        </p:spPr>
        <p:txBody>
          <a:bodyPr rtlCol="0">
            <a:normAutofit/>
          </a:bodyPr>
          <a:lstStyle/>
          <a:p>
            <a:pPr marL="0" lvl="1" indent="0" rtl="0">
              <a:spcBef>
                <a:spcPts val="1800"/>
              </a:spcBef>
              <a:spcAft>
                <a:spcPts val="800"/>
              </a:spcAft>
              <a:buNone/>
            </a:pPr>
            <a:r>
              <a:rPr lang="pt-BR" sz="2800" dirty="0">
                <a:latin typeface="+mn-lt"/>
              </a:rPr>
              <a:t>Neste laboratório, você usa a </a:t>
            </a:r>
            <a:r>
              <a:rPr lang="pt-BR" sz="2800" dirty="0" err="1">
                <a:latin typeface="+mn-lt"/>
              </a:rPr>
              <a:t>Amazon</a:t>
            </a:r>
            <a:r>
              <a:rPr lang="pt-BR" sz="2800" dirty="0">
                <a:latin typeface="+mn-lt"/>
              </a:rPr>
              <a:t> VPC para </a:t>
            </a:r>
            <a:r>
              <a:rPr lang="pt-BR" sz="2800" dirty="0">
                <a:solidFill>
                  <a:schemeClr val="accent5"/>
                </a:solidFill>
                <a:latin typeface="+mn-lt"/>
              </a:rPr>
              <a:t>criar sua própria VPC </a:t>
            </a:r>
            <a:br>
              <a:rPr lang="pt-BR" sz="2800" dirty="0">
                <a:solidFill>
                  <a:schemeClr val="accent5"/>
                </a:solidFill>
                <a:latin typeface="+mn-lt"/>
              </a:rPr>
            </a:br>
            <a:r>
              <a:rPr lang="pt-BR" sz="2800" dirty="0">
                <a:latin typeface="+mn-lt"/>
              </a:rPr>
              <a:t>e adicionar alguns componentes para produzir uma rede personalizada. Você </a:t>
            </a:r>
            <a:r>
              <a:rPr lang="pt-BR" sz="2800" dirty="0">
                <a:solidFill>
                  <a:schemeClr val="accent5"/>
                </a:solidFill>
                <a:latin typeface="+mn-lt"/>
              </a:rPr>
              <a:t>cria um grupo de segurança</a:t>
            </a:r>
            <a:r>
              <a:rPr lang="pt-BR" sz="2800" dirty="0">
                <a:solidFill>
                  <a:schemeClr val="accent6"/>
                </a:solidFill>
                <a:latin typeface="+mn-lt"/>
              </a:rPr>
              <a:t> </a:t>
            </a:r>
            <a:r>
              <a:rPr lang="pt-BR" sz="2800" dirty="0">
                <a:latin typeface="+mn-lt"/>
              </a:rPr>
              <a:t>para sua VPC. Você também </a:t>
            </a:r>
            <a:r>
              <a:rPr lang="pt-BR" sz="2800" dirty="0">
                <a:solidFill>
                  <a:schemeClr val="accent5"/>
                </a:solidFill>
                <a:latin typeface="+mn-lt"/>
              </a:rPr>
              <a:t>cria uma instância do EC2 e a configura</a:t>
            </a:r>
            <a:r>
              <a:rPr lang="pt-BR" sz="2800" dirty="0">
                <a:solidFill>
                  <a:schemeClr val="accent6"/>
                </a:solidFill>
                <a:latin typeface="+mn-lt"/>
              </a:rPr>
              <a:t> </a:t>
            </a:r>
            <a:r>
              <a:rPr lang="pt-BR" sz="2800" dirty="0">
                <a:latin typeface="+mn-lt"/>
              </a:rPr>
              <a:t>para executar um servidor web e usar </a:t>
            </a:r>
            <a:br>
              <a:rPr lang="pt-BR" sz="2800" dirty="0">
                <a:latin typeface="+mn-lt"/>
              </a:rPr>
            </a:br>
            <a:r>
              <a:rPr lang="pt-BR" sz="2800" dirty="0">
                <a:latin typeface="+mn-lt"/>
              </a:rPr>
              <a:t>o grupo de segurança. Em seguida, execute a instância do EC2 na VPC.</a:t>
            </a:r>
          </a:p>
        </p:txBody>
      </p:sp>
      <p:pic>
        <p:nvPicPr>
          <p:cNvPr id="8" name="Graphic 7">
            <a:extLst>
              <a:ext uri="{FF2B5EF4-FFF2-40B4-BE49-F238E27FC236}">
                <a16:creationId xmlns:a16="http://schemas.microsoft.com/office/drawing/2014/main" id="{E492C4CC-206D-45F4-B279-B43B59A4868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9575" y="4074125"/>
            <a:ext cx="914400" cy="914400"/>
          </a:xfrm>
          <a:prstGeom prst="rect">
            <a:avLst/>
          </a:prstGeom>
        </p:spPr>
      </p:pic>
      <p:sp>
        <p:nvSpPr>
          <p:cNvPr id="10" name="TextBox 9">
            <a:extLst>
              <a:ext uri="{FF2B5EF4-FFF2-40B4-BE49-F238E27FC236}">
                <a16:creationId xmlns:a16="http://schemas.microsoft.com/office/drawing/2014/main" id="{85EE2081-41F3-4A9E-94F2-64FD9402C037}"/>
              </a:ext>
            </a:extLst>
          </p:cNvPr>
          <p:cNvSpPr txBox="1"/>
          <p:nvPr/>
        </p:nvSpPr>
        <p:spPr>
          <a:xfrm>
            <a:off x="3968754" y="4999203"/>
            <a:ext cx="1416046" cy="707886"/>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 name="Graphic 8">
            <a:extLst>
              <a:ext uri="{FF2B5EF4-FFF2-40B4-BE49-F238E27FC236}">
                <a16:creationId xmlns:a16="http://schemas.microsoft.com/office/drawing/2014/main" id="{C48D4464-78E6-4E6A-A901-9ECF57150CD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8025" y="4074125"/>
            <a:ext cx="914400" cy="914400"/>
          </a:xfrm>
          <a:prstGeom prst="rect">
            <a:avLst/>
          </a:prstGeom>
        </p:spPr>
      </p:pic>
      <p:sp>
        <p:nvSpPr>
          <p:cNvPr id="11" name="TextBox 10">
            <a:extLst>
              <a:ext uri="{FF2B5EF4-FFF2-40B4-BE49-F238E27FC236}">
                <a16:creationId xmlns:a16="http://schemas.microsoft.com/office/drawing/2014/main" id="{29717204-8FC3-4A0A-90BC-53A13EA7330A}"/>
              </a:ext>
            </a:extLst>
          </p:cNvPr>
          <p:cNvSpPr txBox="1"/>
          <p:nvPr/>
        </p:nvSpPr>
        <p:spPr>
          <a:xfrm>
            <a:off x="6838950" y="4999203"/>
            <a:ext cx="1352550" cy="707886"/>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Amazon EC2</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Footer Placeholder 3">
            <a:extLst>
              <a:ext uri="{FF2B5EF4-FFF2-40B4-BE49-F238E27FC236}">
                <a16:creationId xmlns:a16="http://schemas.microsoft.com/office/drawing/2014/main" id="{48DB2359-3321-2344-AD76-E51CCC87EE68}"/>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6" name="Slide Number Placeholder 5">
            <a:extLst>
              <a:ext uri="{FF2B5EF4-FFF2-40B4-BE49-F238E27FC236}">
                <a16:creationId xmlns:a16="http://schemas.microsoft.com/office/drawing/2014/main" id="{D0C74FD2-4162-974A-ACE5-D8EAA158A13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2719496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2: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a:xfrm>
            <a:off x="1856508" y="1528175"/>
            <a:ext cx="9667009" cy="4648788"/>
          </a:xfrm>
        </p:spPr>
        <p:txBody>
          <a:bodyPr rtlCol="0"/>
          <a:lstStyle/>
          <a:p>
            <a:pPr rtl="0"/>
            <a:r>
              <a:rPr lang="pt-BR" dirty="0">
                <a:latin typeface="+mn-lt"/>
              </a:rPr>
              <a:t>Criar uma VPC</a:t>
            </a:r>
            <a:br>
              <a:rPr lang="en-US" dirty="0">
                <a:latin typeface="+mn-lt"/>
              </a:rPr>
            </a:br>
            <a:endParaRPr lang="en-US" dirty="0">
              <a:latin typeface="+mn-lt"/>
            </a:endParaRPr>
          </a:p>
          <a:p>
            <a:pPr rtl="0"/>
            <a:r>
              <a:rPr lang="pt-BR" dirty="0">
                <a:latin typeface="+mn-lt"/>
              </a:rPr>
              <a:t>Criar </a:t>
            </a:r>
            <a:r>
              <a:rPr lang="pt-BR" dirty="0" err="1">
                <a:latin typeface="+mn-lt"/>
              </a:rPr>
              <a:t>sub-redes</a:t>
            </a:r>
            <a:r>
              <a:rPr lang="pt-BR" dirty="0">
                <a:latin typeface="+mn-lt"/>
              </a:rPr>
              <a:t> adicionais.</a:t>
            </a:r>
            <a:br>
              <a:rPr lang="en-US" dirty="0">
                <a:latin typeface="+mn-lt"/>
              </a:rPr>
            </a:br>
            <a:endParaRPr lang="en-US" dirty="0">
              <a:latin typeface="+mn-lt"/>
            </a:endParaRPr>
          </a:p>
          <a:p>
            <a:pPr rtl="0"/>
            <a:r>
              <a:rPr lang="pt-BR" dirty="0">
                <a:latin typeface="+mn-lt"/>
              </a:rPr>
              <a:t>Criar um grupo de segurança da VPC.</a:t>
            </a:r>
            <a:br>
              <a:rPr lang="en-US" dirty="0">
                <a:latin typeface="+mn-lt"/>
              </a:rPr>
            </a:br>
            <a:endParaRPr lang="en-US" dirty="0">
              <a:latin typeface="+mn-lt"/>
            </a:endParaRPr>
          </a:p>
          <a:p>
            <a:pPr rtl="0"/>
            <a:r>
              <a:rPr lang="pt-BR" dirty="0">
                <a:latin typeface="+mn-lt"/>
              </a:rPr>
              <a:t>Iniciar uma instância de servidor Web.</a:t>
            </a:r>
          </a:p>
        </p:txBody>
      </p:sp>
      <p:pic>
        <p:nvPicPr>
          <p:cNvPr id="9" name="Graphic 8">
            <a:extLst>
              <a:ext uri="{FF2B5EF4-FFF2-40B4-BE49-F238E27FC236}">
                <a16:creationId xmlns:a16="http://schemas.microsoft.com/office/drawing/2014/main" id="{2BEF4699-12B8-4904-A080-FF40DD167F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9308" y="1528175"/>
            <a:ext cx="457200" cy="457200"/>
          </a:xfrm>
          <a:prstGeom prst="rect">
            <a:avLst/>
          </a:prstGeom>
        </p:spPr>
      </p:pic>
      <p:pic>
        <p:nvPicPr>
          <p:cNvPr id="12" name="Graphic 11">
            <a:extLst>
              <a:ext uri="{FF2B5EF4-FFF2-40B4-BE49-F238E27FC236}">
                <a16:creationId xmlns:a16="http://schemas.microsoft.com/office/drawing/2014/main" id="{696BBAD2-3210-45BC-85FD-AF12640EE0A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9308" y="2410420"/>
            <a:ext cx="457200" cy="457200"/>
          </a:xfrm>
          <a:prstGeom prst="rect">
            <a:avLst/>
          </a:prstGeom>
        </p:spPr>
      </p:pic>
      <p:sp>
        <p:nvSpPr>
          <p:cNvPr id="10" name="Rectangle 9">
            <a:extLst>
              <a:ext uri="{FF2B5EF4-FFF2-40B4-BE49-F238E27FC236}">
                <a16:creationId xmlns:a16="http://schemas.microsoft.com/office/drawing/2014/main" id="{D2F08BE0-FFC4-400A-879F-23A6A5ED9D92}"/>
              </a:ext>
            </a:extLst>
          </p:cNvPr>
          <p:cNvSpPr/>
          <p:nvPr/>
        </p:nvSpPr>
        <p:spPr>
          <a:xfrm>
            <a:off x="712269" y="3174934"/>
            <a:ext cx="1144239" cy="68722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DF3312"/>
                </a:solidFill>
                <a:effectLst/>
                <a:uLnTx/>
                <a:uFillTx/>
                <a:ea typeface="+mn-ea"/>
                <a:cs typeface="+mn-cs"/>
              </a:rPr>
              <a:t>Grupo de segurança</a:t>
            </a:r>
          </a:p>
        </p:txBody>
      </p:sp>
      <p:pic>
        <p:nvPicPr>
          <p:cNvPr id="13" name="Graphic 12">
            <a:extLst>
              <a:ext uri="{FF2B5EF4-FFF2-40B4-BE49-F238E27FC236}">
                <a16:creationId xmlns:a16="http://schemas.microsoft.com/office/drawing/2014/main" id="{130467E1-7A15-485A-92C8-65CA3CE829B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99308" y="4200445"/>
            <a:ext cx="457200" cy="457200"/>
          </a:xfrm>
          <a:prstGeom prst="rect">
            <a:avLst/>
          </a:prstGeom>
        </p:spPr>
      </p:pic>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667191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6B2B61-B581-41F9-9E73-503575575564}"/>
              </a:ext>
            </a:extLst>
          </p:cNvPr>
          <p:cNvSpPr>
            <a:spLocks noGrp="1"/>
          </p:cNvSpPr>
          <p:nvPr>
            <p:ph type="title"/>
          </p:nvPr>
        </p:nvSpPr>
        <p:spPr/>
        <p:txBody>
          <a:bodyPr rtlCol="0"/>
          <a:lstStyle/>
          <a:p>
            <a:pPr rtl="0"/>
            <a:r>
              <a:rPr lang="pt-BR">
                <a:latin typeface="+mn-lt"/>
              </a:rPr>
              <a:t>Laboratório 2: Produto final</a:t>
            </a:r>
          </a:p>
        </p:txBody>
      </p:sp>
      <p:grpSp>
        <p:nvGrpSpPr>
          <p:cNvPr id="2" name="Group 1" descr="architecture diagram of a vpc spread across two availability zones. vpc has an internet gateway and a public subnet and a private subnet in each availability zone.">
            <a:extLst>
              <a:ext uri="{FF2B5EF4-FFF2-40B4-BE49-F238E27FC236}">
                <a16:creationId xmlns:a16="http://schemas.microsoft.com/office/drawing/2014/main" id="{13A70E89-DD2E-4466-8BF9-3F2FA8BFCE90}"/>
              </a:ext>
            </a:extLst>
          </p:cNvPr>
          <p:cNvGrpSpPr/>
          <p:nvPr/>
        </p:nvGrpSpPr>
        <p:grpSpPr>
          <a:xfrm>
            <a:off x="319021" y="1250209"/>
            <a:ext cx="7605780" cy="5106141"/>
            <a:chOff x="319021" y="1250209"/>
            <a:chExt cx="7605780" cy="5106141"/>
          </a:xfrm>
        </p:grpSpPr>
        <p:sp>
          <p:nvSpPr>
            <p:cNvPr id="7" name="Rectangle 6">
              <a:extLst>
                <a:ext uri="{FF2B5EF4-FFF2-40B4-BE49-F238E27FC236}">
                  <a16:creationId xmlns:a16="http://schemas.microsoft.com/office/drawing/2014/main" id="{7BC357CD-7FD7-489B-8C0D-2D259BE89B85}"/>
                </a:ext>
              </a:extLst>
            </p:cNvPr>
            <p:cNvSpPr/>
            <p:nvPr/>
          </p:nvSpPr>
          <p:spPr>
            <a:xfrm>
              <a:off x="1150024" y="2253734"/>
              <a:ext cx="2560320" cy="39319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a:ea typeface="+mn-ea"/>
                  <a:cs typeface="+mn-cs"/>
                </a:rPr>
                <a:t>Zona de disponibilidade A</a:t>
              </a:r>
            </a:p>
          </p:txBody>
        </p:sp>
        <p:sp>
          <p:nvSpPr>
            <p:cNvPr id="9" name="Rectangle 8">
              <a:extLst>
                <a:ext uri="{FF2B5EF4-FFF2-40B4-BE49-F238E27FC236}">
                  <a16:creationId xmlns:a16="http://schemas.microsoft.com/office/drawing/2014/main" id="{C5ECB95F-D928-4754-AF5C-B1609AC9FC2C}"/>
                </a:ext>
              </a:extLst>
            </p:cNvPr>
            <p:cNvSpPr/>
            <p:nvPr/>
          </p:nvSpPr>
          <p:spPr>
            <a:xfrm>
              <a:off x="1291222" y="3023703"/>
              <a:ext cx="228600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latin typeface="Amazon Ember Light"/>
                  <a:ea typeface="+mn-ea"/>
                  <a:cs typeface="+mn-cs"/>
                </a:rPr>
                <a:t>Sub-rede</a:t>
              </a:r>
              <a:r>
                <a:rPr lang="pt-BR" sz="1600" b="0" i="0" u="none" strike="noStrike" kern="0" cap="none" spc="-20" normalizeH="0" noProof="0" dirty="0">
                  <a:ln>
                    <a:noFill/>
                  </a:ln>
                  <a:solidFill>
                    <a:srgbClr val="1D8900"/>
                  </a:solidFill>
                  <a:effectLst/>
                  <a:uLnTx/>
                  <a:uFillTx/>
                  <a:latin typeface="Amazon Ember Light"/>
                  <a:ea typeface="+mn-ea"/>
                  <a:cs typeface="+mn-cs"/>
                </a:rPr>
                <a:t> pública 1:</a:t>
              </a:r>
              <a:br>
                <a:rPr kumimoji="0" lang="en-US" sz="1600" b="0" i="0" u="none" strike="noStrike" kern="0" cap="none" spc="-20" normalizeH="0" baseline="0" noProof="0" dirty="0">
                  <a:ln>
                    <a:noFill/>
                  </a:ln>
                  <a:solidFill>
                    <a:srgbClr val="1D8900"/>
                  </a:solidFill>
                  <a:effectLst/>
                  <a:uLnTx/>
                  <a:uFillTx/>
                  <a:latin typeface="Amazon Ember Light"/>
                  <a:ea typeface="+mn-ea"/>
                  <a:cs typeface="+mn-cs"/>
                </a:rPr>
              </a:br>
              <a:r>
                <a:rPr lang="pt-BR" sz="1600" b="0" i="0" u="none" strike="noStrike" kern="0" cap="none" spc="0" normalizeH="0" noProof="0" dirty="0">
                  <a:ln>
                    <a:noFill/>
                  </a:ln>
                  <a:solidFill>
                    <a:srgbClr val="1D8900"/>
                  </a:solidFill>
                  <a:effectLst/>
                  <a:uLnTx/>
                  <a:uFillTx/>
                  <a:latin typeface="Amazon Ember Light"/>
                  <a:ea typeface="+mn-ea"/>
                  <a:cs typeface="+mn-cs"/>
                </a:rPr>
                <a:t>10.0.0.0/24</a:t>
              </a:r>
              <a:endParaRPr kumimoji="0" lang="en-US" sz="1600" b="0" i="0" u="none" strike="noStrike" kern="0" cap="none" spc="0" normalizeH="0" baseline="0" noProof="0" dirty="0">
                <a:ln>
                  <a:noFill/>
                </a:ln>
                <a:solidFill>
                  <a:srgbClr val="1D8900"/>
                </a:solidFill>
                <a:effectLst/>
                <a:uLnTx/>
                <a:uFillTx/>
                <a:latin typeface="Amazon Ember Light"/>
                <a:ea typeface="+mn-ea"/>
                <a:cs typeface="+mn-cs"/>
              </a:endParaRPr>
            </a:p>
          </p:txBody>
        </p:sp>
        <p:pic>
          <p:nvPicPr>
            <p:cNvPr id="10" name="Graphic 9">
              <a:extLst>
                <a:ext uri="{FF2B5EF4-FFF2-40B4-BE49-F238E27FC236}">
                  <a16:creationId xmlns:a16="http://schemas.microsoft.com/office/drawing/2014/main" id="{4C90CD01-3D3B-4F82-8A3B-8BD126E4671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1223" y="3021344"/>
              <a:ext cx="457200" cy="457200"/>
            </a:xfrm>
            <a:prstGeom prst="rect">
              <a:avLst/>
            </a:prstGeom>
          </p:spPr>
        </p:pic>
        <p:pic>
          <p:nvPicPr>
            <p:cNvPr id="11" name="Graphic 10">
              <a:extLst>
                <a:ext uri="{FF2B5EF4-FFF2-40B4-BE49-F238E27FC236}">
                  <a16:creationId xmlns:a16="http://schemas.microsoft.com/office/drawing/2014/main" id="{41FD47E6-1ABB-4E4A-B023-57F07322397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2261" y="2358922"/>
              <a:ext cx="469900" cy="469900"/>
            </a:xfrm>
            <a:prstGeom prst="rect">
              <a:avLst/>
            </a:prstGeom>
          </p:spPr>
        </p:pic>
        <p:sp>
          <p:nvSpPr>
            <p:cNvPr id="17" name="Rectangle 16">
              <a:extLst>
                <a:ext uri="{FF2B5EF4-FFF2-40B4-BE49-F238E27FC236}">
                  <a16:creationId xmlns:a16="http://schemas.microsoft.com/office/drawing/2014/main" id="{3CFC1867-29CE-4D9F-BA7B-6E4C69776511}"/>
                </a:ext>
              </a:extLst>
            </p:cNvPr>
            <p:cNvSpPr/>
            <p:nvPr/>
          </p:nvSpPr>
          <p:spPr>
            <a:xfrm>
              <a:off x="1291221" y="4583644"/>
              <a:ext cx="22860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007CBC"/>
                  </a:solidFill>
                  <a:effectLst/>
                  <a:uLnTx/>
                  <a:uFillTx/>
                  <a:latin typeface="Amazon Ember Light"/>
                  <a:ea typeface="+mn-ea"/>
                  <a:cs typeface="+mn-cs"/>
                </a:rPr>
                <a:t>Sub-rede</a:t>
              </a:r>
              <a:r>
                <a:rPr lang="pt-BR" sz="1600" b="0" i="0" u="none" strike="noStrike" kern="0" cap="none" spc="-20" normalizeH="0" noProof="0" dirty="0">
                  <a:ln>
                    <a:noFill/>
                  </a:ln>
                  <a:solidFill>
                    <a:srgbClr val="007CBC"/>
                  </a:solidFill>
                  <a:effectLst/>
                  <a:uLnTx/>
                  <a:uFillTx/>
                  <a:latin typeface="Amazon Ember Light"/>
                  <a:ea typeface="+mn-ea"/>
                  <a:cs typeface="+mn-cs"/>
                </a:rPr>
                <a:t> privada 1: </a:t>
              </a:r>
              <a:br>
                <a:rPr kumimoji="0" lang="en-US" sz="1600" b="0" i="0" u="none" strike="noStrike" kern="0" cap="none" spc="0" normalizeH="0" baseline="0" noProof="0" dirty="0">
                  <a:ln>
                    <a:noFill/>
                  </a:ln>
                  <a:solidFill>
                    <a:srgbClr val="007CBC"/>
                  </a:solidFill>
                  <a:effectLst/>
                  <a:uLnTx/>
                  <a:uFillTx/>
                  <a:latin typeface="Amazon Ember Light"/>
                  <a:ea typeface="+mn-ea"/>
                  <a:cs typeface="+mn-cs"/>
                </a:rPr>
              </a:br>
              <a:r>
                <a:rPr lang="pt-BR" sz="1600" b="0" i="0" u="none" strike="noStrike" kern="0" cap="none" spc="0" normalizeH="0" noProof="0" dirty="0">
                  <a:ln>
                    <a:noFill/>
                  </a:ln>
                  <a:solidFill>
                    <a:srgbClr val="007CBC"/>
                  </a:solidFill>
                  <a:effectLst/>
                  <a:uLnTx/>
                  <a:uFillTx/>
                  <a:latin typeface="Amazon Ember Light"/>
                  <a:ea typeface="+mn-ea"/>
                  <a:cs typeface="+mn-cs"/>
                </a:rPr>
                <a:t>10.0.1.0/24</a:t>
              </a:r>
              <a:endParaRPr kumimoji="0" lang="en-US" sz="1600" b="0" i="0" u="none" strike="noStrike" kern="0" cap="none" spc="0" normalizeH="0" baseline="0" noProof="0" dirty="0">
                <a:ln>
                  <a:noFill/>
                </a:ln>
                <a:solidFill>
                  <a:srgbClr val="007CBC"/>
                </a:solidFill>
                <a:effectLst/>
                <a:uLnTx/>
                <a:uFillTx/>
                <a:latin typeface="Amazon Ember Light"/>
                <a:ea typeface="+mn-ea"/>
                <a:cs typeface="+mn-cs"/>
              </a:endParaRPr>
            </a:p>
          </p:txBody>
        </p:sp>
        <p:pic>
          <p:nvPicPr>
            <p:cNvPr id="18" name="Graphic 17">
              <a:extLst>
                <a:ext uri="{FF2B5EF4-FFF2-40B4-BE49-F238E27FC236}">
                  <a16:creationId xmlns:a16="http://schemas.microsoft.com/office/drawing/2014/main" id="{09CC54DD-6FC6-41F6-9BFB-4746503C070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222" y="4581286"/>
              <a:ext cx="457200" cy="457200"/>
            </a:xfrm>
            <a:prstGeom prst="rect">
              <a:avLst/>
            </a:prstGeom>
          </p:spPr>
        </p:pic>
        <p:sp>
          <p:nvSpPr>
            <p:cNvPr id="25" name="Rectangle 24">
              <a:extLst>
                <a:ext uri="{FF2B5EF4-FFF2-40B4-BE49-F238E27FC236}">
                  <a16:creationId xmlns:a16="http://schemas.microsoft.com/office/drawing/2014/main" id="{E0605678-574C-401E-B953-57B7E5D730E2}"/>
                </a:ext>
              </a:extLst>
            </p:cNvPr>
            <p:cNvSpPr/>
            <p:nvPr/>
          </p:nvSpPr>
          <p:spPr>
            <a:xfrm>
              <a:off x="319022" y="1250209"/>
              <a:ext cx="7605779" cy="510614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latin typeface="Amazon Ember Light"/>
                  <a:ea typeface="+mn-ea"/>
                  <a:cs typeface="+mn-cs"/>
                </a:rPr>
                <a:t> </a:t>
              </a:r>
              <a:r>
                <a:rPr lang="pt-BR" sz="1600" b="0" i="0" u="none" strike="noStrike" kern="0" cap="none" spc="0" normalizeH="0" noProof="0">
                  <a:ln>
                    <a:noFill/>
                  </a:ln>
                  <a:solidFill>
                    <a:sysClr val="windowText" lastClr="000000"/>
                  </a:solidFill>
                  <a:effectLst/>
                  <a:uLnTx/>
                  <a:uFillTx/>
                  <a:latin typeface="Amazon Ember Light"/>
                  <a:ea typeface="+mn-ea"/>
                  <a:cs typeface="+mn-cs"/>
                </a:rPr>
                <a:t>Nuvem AWS</a:t>
              </a:r>
            </a:p>
          </p:txBody>
        </p:sp>
        <p:pic>
          <p:nvPicPr>
            <p:cNvPr id="26" name="Graphic 25">
              <a:extLst>
                <a:ext uri="{FF2B5EF4-FFF2-40B4-BE49-F238E27FC236}">
                  <a16:creationId xmlns:a16="http://schemas.microsoft.com/office/drawing/2014/main" id="{9A15C567-F184-495F-B429-1C1CC1F3ABB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021" y="1250209"/>
              <a:ext cx="431842" cy="457200"/>
            </a:xfrm>
            <a:prstGeom prst="rect">
              <a:avLst/>
            </a:prstGeom>
          </p:spPr>
        </p:pic>
        <p:sp>
          <p:nvSpPr>
            <p:cNvPr id="28" name="Rectangle 27">
              <a:extLst>
                <a:ext uri="{FF2B5EF4-FFF2-40B4-BE49-F238E27FC236}">
                  <a16:creationId xmlns:a16="http://schemas.microsoft.com/office/drawing/2014/main" id="{20E3F9B4-C36A-4357-8E6E-66C01D596CCE}"/>
                </a:ext>
              </a:extLst>
            </p:cNvPr>
            <p:cNvSpPr/>
            <p:nvPr/>
          </p:nvSpPr>
          <p:spPr>
            <a:xfrm>
              <a:off x="447171" y="1864835"/>
              <a:ext cx="7269084" cy="438912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a:ea typeface="+mn-ea"/>
                  <a:cs typeface="+mn-cs"/>
                </a:rPr>
                <a:t> Região</a:t>
              </a:r>
            </a:p>
          </p:txBody>
        </p:sp>
        <p:pic>
          <p:nvPicPr>
            <p:cNvPr id="29" name="Graphic 28">
              <a:extLst>
                <a:ext uri="{FF2B5EF4-FFF2-40B4-BE49-F238E27FC236}">
                  <a16:creationId xmlns:a16="http://schemas.microsoft.com/office/drawing/2014/main" id="{7D768B23-28DD-44A1-AA88-C76A87AA847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171" y="1864837"/>
              <a:ext cx="457200" cy="457200"/>
            </a:xfrm>
            <a:prstGeom prst="rect">
              <a:avLst/>
            </a:prstGeom>
          </p:spPr>
        </p:pic>
        <p:sp>
          <p:nvSpPr>
            <p:cNvPr id="31" name="Rectangle 30">
              <a:extLst>
                <a:ext uri="{FF2B5EF4-FFF2-40B4-BE49-F238E27FC236}">
                  <a16:creationId xmlns:a16="http://schemas.microsoft.com/office/drawing/2014/main" id="{255794AC-4456-460B-AEF7-F441B188A7AF}"/>
                </a:ext>
              </a:extLst>
            </p:cNvPr>
            <p:cNvSpPr/>
            <p:nvPr/>
          </p:nvSpPr>
          <p:spPr>
            <a:xfrm>
              <a:off x="651032" y="2601304"/>
              <a:ext cx="6840632" cy="35204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a:ea typeface="+mn-ea"/>
                  <a:cs typeface="+mn-cs"/>
                </a:rPr>
                <a:t> VPC: </a:t>
              </a:r>
              <a:r>
                <a:rPr lang="pt-BR" sz="1600" b="0" i="0" u="none" strike="noStrike" kern="1200" cap="none" spc="0" normalizeH="0" noProof="0">
                  <a:ln>
                    <a:noFill/>
                  </a:ln>
                  <a:solidFill>
                    <a:srgbClr val="1D8900"/>
                  </a:solidFill>
                  <a:effectLst/>
                  <a:uLnTx/>
                  <a:uFillTx/>
                  <a:latin typeface="Amazon Ember Light"/>
                  <a:ea typeface="+mn-ea"/>
                  <a:cs typeface="+mn-cs"/>
                </a:rPr>
                <a:t>10.0.0.0/16</a:t>
              </a:r>
            </a:p>
          </p:txBody>
        </p:sp>
        <p:pic>
          <p:nvPicPr>
            <p:cNvPr id="32" name="Graphic 31">
              <a:extLst>
                <a:ext uri="{FF2B5EF4-FFF2-40B4-BE49-F238E27FC236}">
                  <a16:creationId xmlns:a16="http://schemas.microsoft.com/office/drawing/2014/main" id="{15298B1A-D3B2-4301-85E0-15D96800DD2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1032" y="2601303"/>
              <a:ext cx="457200" cy="457200"/>
            </a:xfrm>
            <a:prstGeom prst="rect">
              <a:avLst/>
            </a:prstGeom>
          </p:spPr>
        </p:pic>
        <p:sp>
          <p:nvSpPr>
            <p:cNvPr id="34" name="TextBox 33">
              <a:extLst>
                <a:ext uri="{FF2B5EF4-FFF2-40B4-BE49-F238E27FC236}">
                  <a16:creationId xmlns:a16="http://schemas.microsoft.com/office/drawing/2014/main" id="{1EDCF6E1-F736-4F69-BE79-9D282D9B166C}"/>
                </a:ext>
              </a:extLst>
            </p:cNvPr>
            <p:cNvSpPr txBox="1"/>
            <p:nvPr/>
          </p:nvSpPr>
          <p:spPr>
            <a:xfrm>
              <a:off x="3745017" y="2822330"/>
              <a:ext cx="947695"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t>Internet</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t>gateway</a:t>
              </a:r>
            </a:p>
          </p:txBody>
        </p:sp>
        <p:sp>
          <p:nvSpPr>
            <p:cNvPr id="36" name="Rectangle 35">
              <a:extLst>
                <a:ext uri="{FF2B5EF4-FFF2-40B4-BE49-F238E27FC236}">
                  <a16:creationId xmlns:a16="http://schemas.microsoft.com/office/drawing/2014/main" id="{5B6BA30C-BE44-4551-A2DF-D0A70988C62C}"/>
                </a:ext>
              </a:extLst>
            </p:cNvPr>
            <p:cNvSpPr/>
            <p:nvPr/>
          </p:nvSpPr>
          <p:spPr>
            <a:xfrm>
              <a:off x="4704077" y="2253733"/>
              <a:ext cx="2560320" cy="39319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a:ea typeface="+mn-ea"/>
                  <a:cs typeface="+mn-cs"/>
                </a:rPr>
                <a:t>Zona de disponibilidade B</a:t>
              </a:r>
            </a:p>
          </p:txBody>
        </p:sp>
        <p:sp>
          <p:nvSpPr>
            <p:cNvPr id="37" name="Rectangle 36">
              <a:extLst>
                <a:ext uri="{FF2B5EF4-FFF2-40B4-BE49-F238E27FC236}">
                  <a16:creationId xmlns:a16="http://schemas.microsoft.com/office/drawing/2014/main" id="{DC7FB6F2-BAD2-4BBA-BBAD-EBF534C5EAD2}"/>
                </a:ext>
              </a:extLst>
            </p:cNvPr>
            <p:cNvSpPr/>
            <p:nvPr/>
          </p:nvSpPr>
          <p:spPr>
            <a:xfrm>
              <a:off x="4845275" y="3023703"/>
              <a:ext cx="228600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defRPr/>
              </a:pPr>
              <a:r>
                <a:rPr lang="pt-BR" sz="1600" kern="0" spc="-20" dirty="0" err="1">
                  <a:solidFill>
                    <a:srgbClr val="1D8900"/>
                  </a:solidFill>
                  <a:latin typeface="Amazon Ember Light"/>
                </a:rPr>
                <a:t>Sub-rede</a:t>
              </a:r>
              <a:r>
                <a:rPr lang="pt-BR" sz="1600" kern="0" spc="-20" dirty="0">
                  <a:solidFill>
                    <a:srgbClr val="1D8900"/>
                  </a:solidFill>
                  <a:latin typeface="Amazon Ember Light"/>
                </a:rPr>
                <a:t> pública 2:</a:t>
              </a:r>
              <a:br>
                <a:rPr kumimoji="0" lang="en-US" sz="1600" b="0" i="0" u="none" strike="noStrike" kern="0" cap="none" spc="0" normalizeH="0" baseline="0" noProof="0" dirty="0">
                  <a:ln>
                    <a:noFill/>
                  </a:ln>
                  <a:solidFill>
                    <a:srgbClr val="1D8900"/>
                  </a:solidFill>
                  <a:effectLst/>
                  <a:uLnTx/>
                  <a:uFillTx/>
                  <a:latin typeface="Amazon Ember Light"/>
                  <a:ea typeface="+mn-ea"/>
                  <a:cs typeface="+mn-cs"/>
                </a:rPr>
              </a:br>
              <a:r>
                <a:rPr lang="pt-BR" sz="1600" b="0" i="0" u="none" strike="noStrike" kern="0" cap="none" spc="0" normalizeH="0" noProof="0" dirty="0">
                  <a:ln>
                    <a:noFill/>
                  </a:ln>
                  <a:solidFill>
                    <a:srgbClr val="1D8900"/>
                  </a:solidFill>
                  <a:effectLst/>
                  <a:uLnTx/>
                  <a:uFillTx/>
                  <a:latin typeface="Amazon Ember Light"/>
                  <a:ea typeface="+mn-ea"/>
                  <a:cs typeface="+mn-cs"/>
                </a:rPr>
                <a:t>10.0.2.0/24</a:t>
              </a:r>
              <a:endParaRPr kumimoji="0" lang="en-US" sz="1600" b="0" i="0" u="none" strike="noStrike" kern="0" cap="none" spc="0" normalizeH="0" baseline="0" noProof="0" dirty="0">
                <a:ln>
                  <a:noFill/>
                </a:ln>
                <a:solidFill>
                  <a:srgbClr val="1D8900"/>
                </a:solidFill>
                <a:effectLst/>
                <a:uLnTx/>
                <a:uFillTx/>
                <a:latin typeface="Amazon Ember Light"/>
                <a:ea typeface="+mn-ea"/>
                <a:cs typeface="+mn-cs"/>
              </a:endParaRPr>
            </a:p>
          </p:txBody>
        </p:sp>
        <p:sp>
          <p:nvSpPr>
            <p:cNvPr id="39" name="Rectangle 38">
              <a:extLst>
                <a:ext uri="{FF2B5EF4-FFF2-40B4-BE49-F238E27FC236}">
                  <a16:creationId xmlns:a16="http://schemas.microsoft.com/office/drawing/2014/main" id="{6B39561C-450B-44B7-89FF-BDC62C028110}"/>
                </a:ext>
              </a:extLst>
            </p:cNvPr>
            <p:cNvSpPr/>
            <p:nvPr/>
          </p:nvSpPr>
          <p:spPr>
            <a:xfrm>
              <a:off x="4845274" y="4583644"/>
              <a:ext cx="22860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tabLst/>
                <a:defRPr/>
              </a:pPr>
              <a:r>
                <a:rPr lang="pt-BR" sz="1600" kern="0" spc="-20" dirty="0" err="1">
                  <a:solidFill>
                    <a:srgbClr val="007CBC"/>
                  </a:solidFill>
                  <a:latin typeface="Amazon Ember Light"/>
                </a:rPr>
                <a:t>Sub-rede</a:t>
              </a:r>
              <a:r>
                <a:rPr lang="pt-BR" sz="1600" kern="0" spc="-20" dirty="0">
                  <a:solidFill>
                    <a:srgbClr val="007CBC"/>
                  </a:solidFill>
                  <a:latin typeface="Amazon Ember Light"/>
                </a:rPr>
                <a:t> privada 2: </a:t>
              </a:r>
              <a:br>
                <a:rPr kumimoji="0" lang="en-US" sz="1600" b="0" i="0" u="none" strike="noStrike" kern="0" cap="none" spc="0" normalizeH="0" baseline="0" noProof="0" dirty="0">
                  <a:ln>
                    <a:noFill/>
                  </a:ln>
                  <a:solidFill>
                    <a:srgbClr val="007CBC"/>
                  </a:solidFill>
                  <a:effectLst/>
                  <a:uLnTx/>
                  <a:uFillTx/>
                  <a:latin typeface="Amazon Ember Light"/>
                  <a:ea typeface="+mn-ea"/>
                  <a:cs typeface="+mn-cs"/>
                </a:rPr>
              </a:br>
              <a:r>
                <a:rPr lang="pt-BR" sz="1600" b="0" i="0" u="none" strike="noStrike" kern="0" cap="none" spc="0" normalizeH="0" noProof="0" dirty="0">
                  <a:ln>
                    <a:noFill/>
                  </a:ln>
                  <a:solidFill>
                    <a:srgbClr val="007CBC"/>
                  </a:solidFill>
                  <a:effectLst/>
                  <a:uLnTx/>
                  <a:uFillTx/>
                  <a:latin typeface="Amazon Ember Light"/>
                  <a:ea typeface="+mn-ea"/>
                  <a:cs typeface="+mn-cs"/>
                </a:rPr>
                <a:t>10.0.3.0/24</a:t>
              </a:r>
              <a:endParaRPr kumimoji="0" lang="en-US" sz="1600" b="0" i="0" u="none" strike="noStrike" kern="0" cap="none" spc="0" normalizeH="0" baseline="0" noProof="0" dirty="0">
                <a:ln>
                  <a:noFill/>
                </a:ln>
                <a:solidFill>
                  <a:srgbClr val="007CBC"/>
                </a:solidFill>
                <a:effectLst/>
                <a:uLnTx/>
                <a:uFillTx/>
                <a:latin typeface="Amazon Ember Light"/>
                <a:ea typeface="+mn-ea"/>
                <a:cs typeface="+mn-cs"/>
              </a:endParaRPr>
            </a:p>
          </p:txBody>
        </p:sp>
        <p:sp>
          <p:nvSpPr>
            <p:cNvPr id="42" name="Rectangle 41">
              <a:extLst>
                <a:ext uri="{FF2B5EF4-FFF2-40B4-BE49-F238E27FC236}">
                  <a16:creationId xmlns:a16="http://schemas.microsoft.com/office/drawing/2014/main" id="{8D4DDE66-299E-43EA-9C8B-F7967DEF75BE}"/>
                </a:ext>
              </a:extLst>
            </p:cNvPr>
            <p:cNvSpPr/>
            <p:nvPr/>
          </p:nvSpPr>
          <p:spPr>
            <a:xfrm>
              <a:off x="5101389" y="3550679"/>
              <a:ext cx="1938038" cy="9144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DF3312"/>
                  </a:solidFill>
                  <a:effectLst/>
                  <a:uLnTx/>
                  <a:uFillTx/>
                  <a:latin typeface="Amazon Ember Light"/>
                  <a:ea typeface="+mn-ea"/>
                  <a:cs typeface="+mn-cs"/>
                </a:rPr>
                <a:t>Grupo de segurança</a:t>
              </a:r>
            </a:p>
          </p:txBody>
        </p:sp>
        <p:pic>
          <p:nvPicPr>
            <p:cNvPr id="43" name="Graphic 42">
              <a:extLst>
                <a:ext uri="{FF2B5EF4-FFF2-40B4-BE49-F238E27FC236}">
                  <a16:creationId xmlns:a16="http://schemas.microsoft.com/office/drawing/2014/main" id="{754395E9-5E8E-4194-9993-D5FD1467425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5275" y="3023703"/>
              <a:ext cx="457200" cy="457200"/>
            </a:xfrm>
            <a:prstGeom prst="rect">
              <a:avLst/>
            </a:prstGeom>
          </p:spPr>
        </p:pic>
        <p:pic>
          <p:nvPicPr>
            <p:cNvPr id="44" name="Graphic 43">
              <a:extLst>
                <a:ext uri="{FF2B5EF4-FFF2-40B4-BE49-F238E27FC236}">
                  <a16:creationId xmlns:a16="http://schemas.microsoft.com/office/drawing/2014/main" id="{85A48600-7326-4B44-BDF2-64ED2BBC2EF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5275" y="4583644"/>
              <a:ext cx="457200" cy="457200"/>
            </a:xfrm>
            <a:prstGeom prst="rect">
              <a:avLst/>
            </a:prstGeom>
          </p:spPr>
        </p:pic>
        <p:grpSp>
          <p:nvGrpSpPr>
            <p:cNvPr id="13" name="Group 12">
              <a:extLst>
                <a:ext uri="{FF2B5EF4-FFF2-40B4-BE49-F238E27FC236}">
                  <a16:creationId xmlns:a16="http://schemas.microsoft.com/office/drawing/2014/main" id="{D3078229-DDA1-456F-A26B-5924BDE7B2BD}"/>
                </a:ext>
              </a:extLst>
            </p:cNvPr>
            <p:cNvGrpSpPr/>
            <p:nvPr/>
          </p:nvGrpSpPr>
          <p:grpSpPr>
            <a:xfrm>
              <a:off x="1699926" y="3705303"/>
              <a:ext cx="1407871" cy="584775"/>
              <a:chOff x="1907754" y="3895477"/>
              <a:chExt cx="1407871" cy="584775"/>
            </a:xfrm>
          </p:grpSpPr>
          <p:pic>
            <p:nvPicPr>
              <p:cNvPr id="47" name="Graphic 46">
                <a:extLst>
                  <a:ext uri="{FF2B5EF4-FFF2-40B4-BE49-F238E27FC236}">
                    <a16:creationId xmlns:a16="http://schemas.microsoft.com/office/drawing/2014/main" id="{842B6A9D-B1E0-43B3-9A35-00DBA756CEED}"/>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45725" y="3959221"/>
                <a:ext cx="469900" cy="469900"/>
              </a:xfrm>
              <a:prstGeom prst="rect">
                <a:avLst/>
              </a:prstGeom>
            </p:spPr>
          </p:pic>
          <p:sp>
            <p:nvSpPr>
              <p:cNvPr id="48" name="TextBox 47">
                <a:extLst>
                  <a:ext uri="{FF2B5EF4-FFF2-40B4-BE49-F238E27FC236}">
                    <a16:creationId xmlns:a16="http://schemas.microsoft.com/office/drawing/2014/main" id="{199B6900-33A5-4B47-820F-FBA2170396D8}"/>
                  </a:ext>
                </a:extLst>
              </p:cNvPr>
              <p:cNvSpPr txBox="1"/>
              <p:nvPr/>
            </p:nvSpPr>
            <p:spPr>
              <a:xfrm>
                <a:off x="1907754" y="3895477"/>
                <a:ext cx="105597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Gateway NAT</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grpSp>
        <p:pic>
          <p:nvPicPr>
            <p:cNvPr id="38" name="Graphic 37">
              <a:extLst>
                <a:ext uri="{FF2B5EF4-FFF2-40B4-BE49-F238E27FC236}">
                  <a16:creationId xmlns:a16="http://schemas.microsoft.com/office/drawing/2014/main" id="{CE583F86-857A-40D2-B777-68CEFD2ACB0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42217" y="3962411"/>
              <a:ext cx="457200" cy="457200"/>
            </a:xfrm>
            <a:prstGeom prst="rect">
              <a:avLst/>
            </a:prstGeom>
          </p:spPr>
        </p:pic>
        <p:sp>
          <p:nvSpPr>
            <p:cNvPr id="53" name="TextBox 52">
              <a:extLst>
                <a:ext uri="{FF2B5EF4-FFF2-40B4-BE49-F238E27FC236}">
                  <a16:creationId xmlns:a16="http://schemas.microsoft.com/office/drawing/2014/main" id="{7D035D77-C17B-492B-B687-D10174E4CE6F}"/>
                </a:ext>
              </a:extLst>
            </p:cNvPr>
            <p:cNvSpPr txBox="1"/>
            <p:nvPr/>
          </p:nvSpPr>
          <p:spPr>
            <a:xfrm>
              <a:off x="5438274" y="3895477"/>
              <a:ext cx="9876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Servidor Web</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grpSp>
      <p:sp>
        <p:nvSpPr>
          <p:cNvPr id="12" name="TextBox 11">
            <a:extLst>
              <a:ext uri="{FF2B5EF4-FFF2-40B4-BE49-F238E27FC236}">
                <a16:creationId xmlns:a16="http://schemas.microsoft.com/office/drawing/2014/main" id="{538A420B-3EF3-4212-BB9F-1AE7EB188C47}"/>
              </a:ext>
            </a:extLst>
          </p:cNvPr>
          <p:cNvSpPr txBox="1"/>
          <p:nvPr/>
        </p:nvSpPr>
        <p:spPr>
          <a:xfrm>
            <a:off x="9111627" y="1660150"/>
            <a:ext cx="207140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Tabela de rotas pública</a:t>
            </a:r>
          </a:p>
        </p:txBody>
      </p:sp>
      <p:graphicFrame>
        <p:nvGraphicFramePr>
          <p:cNvPr id="33" name="Table Placeholder 3">
            <a:extLst>
              <a:ext uri="{FF2B5EF4-FFF2-40B4-BE49-F238E27FC236}">
                <a16:creationId xmlns:a16="http://schemas.microsoft.com/office/drawing/2014/main" id="{58A71FFD-B6CF-4F05-B135-A2825405D523}"/>
              </a:ext>
            </a:extLst>
          </p:cNvPr>
          <p:cNvGraphicFramePr>
            <a:graphicFrameLocks/>
          </p:cNvGraphicFramePr>
          <p:nvPr>
            <p:extLst>
              <p:ext uri="{D42A27DB-BD31-4B8C-83A1-F6EECF244321}">
                <p14:modId xmlns:p14="http://schemas.microsoft.com/office/powerpoint/2010/main" val="3779881356"/>
              </p:ext>
            </p:extLst>
          </p:nvPr>
        </p:nvGraphicFramePr>
        <p:xfrm>
          <a:off x="8501407" y="2035505"/>
          <a:ext cx="3291840" cy="1539512"/>
        </p:xfrm>
        <a:graphic>
          <a:graphicData uri="http://schemas.openxmlformats.org/drawingml/2006/table">
            <a:tbl>
              <a:tblPr firstRow="1" bandRow="1"/>
              <a:tblGrid>
                <a:gridCol w="1457326">
                  <a:extLst>
                    <a:ext uri="{9D8B030D-6E8A-4147-A177-3AD203B41FA5}">
                      <a16:colId xmlns:a16="http://schemas.microsoft.com/office/drawing/2014/main" val="20000"/>
                    </a:ext>
                  </a:extLst>
                </a:gridCol>
                <a:gridCol w="1834514">
                  <a:extLst>
                    <a:ext uri="{9D8B030D-6E8A-4147-A177-3AD203B41FA5}">
                      <a16:colId xmlns:a16="http://schemas.microsoft.com/office/drawing/2014/main" val="20001"/>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dirty="0">
                          <a:solidFill>
                            <a:schemeClr val="tx1"/>
                          </a:solidFill>
                          <a:latin typeface="+mn-lt"/>
                          <a:ea typeface="Amazon Ember Light" panose="020B0403020204020204" pitchFamily="34" charset="0"/>
                          <a:cs typeface="Amazon Ember Light" panose="020B0403020204020204" pitchFamily="34" charset="0"/>
                        </a:rPr>
                        <a:t>Destino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a:solidFill>
                            <a:schemeClr val="tx1"/>
                          </a:solidFill>
                          <a:latin typeface="+mn-lt"/>
                          <a:ea typeface="Amazon Ember Light" panose="020B0403020204020204" pitchFamily="34" charset="0"/>
                          <a:cs typeface="Amazon Ember Light" panose="020B0403020204020204" pitchFamily="34" charset="0"/>
                        </a:rPr>
                        <a:t>Destino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a:solidFill>
                            <a:srgbClr val="232F3E"/>
                          </a:solidFill>
                          <a:latin typeface="+mn-lt"/>
                          <a:ea typeface="Amazon Ember Light" panose="020B0403020204020204" pitchFamily="34" charset="0"/>
                          <a:cs typeface="Amazon Ember Light" panose="020B0403020204020204" pitchFamily="34" charset="0"/>
                        </a:rPr>
                        <a:t>10.0.0.0/16</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a:solidFill>
                            <a:srgbClr val="232F3E"/>
                          </a:solidFill>
                          <a:latin typeface="+mn-lt"/>
                          <a:ea typeface="Amazon Ember Light" panose="020B0403020204020204" pitchFamily="34" charset="0"/>
                          <a:cs typeface="Amazon Ember Light" panose="020B0403020204020204" pitchFamily="34" charset="0"/>
                        </a:rPr>
                        <a:t>Local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n-lt"/>
                          <a:ea typeface="Amazon Ember Light" panose="020B0403020204020204" pitchFamily="34" charset="0"/>
                          <a:cs typeface="Amazon Ember Light" panose="020B0403020204020204" pitchFamily="34" charset="0"/>
                        </a:rPr>
                        <a:t>0.0.0.0/0</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Gateway </a:t>
                      </a:r>
                      <a:br>
                        <a:rPr lang="pt-BR" sz="1600" b="0" i="0" dirty="0">
                          <a:solidFill>
                            <a:srgbClr val="232F3E"/>
                          </a:solidFill>
                          <a:latin typeface="+mn-lt"/>
                          <a:ea typeface="Amazon Ember Light" panose="020B0403020204020204" pitchFamily="34" charset="0"/>
                          <a:cs typeface="Amazon Ember Light" panose="020B0403020204020204" pitchFamily="34" charset="0"/>
                        </a:rPr>
                      </a:br>
                      <a:r>
                        <a:rPr lang="pt-BR" sz="1600" b="0" i="0" dirty="0">
                          <a:solidFill>
                            <a:srgbClr val="232F3E"/>
                          </a:solidFill>
                          <a:latin typeface="+mn-lt"/>
                          <a:ea typeface="Amazon Ember Light" panose="020B0403020204020204" pitchFamily="34" charset="0"/>
                          <a:cs typeface="Amazon Ember Light" panose="020B0403020204020204" pitchFamily="34" charset="0"/>
                        </a:rPr>
                        <a:t>da Internet</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
        <p:nvSpPr>
          <p:cNvPr id="40" name="TextBox 39">
            <a:extLst>
              <a:ext uri="{FF2B5EF4-FFF2-40B4-BE49-F238E27FC236}">
                <a16:creationId xmlns:a16="http://schemas.microsoft.com/office/drawing/2014/main" id="{981B6825-A857-438A-A417-2F7BF5BB393B}"/>
              </a:ext>
            </a:extLst>
          </p:cNvPr>
          <p:cNvSpPr txBox="1"/>
          <p:nvPr/>
        </p:nvSpPr>
        <p:spPr>
          <a:xfrm>
            <a:off x="9066743" y="3833851"/>
            <a:ext cx="21611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Tabela de rotas privada</a:t>
            </a:r>
          </a:p>
        </p:txBody>
      </p:sp>
      <p:graphicFrame>
        <p:nvGraphicFramePr>
          <p:cNvPr id="35" name="Table Placeholder 3">
            <a:extLst>
              <a:ext uri="{FF2B5EF4-FFF2-40B4-BE49-F238E27FC236}">
                <a16:creationId xmlns:a16="http://schemas.microsoft.com/office/drawing/2014/main" id="{4A996812-B9C3-4FA3-8299-3DCEBEB593B9}"/>
              </a:ext>
            </a:extLst>
          </p:cNvPr>
          <p:cNvGraphicFramePr>
            <a:graphicFrameLocks/>
          </p:cNvGraphicFramePr>
          <p:nvPr>
            <p:extLst>
              <p:ext uri="{D42A27DB-BD31-4B8C-83A1-F6EECF244321}">
                <p14:modId xmlns:p14="http://schemas.microsoft.com/office/powerpoint/2010/main" val="1980195295"/>
              </p:ext>
            </p:extLst>
          </p:nvPr>
        </p:nvGraphicFramePr>
        <p:xfrm>
          <a:off x="8501407" y="4194085"/>
          <a:ext cx="3291840" cy="1371600"/>
        </p:xfrm>
        <a:graphic>
          <a:graphicData uri="http://schemas.openxmlformats.org/drawingml/2006/table">
            <a:tbl>
              <a:tblPr firstRow="1" bandRow="1"/>
              <a:tblGrid>
                <a:gridCol w="1457326">
                  <a:extLst>
                    <a:ext uri="{9D8B030D-6E8A-4147-A177-3AD203B41FA5}">
                      <a16:colId xmlns:a16="http://schemas.microsoft.com/office/drawing/2014/main" val="20000"/>
                    </a:ext>
                  </a:extLst>
                </a:gridCol>
                <a:gridCol w="1834514">
                  <a:extLst>
                    <a:ext uri="{9D8B030D-6E8A-4147-A177-3AD203B41FA5}">
                      <a16:colId xmlns:a16="http://schemas.microsoft.com/office/drawing/2014/main" val="20001"/>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dirty="0">
                          <a:solidFill>
                            <a:schemeClr val="tx1"/>
                          </a:solidFill>
                          <a:latin typeface="+mn-lt"/>
                          <a:ea typeface="Amazon Ember Light" panose="020B0403020204020204" pitchFamily="34" charset="0"/>
                          <a:cs typeface="Amazon Ember Light" panose="020B0403020204020204" pitchFamily="34" charset="0"/>
                        </a:rPr>
                        <a:t>Destino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a:solidFill>
                            <a:schemeClr val="tx1"/>
                          </a:solidFill>
                          <a:latin typeface="+mn-lt"/>
                          <a:ea typeface="Amazon Ember Light" panose="020B0403020204020204" pitchFamily="34" charset="0"/>
                          <a:cs typeface="Amazon Ember Light" panose="020B0403020204020204" pitchFamily="34" charset="0"/>
                        </a:rPr>
                        <a:t>Destino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a:solidFill>
                            <a:srgbClr val="232F3E"/>
                          </a:solidFill>
                          <a:latin typeface="+mn-lt"/>
                          <a:ea typeface="Amazon Ember Light" panose="020B0403020204020204" pitchFamily="34" charset="0"/>
                          <a:cs typeface="Amazon Ember Light" panose="020B0403020204020204" pitchFamily="34" charset="0"/>
                        </a:rPr>
                        <a:t>10.0.0.0/16</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dirty="0">
                          <a:solidFill>
                            <a:srgbClr val="232F3E"/>
                          </a:solidFill>
                          <a:latin typeface="+mn-lt"/>
                          <a:ea typeface="Amazon Ember Light" panose="020B0403020204020204" pitchFamily="34" charset="0"/>
                          <a:cs typeface="Amazon Ember Light" panose="020B0403020204020204" pitchFamily="34" charset="0"/>
                        </a:rPr>
                        <a:t>Local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n-lt"/>
                          <a:ea typeface="Amazon Ember Light" panose="020B0403020204020204" pitchFamily="34" charset="0"/>
                          <a:cs typeface="Amazon Ember Light" panose="020B0403020204020204" pitchFamily="34" charset="0"/>
                        </a:rPr>
                        <a:t>0.0.0.0/0</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Gateway NAT</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
        <p:nvSpPr>
          <p:cNvPr id="5" name="Footer Placeholder 4">
            <a:extLst>
              <a:ext uri="{FF2B5EF4-FFF2-40B4-BE49-F238E27FC236}">
                <a16:creationId xmlns:a16="http://schemas.microsoft.com/office/drawing/2014/main" id="{589EBD12-BD21-4754-AF4C-76C8D0E80FA3}"/>
              </a:ext>
              <a:ext uri="{C183D7F6-B498-43B3-948B-1728B52AA6E4}">
                <adec:decorative xmlns:adec="http://schemas.microsoft.com/office/drawing/2017/decorative" val="1"/>
              </a:ext>
            </a:extLst>
          </p:cNvPr>
          <p:cNvSpPr>
            <a:spLocks noGrp="1"/>
          </p:cNvSpPr>
          <p:nvPr>
            <p:ph type="ftr" sz="quarter" idx="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i="0" u="none" strike="noStrike" kern="1200" cap="none" spc="0" normalizeH="0" noProof="0">
                <a:ln>
                  <a:noFill/>
                </a:ln>
                <a:solidFill>
                  <a:srgbClr val="000000">
                    <a:tint val="75000"/>
                  </a:srgbClr>
                </a:solidFill>
                <a:effectLst/>
                <a:uLnTx/>
                <a:uFillTx/>
                <a:latin typeface="Amazon Ember Light"/>
                <a:ea typeface="Amazon Ember Light" panose="020B0403020204020204" pitchFamily="34" charset="0"/>
                <a:cs typeface="Amazon Ember Light" panose="020B0403020204020204" pitchFamily="34" charset="0"/>
              </a:rPr>
              <a:t>© 2019, Amazon Web Services, Inc. ou suas afiliadas. Todos os direitos reservados.</a:t>
            </a:r>
          </a:p>
        </p:txBody>
      </p:sp>
      <p:sp>
        <p:nvSpPr>
          <p:cNvPr id="4" name="Slide Number Placeholder 3">
            <a:extLst>
              <a:ext uri="{FF2B5EF4-FFF2-40B4-BE49-F238E27FC236}">
                <a16:creationId xmlns:a16="http://schemas.microsoft.com/office/drawing/2014/main" id="{D603E94A-CF86-4227-8B12-1FCDE0C7D55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dirty="0">
              <a:ln>
                <a:noFill/>
              </a:ln>
              <a:solidFill>
                <a:srgbClr val="000000">
                  <a:tint val="75000"/>
                </a:srgbClr>
              </a:solidFill>
              <a:effectLst/>
              <a:uLnTx/>
              <a:uFillTx/>
              <a:latin typeface="Amazon Ember Light"/>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48057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C51EB8B-AD30-46D0-96E1-2142173F62AB}"/>
              </a:ext>
            </a:extLst>
          </p:cNvPr>
          <p:cNvSpPr>
            <a:spLocks noGrp="1"/>
          </p:cNvSpPr>
          <p:nvPr>
            <p:ph type="title"/>
          </p:nvPr>
        </p:nvSpPr>
        <p:spPr/>
        <p:txBody>
          <a:bodyPr rtlCol="0"/>
          <a:lstStyle/>
          <a:p>
            <a:pPr rtl="0"/>
            <a:r>
              <a:rPr lang="pt-BR" sz="3600">
                <a:solidFill>
                  <a:schemeClr val="bg1"/>
                </a:solidFill>
              </a:rPr>
              <a:t>Crie uma VPC e inicie um servidor Web</a:t>
            </a:r>
            <a:endParaRPr lang="en-US" dirty="0">
              <a:solidFill>
                <a:schemeClr val="bg1"/>
              </a:solidFill>
            </a:endParaRPr>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p:cNvSpPr>
          <p:nvPr/>
        </p:nvSpPr>
        <p:spPr>
          <a:xfrm>
            <a:off x="6617368" y="2168012"/>
            <a:ext cx="5155532" cy="3849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pt-BR" sz="4000" b="0" i="0" u="none" strike="noStrike" kern="1200" cap="none" spc="0" normalizeH="0" noProof="0" dirty="0">
                <a:ln>
                  <a:noFill/>
                </a:ln>
                <a:solidFill>
                  <a:srgbClr val="FFFFFF"/>
                </a:solidFill>
                <a:effectLst/>
                <a:uLnTx/>
                <a:uFillTx/>
                <a:latin typeface="+mj-lt"/>
                <a:ea typeface="Amazon Ember" panose="02000000000000000000" pitchFamily="2" charset="0"/>
              </a:rPr>
              <a:t>Inicie o </a:t>
            </a:r>
            <a:r>
              <a:rPr lang="pt-BR" sz="4000" noProof="0" dirty="0">
                <a:solidFill>
                  <a:srgbClr val="FFFFFF"/>
                </a:solidFill>
                <a:latin typeface="+mj-lt"/>
                <a:ea typeface="Amazon Ember" panose="02000000000000000000" pitchFamily="2" charset="0"/>
              </a:rPr>
              <a:t>L</a:t>
            </a:r>
            <a:r>
              <a:rPr lang="pt-BR" sz="4000" b="0" i="0" u="none" strike="noStrike" kern="1200" cap="none" spc="0" normalizeH="0" noProof="0" dirty="0">
                <a:ln>
                  <a:noFill/>
                </a:ln>
                <a:solidFill>
                  <a:srgbClr val="FFFFFF"/>
                </a:solidFill>
                <a:effectLst/>
                <a:uLnTx/>
                <a:uFillTx/>
                <a:latin typeface="+mj-lt"/>
                <a:ea typeface="Amazon Ember" panose="02000000000000000000" pitchFamily="2" charset="0"/>
              </a:rPr>
              <a:t>aboratório 2: crie sua VPC e execute um servidor web </a:t>
            </a: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230991" y="1225074"/>
            <a:ext cx="3042625" cy="338554"/>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Aproximadamente 30 minutos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46</a:t>
            </a:fld>
            <a:endParaRPr lang="en-US" dirty="0"/>
          </a:p>
        </p:txBody>
      </p:sp>
    </p:spTree>
    <p:custDataLst>
      <p:tags r:id="rId1"/>
    </p:custDataLst>
    <p:extLst>
      <p:ext uri="{BB962C8B-B14F-4D97-AF65-F5344CB8AC3E}">
        <p14:creationId xmlns:p14="http://schemas.microsoft.com/office/powerpoint/2010/main" val="146424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dirty="0">
                <a:latin typeface="+mj-lt"/>
              </a:rPr>
              <a:t>Resumo do laboratório: </a:t>
            </a:r>
            <a:r>
              <a:rPr lang="pt-BR" sz="4000" spc="-20" dirty="0">
                <a:latin typeface="+mj-lt"/>
              </a:rPr>
              <a:t>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1895118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3D5B-2BBD-4C25-84B7-A618BA4902F0}"/>
              </a:ext>
            </a:extLst>
          </p:cNvPr>
          <p:cNvSpPr>
            <a:spLocks noGrp="1"/>
          </p:cNvSpPr>
          <p:nvPr>
            <p:ph type="title"/>
          </p:nvPr>
        </p:nvSpPr>
        <p:spPr/>
        <p:txBody>
          <a:bodyPr rtlCol="0"/>
          <a:lstStyle/>
          <a:p>
            <a:pPr rtl="0"/>
            <a:r>
              <a:rPr lang="pt-BR" sz="4000" dirty="0"/>
              <a:t>Seção 5: </a:t>
            </a:r>
            <a:r>
              <a:rPr lang="pt-BR" sz="4000" dirty="0" err="1"/>
              <a:t>Amazon</a:t>
            </a:r>
            <a:r>
              <a:rPr lang="pt-BR" sz="4000" dirty="0"/>
              <a:t> </a:t>
            </a:r>
            <a:r>
              <a:rPr lang="pt-BR" sz="4000" dirty="0" err="1"/>
              <a:t>Route</a:t>
            </a:r>
            <a:r>
              <a:rPr lang="pt-BR" sz="4000" dirty="0"/>
              <a:t> 53</a:t>
            </a:r>
          </a:p>
        </p:txBody>
      </p:sp>
      <p:sp>
        <p:nvSpPr>
          <p:cNvPr id="3" name="Text Placeholder 2">
            <a:extLst>
              <a:ext uri="{FF2B5EF4-FFF2-40B4-BE49-F238E27FC236}">
                <a16:creationId xmlns:a16="http://schemas.microsoft.com/office/drawing/2014/main" id="{F7825EAA-C9C3-4E2F-8F53-E0D182F1B38F}"/>
              </a:ext>
            </a:extLst>
          </p:cNvPr>
          <p:cNvSpPr>
            <a:spLocks noGrp="1"/>
          </p:cNvSpPr>
          <p:nvPr>
            <p:ph type="body" sz="quarter" idx="10"/>
          </p:nvPr>
        </p:nvSpPr>
        <p:spPr/>
        <p:txBody>
          <a:bodyPr rtlCol="0"/>
          <a:lstStyle/>
          <a:p>
            <a:pPr rtl="0"/>
            <a:r>
              <a:rPr lang="pt-BR" dirty="0"/>
              <a:t>Módulo 5: Redes e entrega de conteúdo</a:t>
            </a:r>
          </a:p>
        </p:txBody>
      </p:sp>
      <p:sp>
        <p:nvSpPr>
          <p:cNvPr id="4" name="Footer Placeholder 3">
            <a:extLst>
              <a:ext uri="{FF2B5EF4-FFF2-40B4-BE49-F238E27FC236}">
                <a16:creationId xmlns:a16="http://schemas.microsoft.com/office/drawing/2014/main" id="{B8727F27-6335-4942-AAE3-5CC3E9560ED3}"/>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4280757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rtlCol="0"/>
          <a:lstStyle/>
          <a:p>
            <a:pPr algn="l" rtl="0" eaLnBrk="1" hangingPunct="1"/>
            <a:r>
              <a:rPr lang="pt-BR"/>
              <a:t>Amazon Route 53</a:t>
            </a:r>
          </a:p>
        </p:txBody>
      </p:sp>
      <p:pic>
        <p:nvPicPr>
          <p:cNvPr id="10" name="Graphic 9">
            <a:extLst>
              <a:ext uri="{FF2B5EF4-FFF2-40B4-BE49-F238E27FC236}">
                <a16:creationId xmlns:a16="http://schemas.microsoft.com/office/drawing/2014/main" id="{47DD59BC-65BB-490C-9333-D93EB5E0F61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348788"/>
            <a:ext cx="914400" cy="914400"/>
          </a:xfrm>
          <a:prstGeom prst="rect">
            <a:avLst/>
          </a:prstGeom>
        </p:spPr>
      </p:pic>
      <p:sp>
        <p:nvSpPr>
          <p:cNvPr id="7" name="TextBox 6"/>
          <p:cNvSpPr txBox="1"/>
          <p:nvPr/>
        </p:nvSpPr>
        <p:spPr>
          <a:xfrm>
            <a:off x="227944" y="2323053"/>
            <a:ext cx="1296712" cy="562772"/>
          </a:xfrm>
          <a:prstGeom prst="rect">
            <a:avLst/>
          </a:prstGeom>
          <a:noFill/>
        </p:spPr>
        <p:txBody>
          <a:bodyPr wrap="square" lIns="0" tIns="0" rIns="0" bIns="0" rtlCol="0" anchor="t">
            <a:noAutofit/>
          </a:bodyPr>
          <a:lstStyle/>
          <a:p>
            <a:pPr algn="ctr" rtl="0"/>
            <a:r>
              <a:rPr lang="pt-BR">
                <a:latin typeface="+mj-lt"/>
              </a:rPr>
              <a:t>Amazon Route 53</a:t>
            </a:r>
          </a:p>
        </p:txBody>
      </p:sp>
      <p:sp>
        <p:nvSpPr>
          <p:cNvPr id="3" name="Content Placeholder 2">
            <a:extLst>
              <a:ext uri="{FF2B5EF4-FFF2-40B4-BE49-F238E27FC236}">
                <a16:creationId xmlns:a16="http://schemas.microsoft.com/office/drawing/2014/main" id="{187252A2-CBA9-4397-AEDF-57A421F50220}"/>
              </a:ext>
            </a:extLst>
          </p:cNvPr>
          <p:cNvSpPr>
            <a:spLocks noGrp="1"/>
          </p:cNvSpPr>
          <p:nvPr>
            <p:ph idx="1"/>
          </p:nvPr>
        </p:nvSpPr>
        <p:spPr>
          <a:xfrm>
            <a:off x="1790700" y="1528175"/>
            <a:ext cx="9982200" cy="4648788"/>
          </a:xfrm>
        </p:spPr>
        <p:txBody>
          <a:bodyPr rtlCol="0"/>
          <a:lstStyle/>
          <a:p>
            <a:pPr rtl="0"/>
            <a:r>
              <a:rPr lang="pt-BR" sz="2200" dirty="0"/>
              <a:t>É um servidor Web do Domain </a:t>
            </a:r>
            <a:r>
              <a:rPr lang="pt-BR" sz="2200" dirty="0" err="1"/>
              <a:t>Name</a:t>
            </a:r>
            <a:r>
              <a:rPr lang="pt-BR" sz="2200" dirty="0"/>
              <a:t> System (DNS) altamente disponível </a:t>
            </a:r>
            <a:br>
              <a:rPr lang="pt-BR" sz="2200" dirty="0"/>
            </a:br>
            <a:r>
              <a:rPr lang="pt-BR" sz="2200" dirty="0"/>
              <a:t>e escalável</a:t>
            </a:r>
          </a:p>
          <a:p>
            <a:pPr rtl="0"/>
            <a:r>
              <a:rPr lang="pt-BR" sz="2200" dirty="0"/>
              <a:t>É usado para rotear usuários finais para aplicativos da Internet ao traduzir nomes (como </a:t>
            </a:r>
            <a:r>
              <a:rPr lang="pt-BR" sz="2200" i="1" dirty="0">
                <a:hlinkClick r:id="rId6"/>
              </a:rPr>
              <a:t>www.exemplo.com</a:t>
            </a:r>
            <a:r>
              <a:rPr lang="pt-BR" sz="2200" dirty="0"/>
              <a:t>) em endereços IP numéricos (como </a:t>
            </a:r>
            <a:r>
              <a:rPr lang="pt-BR" sz="2200" i="1" dirty="0"/>
              <a:t>192.0.2.1</a:t>
            </a:r>
            <a:r>
              <a:rPr lang="pt-BR" sz="2200" dirty="0"/>
              <a:t>) que os computadores usam para se conectarem uns aos outros</a:t>
            </a:r>
          </a:p>
          <a:p>
            <a:pPr rtl="0"/>
            <a:r>
              <a:rPr lang="pt-BR" sz="2200" dirty="0"/>
              <a:t>É totalmente compatível com IPv4 e IPv6</a:t>
            </a:r>
          </a:p>
          <a:p>
            <a:pPr rtl="0"/>
            <a:r>
              <a:rPr lang="pt-BR" sz="2200" dirty="0"/>
              <a:t>Conecta solicitações de usuários à infraestrutura executada na AWS e também fora da AWS</a:t>
            </a:r>
          </a:p>
          <a:p>
            <a:pPr rtl="0"/>
            <a:r>
              <a:rPr lang="pt-BR" sz="2200" dirty="0"/>
              <a:t>É usado para verificar a integridade de seus recursos</a:t>
            </a:r>
          </a:p>
          <a:p>
            <a:pPr rtl="0"/>
            <a:r>
              <a:rPr lang="pt-BR" sz="2200" dirty="0"/>
              <a:t>Recursos de fluxo de tráfego</a:t>
            </a:r>
          </a:p>
          <a:p>
            <a:pPr rtl="0"/>
            <a:r>
              <a:rPr lang="pt-BR" sz="2200" dirty="0"/>
              <a:t>Permite registrar nomes de domínio</a:t>
            </a:r>
          </a:p>
        </p:txBody>
      </p:sp>
      <p:sp>
        <p:nvSpPr>
          <p:cNvPr id="4" name="Footer Placeholder 3">
            <a:extLst>
              <a:ext uri="{FF2B5EF4-FFF2-40B4-BE49-F238E27FC236}">
                <a16:creationId xmlns:a16="http://schemas.microsoft.com/office/drawing/2014/main" id="{360292F3-6AC0-48A1-9B59-766620033D57}"/>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57A4E518-B644-42A9-932E-706044F1331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49</a:t>
            </a:fld>
            <a:endParaRPr lang="en-US" dirty="0"/>
          </a:p>
        </p:txBody>
      </p:sp>
    </p:spTree>
    <p:custDataLst>
      <p:tags r:id="rId1"/>
    </p:custDataLst>
    <p:extLst>
      <p:ext uri="{BB962C8B-B14F-4D97-AF65-F5344CB8AC3E}">
        <p14:creationId xmlns:p14="http://schemas.microsoft.com/office/powerpoint/2010/main" val="2953121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534C-70CB-4075-956B-28C75E8CD01F}"/>
              </a:ext>
            </a:extLst>
          </p:cNvPr>
          <p:cNvSpPr>
            <a:spLocks noGrp="1"/>
          </p:cNvSpPr>
          <p:nvPr>
            <p:ph type="title"/>
          </p:nvPr>
        </p:nvSpPr>
        <p:spPr/>
        <p:txBody>
          <a:bodyPr rtlCol="0"/>
          <a:lstStyle/>
          <a:p>
            <a:pPr rtl="0"/>
            <a:r>
              <a:rPr lang="pt-BR"/>
              <a:t>Redes</a:t>
            </a:r>
          </a:p>
        </p:txBody>
      </p:sp>
      <p:grpSp>
        <p:nvGrpSpPr>
          <p:cNvPr id="45" name="Group 44" descr="two subnets consisting of three computers each connected through a router.">
            <a:extLst>
              <a:ext uri="{FF2B5EF4-FFF2-40B4-BE49-F238E27FC236}">
                <a16:creationId xmlns:a16="http://schemas.microsoft.com/office/drawing/2014/main" id="{16CFBCC5-309D-4369-9060-0BEE7C7AB8B9}"/>
              </a:ext>
            </a:extLst>
          </p:cNvPr>
          <p:cNvGrpSpPr/>
          <p:nvPr/>
        </p:nvGrpSpPr>
        <p:grpSpPr>
          <a:xfrm>
            <a:off x="898255" y="1803128"/>
            <a:ext cx="10395491" cy="4058650"/>
            <a:chOff x="891329" y="1803128"/>
            <a:chExt cx="10395491" cy="4058650"/>
          </a:xfrm>
        </p:grpSpPr>
        <p:pic>
          <p:nvPicPr>
            <p:cNvPr id="6" name="Graphic 5">
              <a:extLst>
                <a:ext uri="{FF2B5EF4-FFF2-40B4-BE49-F238E27FC236}">
                  <a16:creationId xmlns:a16="http://schemas.microsoft.com/office/drawing/2014/main" id="{3F4C4926-D38A-4915-A197-44A5DF76A61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1803128"/>
              <a:ext cx="914400" cy="914400"/>
            </a:xfrm>
            <a:prstGeom prst="rect">
              <a:avLst/>
            </a:prstGeom>
          </p:spPr>
        </p:pic>
        <p:cxnSp>
          <p:nvCxnSpPr>
            <p:cNvPr id="17" name="Straight Connector 16">
              <a:extLst>
                <a:ext uri="{FF2B5EF4-FFF2-40B4-BE49-F238E27FC236}">
                  <a16:creationId xmlns:a16="http://schemas.microsoft.com/office/drawing/2014/main" id="{BF4CA932-5E47-4E6C-97A4-31800B452DEC}"/>
                </a:ext>
              </a:extLst>
            </p:cNvPr>
            <p:cNvCxnSpPr>
              <a:cxnSpLocks/>
              <a:stCxn id="6" idx="3"/>
              <a:endCxn id="31" idx="1"/>
            </p:cNvCxnSpPr>
            <p:nvPr/>
          </p:nvCxnSpPr>
          <p:spPr>
            <a:xfrm>
              <a:off x="1805729" y="2260328"/>
              <a:ext cx="1309380" cy="157212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67C6097-B4CD-4089-861C-66D855D81F0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3375253"/>
              <a:ext cx="914400" cy="914400"/>
            </a:xfrm>
            <a:prstGeom prst="rect">
              <a:avLst/>
            </a:prstGeom>
          </p:spPr>
        </p:pic>
        <p:cxnSp>
          <p:nvCxnSpPr>
            <p:cNvPr id="19" name="Straight Connector 18">
              <a:extLst>
                <a:ext uri="{FF2B5EF4-FFF2-40B4-BE49-F238E27FC236}">
                  <a16:creationId xmlns:a16="http://schemas.microsoft.com/office/drawing/2014/main" id="{E901388A-7ACF-45E3-A0A9-28D56D34AA63}"/>
                </a:ext>
              </a:extLst>
            </p:cNvPr>
            <p:cNvCxnSpPr>
              <a:cxnSpLocks/>
              <a:stCxn id="8" idx="3"/>
              <a:endCxn id="31" idx="1"/>
            </p:cNvCxnSpPr>
            <p:nvPr/>
          </p:nvCxnSpPr>
          <p:spPr>
            <a:xfrm flipV="1">
              <a:off x="1805729" y="3832452"/>
              <a:ext cx="1309380" cy="1"/>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7A674E8-CEA3-416B-AD0C-29C40A1DD48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4947378"/>
              <a:ext cx="914400" cy="914400"/>
            </a:xfrm>
            <a:prstGeom prst="rect">
              <a:avLst/>
            </a:prstGeom>
          </p:spPr>
        </p:pic>
        <p:cxnSp>
          <p:nvCxnSpPr>
            <p:cNvPr id="21" name="Straight Connector 20">
              <a:extLst>
                <a:ext uri="{FF2B5EF4-FFF2-40B4-BE49-F238E27FC236}">
                  <a16:creationId xmlns:a16="http://schemas.microsoft.com/office/drawing/2014/main" id="{BBF4268A-5B4D-497A-8BCF-39EFA61A6A84}"/>
                </a:ext>
              </a:extLst>
            </p:cNvPr>
            <p:cNvCxnSpPr>
              <a:cxnSpLocks/>
              <a:stCxn id="10" idx="3"/>
              <a:endCxn id="31" idx="1"/>
            </p:cNvCxnSpPr>
            <p:nvPr/>
          </p:nvCxnSpPr>
          <p:spPr>
            <a:xfrm flipV="1">
              <a:off x="1805729" y="3832452"/>
              <a:ext cx="1309380" cy="157212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F215D48-E0B6-4F9D-8C2F-FC26FEA7BD05}"/>
                </a:ext>
              </a:extLst>
            </p:cNvPr>
            <p:cNvSpPr txBox="1"/>
            <p:nvPr/>
          </p:nvSpPr>
          <p:spPr>
            <a:xfrm>
              <a:off x="3115109" y="3632397"/>
              <a:ext cx="1430713" cy="400110"/>
            </a:xfrm>
            <a:prstGeom prst="rect">
              <a:avLst/>
            </a:prstGeom>
            <a:noFill/>
            <a:ln>
              <a:solidFill>
                <a:schemeClr val="tx1"/>
              </a:solidFill>
            </a:ln>
          </p:spPr>
          <p:txBody>
            <a:bodyPr wrap="square" rtlCol="0">
              <a:spAutoFit/>
            </a:bodyPr>
            <a:lstStyle/>
            <a:p>
              <a:pPr rtl="0"/>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1</a:t>
              </a:r>
            </a:p>
          </p:txBody>
        </p:sp>
        <p:cxnSp>
          <p:nvCxnSpPr>
            <p:cNvPr id="38" name="Straight Connector 37">
              <a:extLst>
                <a:ext uri="{FF2B5EF4-FFF2-40B4-BE49-F238E27FC236}">
                  <a16:creationId xmlns:a16="http://schemas.microsoft.com/office/drawing/2014/main" id="{F931899C-4BE0-45DF-8ACE-3CB5E901FA07}"/>
                </a:ext>
              </a:extLst>
            </p:cNvPr>
            <p:cNvCxnSpPr>
              <a:stCxn id="31" idx="3"/>
              <a:endCxn id="12" idx="1"/>
            </p:cNvCxnSpPr>
            <p:nvPr/>
          </p:nvCxnSpPr>
          <p:spPr>
            <a:xfrm>
              <a:off x="4545822" y="3832452"/>
              <a:ext cx="1086052" cy="1"/>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AF27ACBD-7E0C-4855-848A-3A23E259AE7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1874" y="3375253"/>
              <a:ext cx="914400" cy="914400"/>
            </a:xfrm>
            <a:prstGeom prst="rect">
              <a:avLst/>
            </a:prstGeom>
          </p:spPr>
        </p:pic>
        <p:sp>
          <p:nvSpPr>
            <p:cNvPr id="33" name="TextBox 32">
              <a:extLst>
                <a:ext uri="{FF2B5EF4-FFF2-40B4-BE49-F238E27FC236}">
                  <a16:creationId xmlns:a16="http://schemas.microsoft.com/office/drawing/2014/main" id="{99A1C466-76F6-4E68-B902-BEE86E14D3DF}"/>
                </a:ext>
              </a:extLst>
            </p:cNvPr>
            <p:cNvSpPr txBox="1"/>
            <p:nvPr/>
          </p:nvSpPr>
          <p:spPr>
            <a:xfrm>
              <a:off x="5626159" y="4449238"/>
              <a:ext cx="939681" cy="400110"/>
            </a:xfrm>
            <a:prstGeom prst="rect">
              <a:avLst/>
            </a:prstGeom>
            <a:noFill/>
          </p:spPr>
          <p:txBody>
            <a:bodyPr wrap="non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Roteador</a:t>
              </a:r>
            </a:p>
          </p:txBody>
        </p:sp>
        <p:cxnSp>
          <p:nvCxnSpPr>
            <p:cNvPr id="43" name="Straight Connector 42">
              <a:extLst>
                <a:ext uri="{FF2B5EF4-FFF2-40B4-BE49-F238E27FC236}">
                  <a16:creationId xmlns:a16="http://schemas.microsoft.com/office/drawing/2014/main" id="{83C7B623-DD7C-4720-B932-A03A601FC229}"/>
                </a:ext>
              </a:extLst>
            </p:cNvPr>
            <p:cNvCxnSpPr>
              <a:cxnSpLocks/>
              <a:stCxn id="32" idx="1"/>
              <a:endCxn id="12" idx="3"/>
            </p:cNvCxnSpPr>
            <p:nvPr/>
          </p:nvCxnSpPr>
          <p:spPr>
            <a:xfrm flipH="1">
              <a:off x="6546274" y="3832452"/>
              <a:ext cx="1204762"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26C6E1-FEA5-48BF-B449-645379BDBFD0}"/>
                </a:ext>
              </a:extLst>
            </p:cNvPr>
            <p:cNvSpPr txBox="1"/>
            <p:nvPr/>
          </p:nvSpPr>
          <p:spPr>
            <a:xfrm>
              <a:off x="7751036" y="3632397"/>
              <a:ext cx="1421006" cy="400110"/>
            </a:xfrm>
            <a:prstGeom prst="rect">
              <a:avLst/>
            </a:prstGeom>
            <a:noFill/>
            <a:ln>
              <a:solidFill>
                <a:schemeClr val="tx1"/>
              </a:solidFill>
            </a:ln>
          </p:spPr>
          <p:txBody>
            <a:bodyPr wrap="square" rtlCol="0">
              <a:spAutoFit/>
            </a:bodyPr>
            <a:lstStyle/>
            <a:p>
              <a:pPr rtl="0"/>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2</a:t>
              </a:r>
            </a:p>
          </p:txBody>
        </p:sp>
        <p:cxnSp>
          <p:nvCxnSpPr>
            <p:cNvPr id="23" name="Straight Connector 22">
              <a:extLst>
                <a:ext uri="{FF2B5EF4-FFF2-40B4-BE49-F238E27FC236}">
                  <a16:creationId xmlns:a16="http://schemas.microsoft.com/office/drawing/2014/main" id="{1D094B33-76E0-43DA-AD48-9DF7B7A02DB9}"/>
                </a:ext>
              </a:extLst>
            </p:cNvPr>
            <p:cNvCxnSpPr>
              <a:cxnSpLocks/>
              <a:stCxn id="32" idx="3"/>
              <a:endCxn id="13" idx="1"/>
            </p:cNvCxnSpPr>
            <p:nvPr/>
          </p:nvCxnSpPr>
          <p:spPr>
            <a:xfrm flipV="1">
              <a:off x="9172042" y="2260328"/>
              <a:ext cx="1200378" cy="157212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DD6ED128-AB4F-4594-8B52-68489906743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1803128"/>
              <a:ext cx="914400" cy="914400"/>
            </a:xfrm>
            <a:prstGeom prst="rect">
              <a:avLst/>
            </a:prstGeom>
          </p:spPr>
        </p:pic>
        <p:cxnSp>
          <p:nvCxnSpPr>
            <p:cNvPr id="25" name="Straight Connector 24">
              <a:extLst>
                <a:ext uri="{FF2B5EF4-FFF2-40B4-BE49-F238E27FC236}">
                  <a16:creationId xmlns:a16="http://schemas.microsoft.com/office/drawing/2014/main" id="{B02B3B37-054C-45AC-9FBA-0FA19C859BBA}"/>
                </a:ext>
              </a:extLst>
            </p:cNvPr>
            <p:cNvCxnSpPr>
              <a:cxnSpLocks/>
              <a:stCxn id="32" idx="3"/>
              <a:endCxn id="14" idx="1"/>
            </p:cNvCxnSpPr>
            <p:nvPr/>
          </p:nvCxnSpPr>
          <p:spPr>
            <a:xfrm>
              <a:off x="9172042" y="3832452"/>
              <a:ext cx="1200378" cy="1"/>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844F5B0-BA50-4372-A3D2-2C52A10AEE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3375253"/>
              <a:ext cx="914400" cy="914400"/>
            </a:xfrm>
            <a:prstGeom prst="rect">
              <a:avLst/>
            </a:prstGeom>
          </p:spPr>
        </p:pic>
        <p:cxnSp>
          <p:nvCxnSpPr>
            <p:cNvPr id="27" name="Straight Connector 26">
              <a:extLst>
                <a:ext uri="{FF2B5EF4-FFF2-40B4-BE49-F238E27FC236}">
                  <a16:creationId xmlns:a16="http://schemas.microsoft.com/office/drawing/2014/main" id="{BDBA0A73-3A68-44F2-B1EB-EFCEAC731DEB}"/>
                </a:ext>
              </a:extLst>
            </p:cNvPr>
            <p:cNvCxnSpPr>
              <a:cxnSpLocks/>
              <a:stCxn id="32" idx="3"/>
              <a:endCxn id="15" idx="1"/>
            </p:cNvCxnSpPr>
            <p:nvPr/>
          </p:nvCxnSpPr>
          <p:spPr>
            <a:xfrm>
              <a:off x="9172042" y="3832452"/>
              <a:ext cx="1200378" cy="1572126"/>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01E293D9-2971-478E-B1B5-E626E416CEF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4947378"/>
              <a:ext cx="914400" cy="914400"/>
            </a:xfrm>
            <a:prstGeom prst="rect">
              <a:avLst/>
            </a:prstGeom>
          </p:spPr>
        </p:pic>
      </p:grpSp>
      <p:sp>
        <p:nvSpPr>
          <p:cNvPr id="5" name="Footer Placeholder 4">
            <a:extLst>
              <a:ext uri="{FF2B5EF4-FFF2-40B4-BE49-F238E27FC236}">
                <a16:creationId xmlns:a16="http://schemas.microsoft.com/office/drawing/2014/main" id="{394B2310-9AEC-4556-BE85-D30ECECE4373}"/>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7F3D997A-B1E2-450F-9543-710012C4F7D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2719624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pc="-20" dirty="0"/>
              <a:t>Resolução de DNS do </a:t>
            </a:r>
            <a:r>
              <a:rPr lang="pt-BR" spc="-20" dirty="0" err="1"/>
              <a:t>Amazon</a:t>
            </a:r>
            <a:r>
              <a:rPr lang="pt-BR" spc="-20" dirty="0"/>
              <a:t> </a:t>
            </a:r>
            <a:r>
              <a:rPr lang="pt-BR" spc="-20" dirty="0" err="1"/>
              <a:t>Route</a:t>
            </a:r>
            <a:r>
              <a:rPr lang="pt-BR" spc="-20" dirty="0"/>
              <a:t> 53</a:t>
            </a:r>
          </a:p>
        </p:txBody>
      </p:sp>
      <p:grpSp>
        <p:nvGrpSpPr>
          <p:cNvPr id="8" name="Group 7" descr="user initiates a DNS request. the DNS resolver checks with your domain in Route 53, gets the IP address, and returns it to the user.">
            <a:extLst>
              <a:ext uri="{FF2B5EF4-FFF2-40B4-BE49-F238E27FC236}">
                <a16:creationId xmlns:a16="http://schemas.microsoft.com/office/drawing/2014/main" id="{AE1E3580-5178-4846-A7F9-2B8994BD8785}"/>
              </a:ext>
            </a:extLst>
          </p:cNvPr>
          <p:cNvGrpSpPr/>
          <p:nvPr/>
        </p:nvGrpSpPr>
        <p:grpSpPr>
          <a:xfrm>
            <a:off x="1852633" y="2715327"/>
            <a:ext cx="8486735" cy="2028643"/>
            <a:chOff x="1671037" y="2188851"/>
            <a:chExt cx="8486735" cy="2028643"/>
          </a:xfrm>
        </p:grpSpPr>
        <p:sp>
          <p:nvSpPr>
            <p:cNvPr id="5" name="TextBox 4"/>
            <p:cNvSpPr txBox="1"/>
            <p:nvPr/>
          </p:nvSpPr>
          <p:spPr>
            <a:xfrm>
              <a:off x="1671037" y="3725051"/>
              <a:ext cx="1104053" cy="246221"/>
            </a:xfrm>
            <a:prstGeom prst="rect">
              <a:avLst/>
            </a:prstGeom>
            <a:noFill/>
          </p:spPr>
          <p:txBody>
            <a:bodyPr wrap="square" lIns="0" tIns="0" rIns="0" bIns="0" rtlCol="0">
              <a:spAutoFit/>
            </a:bodyPr>
            <a:lstStyle/>
            <a:p>
              <a:pPr algn="ctr" rtl="0"/>
              <a:r>
                <a:rPr lang="pt-BR" sz="1600" dirty="0">
                  <a:latin typeface="+mj-lt"/>
                  <a:cs typeface="Helvetica Neue"/>
                </a:rPr>
                <a:t>Usuário</a:t>
              </a:r>
            </a:p>
          </p:txBody>
        </p:sp>
        <p:sp>
          <p:nvSpPr>
            <p:cNvPr id="7" name="TextBox 6"/>
            <p:cNvSpPr txBox="1"/>
            <p:nvPr/>
          </p:nvSpPr>
          <p:spPr>
            <a:xfrm>
              <a:off x="5092837" y="3725051"/>
              <a:ext cx="1427472" cy="492443"/>
            </a:xfrm>
            <a:prstGeom prst="rect">
              <a:avLst/>
            </a:prstGeom>
            <a:noFill/>
          </p:spPr>
          <p:txBody>
            <a:bodyPr wrap="square" lIns="0" tIns="0" rIns="0" bIns="0" rtlCol="0">
              <a:spAutoFit/>
            </a:bodyPr>
            <a:lstStyle/>
            <a:p>
              <a:pPr algn="ctr" rtl="0"/>
              <a:r>
                <a:rPr lang="pt-BR" sz="1600" dirty="0" err="1">
                  <a:latin typeface="+mj-lt"/>
                  <a:cs typeface="Helvetica Neue"/>
                </a:rPr>
                <a:t>Resolvedor</a:t>
              </a:r>
              <a:r>
                <a:rPr lang="pt-BR" sz="1600" dirty="0">
                  <a:latin typeface="+mj-lt"/>
                  <a:cs typeface="Helvetica Neue"/>
                </a:rPr>
                <a:t> </a:t>
              </a:r>
              <a:br>
                <a:rPr lang="pt-BR" sz="1600" dirty="0">
                  <a:latin typeface="+mj-lt"/>
                  <a:cs typeface="Helvetica Neue"/>
                </a:rPr>
              </a:br>
              <a:r>
                <a:rPr lang="pt-BR" sz="1600" dirty="0">
                  <a:latin typeface="+mj-lt"/>
                  <a:cs typeface="Helvetica Neue"/>
                </a:rPr>
                <a:t>de DNS</a:t>
              </a:r>
            </a:p>
          </p:txBody>
        </p:sp>
        <p:sp>
          <p:nvSpPr>
            <p:cNvPr id="13" name="TextBox 12"/>
            <p:cNvSpPr txBox="1"/>
            <p:nvPr/>
          </p:nvSpPr>
          <p:spPr>
            <a:xfrm>
              <a:off x="8946892" y="3725051"/>
              <a:ext cx="1210880" cy="492443"/>
            </a:xfrm>
            <a:prstGeom prst="rect">
              <a:avLst/>
            </a:prstGeom>
            <a:noFill/>
          </p:spPr>
          <p:txBody>
            <a:bodyPr wrap="square" lIns="0" tIns="0" rIns="0" bIns="0" rtlCol="0">
              <a:spAutoFit/>
            </a:bodyPr>
            <a:lstStyle/>
            <a:p>
              <a:pPr algn="ctr" rtl="0"/>
              <a:r>
                <a:rPr lang="pt-BR" sz="1600" dirty="0" err="1">
                  <a:latin typeface="+mj-lt"/>
                  <a:cs typeface="Helvetica Neue"/>
                </a:rPr>
                <a:t>Amazon</a:t>
              </a:r>
              <a:r>
                <a:rPr lang="pt-BR" sz="1600" dirty="0">
                  <a:latin typeface="+mj-lt"/>
                  <a:cs typeface="Helvetica Neue"/>
                </a:rPr>
                <a:t> </a:t>
              </a:r>
              <a:r>
                <a:rPr lang="pt-BR" sz="1600" dirty="0" err="1">
                  <a:latin typeface="+mj-lt"/>
                  <a:cs typeface="Helvetica Neue"/>
                </a:rPr>
                <a:t>Route</a:t>
              </a:r>
              <a:r>
                <a:rPr lang="pt-BR" sz="1600" dirty="0">
                  <a:latin typeface="+mj-lt"/>
                  <a:cs typeface="Helvetica Neue"/>
                </a:rPr>
                <a:t> 53</a:t>
              </a:r>
            </a:p>
          </p:txBody>
        </p:sp>
        <p:sp>
          <p:nvSpPr>
            <p:cNvPr id="15" name="Right Arrow 14"/>
            <p:cNvSpPr/>
            <p:nvPr/>
          </p:nvSpPr>
          <p:spPr>
            <a:xfrm>
              <a:off x="3021814"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20" name="Right Arrow 19"/>
            <p:cNvSpPr/>
            <p:nvPr/>
          </p:nvSpPr>
          <p:spPr>
            <a:xfrm>
              <a:off x="6664148"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21" name="Right Arrow 20"/>
            <p:cNvSpPr/>
            <p:nvPr/>
          </p:nvSpPr>
          <p:spPr>
            <a:xfrm flipH="1">
              <a:off x="3021814" y="3348855"/>
              <a:ext cx="2067135" cy="314029"/>
            </a:xfrm>
            <a:prstGeom prst="rightArrow">
              <a:avLst/>
            </a:prstGeom>
            <a:solidFill>
              <a:schemeClr val="accent5"/>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22" name="Right Arrow 21"/>
            <p:cNvSpPr/>
            <p:nvPr/>
          </p:nvSpPr>
          <p:spPr>
            <a:xfrm flipH="1">
              <a:off x="6664148" y="3348855"/>
              <a:ext cx="2067135" cy="314029"/>
            </a:xfrm>
            <a:prstGeom prst="rightArrow">
              <a:avLst/>
            </a:prstGeom>
            <a:solidFill>
              <a:schemeClr val="accent5"/>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23" name="TextBox 22"/>
            <p:cNvSpPr txBox="1"/>
            <p:nvPr/>
          </p:nvSpPr>
          <p:spPr>
            <a:xfrm>
              <a:off x="3004552" y="2192011"/>
              <a:ext cx="1905793" cy="492443"/>
            </a:xfrm>
            <a:prstGeom prst="rect">
              <a:avLst/>
            </a:prstGeom>
            <a:noFill/>
          </p:spPr>
          <p:txBody>
            <a:bodyPr wrap="square" lIns="0" tIns="0" rIns="0" bIns="0" rtlCol="0">
              <a:spAutoFit/>
            </a:bodyPr>
            <a:lstStyle/>
            <a:p>
              <a:pPr algn="ctr" rtl="0"/>
              <a:r>
                <a:rPr lang="pt-BR" sz="1600" i="1" dirty="0">
                  <a:cs typeface="Helvetica Neue"/>
                </a:rPr>
                <a:t>Solicita www.example.com</a:t>
              </a:r>
              <a:endParaRPr lang="en-US" sz="1200" i="1" dirty="0">
                <a:cs typeface="Helvetica Neue"/>
              </a:endParaRPr>
            </a:p>
          </p:txBody>
        </p:sp>
        <p:sp>
          <p:nvSpPr>
            <p:cNvPr id="24" name="TextBox 23"/>
            <p:cNvSpPr txBox="1"/>
            <p:nvPr/>
          </p:nvSpPr>
          <p:spPr>
            <a:xfrm>
              <a:off x="6665849" y="2188851"/>
              <a:ext cx="1905793" cy="492443"/>
            </a:xfrm>
            <a:prstGeom prst="rect">
              <a:avLst/>
            </a:prstGeom>
            <a:noFill/>
          </p:spPr>
          <p:txBody>
            <a:bodyPr wrap="square" lIns="0" tIns="0" rIns="0" bIns="0" rtlCol="0">
              <a:spAutoFit/>
            </a:bodyPr>
            <a:lstStyle/>
            <a:p>
              <a:pPr algn="ctr" rtl="0"/>
              <a:r>
                <a:rPr lang="pt-BR" sz="1600" i="1" dirty="0">
                  <a:cs typeface="Helvetica Neue"/>
                </a:rPr>
                <a:t>Verifica endereços </a:t>
              </a:r>
              <a:br>
                <a:rPr lang="pt-BR" sz="1600" i="1" dirty="0">
                  <a:cs typeface="Helvetica Neue"/>
                </a:rPr>
              </a:br>
              <a:r>
                <a:rPr lang="pt-BR" sz="1600" i="1" dirty="0">
                  <a:cs typeface="Helvetica Neue"/>
                </a:rPr>
                <a:t>IP com o </a:t>
              </a:r>
              <a:r>
                <a:rPr lang="pt-BR" sz="1600" i="1" dirty="0" err="1">
                  <a:cs typeface="Helvetica Neue"/>
                </a:rPr>
                <a:t>Route</a:t>
              </a:r>
              <a:r>
                <a:rPr lang="pt-BR" sz="1600" i="1" dirty="0">
                  <a:cs typeface="Helvetica Neue"/>
                </a:rPr>
                <a:t> 53</a:t>
              </a:r>
            </a:p>
          </p:txBody>
        </p:sp>
        <p:sp>
          <p:nvSpPr>
            <p:cNvPr id="25" name="TextBox 24"/>
            <p:cNvSpPr txBox="1"/>
            <p:nvPr/>
          </p:nvSpPr>
          <p:spPr>
            <a:xfrm>
              <a:off x="6702801" y="3704227"/>
              <a:ext cx="1905793" cy="492443"/>
            </a:xfrm>
            <a:prstGeom prst="rect">
              <a:avLst/>
            </a:prstGeom>
            <a:noFill/>
          </p:spPr>
          <p:txBody>
            <a:bodyPr wrap="square" lIns="0" tIns="0" rIns="0" bIns="0" rtlCol="0">
              <a:spAutoFit/>
            </a:bodyPr>
            <a:lstStyle/>
            <a:p>
              <a:pPr algn="ctr" rtl="0"/>
              <a:r>
                <a:rPr lang="pt-BR" sz="1600" i="1" dirty="0">
                  <a:solidFill>
                    <a:schemeClr val="accent5"/>
                  </a:solidFill>
                  <a:latin typeface="+mj-lt"/>
                  <a:cs typeface="Helvetica Neue"/>
                </a:rPr>
                <a:t>Retorna o endereço IP 192.0.2.0</a:t>
              </a:r>
            </a:p>
          </p:txBody>
        </p:sp>
        <p:sp>
          <p:nvSpPr>
            <p:cNvPr id="26" name="TextBox 25"/>
            <p:cNvSpPr txBox="1"/>
            <p:nvPr/>
          </p:nvSpPr>
          <p:spPr>
            <a:xfrm>
              <a:off x="3063997" y="3704226"/>
              <a:ext cx="1905793" cy="492443"/>
            </a:xfrm>
            <a:prstGeom prst="rect">
              <a:avLst/>
            </a:prstGeom>
            <a:noFill/>
          </p:spPr>
          <p:txBody>
            <a:bodyPr wrap="square" lIns="0" tIns="0" rIns="0" bIns="0" rtlCol="0">
              <a:spAutoFit/>
            </a:bodyPr>
            <a:lstStyle/>
            <a:p>
              <a:pPr algn="ctr" rtl="0"/>
              <a:r>
                <a:rPr lang="pt-BR" sz="1600" i="1" dirty="0">
                  <a:solidFill>
                    <a:schemeClr val="accent5"/>
                  </a:solidFill>
                  <a:latin typeface="+mj-lt"/>
                  <a:cs typeface="Helvetica Neue"/>
                </a:rPr>
                <a:t>Retorna o endereço IP 192.0.2.0</a:t>
              </a:r>
            </a:p>
          </p:txBody>
        </p:sp>
        <p:pic>
          <p:nvPicPr>
            <p:cNvPr id="18" name="Graphic 17">
              <a:extLst>
                <a:ext uri="{FF2B5EF4-FFF2-40B4-BE49-F238E27FC236}">
                  <a16:creationId xmlns:a16="http://schemas.microsoft.com/office/drawing/2014/main" id="{2791F061-EDF4-4E56-A194-413B2B362D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5132" y="2664954"/>
              <a:ext cx="914400" cy="914400"/>
            </a:xfrm>
            <a:prstGeom prst="rect">
              <a:avLst/>
            </a:prstGeom>
          </p:spPr>
        </p:pic>
        <p:pic>
          <p:nvPicPr>
            <p:cNvPr id="19" name="Graphic 18">
              <a:extLst>
                <a:ext uri="{FF2B5EF4-FFF2-40B4-BE49-F238E27FC236}">
                  <a16:creationId xmlns:a16="http://schemas.microsoft.com/office/drawing/2014/main" id="{430FAD23-0BAC-4092-965B-CEFBBEC5C73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65864" y="2785376"/>
              <a:ext cx="914400" cy="914400"/>
            </a:xfrm>
            <a:prstGeom prst="rect">
              <a:avLst/>
            </a:prstGeom>
          </p:spPr>
        </p:pic>
        <p:pic>
          <p:nvPicPr>
            <p:cNvPr id="27" name="Graphic 26">
              <a:extLst>
                <a:ext uri="{FF2B5EF4-FFF2-40B4-BE49-F238E27FC236}">
                  <a16:creationId xmlns:a16="http://schemas.microsoft.com/office/drawing/2014/main" id="{3526E63C-346A-4CBC-B4C8-96D33CD67EE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0498" y="2684454"/>
              <a:ext cx="914400" cy="914400"/>
            </a:xfrm>
            <a:prstGeom prst="rect">
              <a:avLst/>
            </a:prstGeom>
          </p:spPr>
        </p:pic>
      </p:grpSp>
      <p:sp>
        <p:nvSpPr>
          <p:cNvPr id="9" name="Footer Placeholder 8">
            <a:extLst>
              <a:ext uri="{FF2B5EF4-FFF2-40B4-BE49-F238E27FC236}">
                <a16:creationId xmlns:a16="http://schemas.microsoft.com/office/drawing/2014/main" id="{68BB2695-998D-4E96-A4C5-7F36DD00F537}"/>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10" name="Slide Number Placeholder 9">
            <a:extLst>
              <a:ext uri="{FF2B5EF4-FFF2-40B4-BE49-F238E27FC236}">
                <a16:creationId xmlns:a16="http://schemas.microsoft.com/office/drawing/2014/main" id="{7BAAED40-ACDD-42B7-8067-8AFA78B093BA}"/>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1234764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dirty="0"/>
              <a:t>Roteamento compatível com </a:t>
            </a:r>
            <a:br>
              <a:rPr lang="pt-BR" dirty="0"/>
            </a:br>
            <a:r>
              <a:rPr lang="pt-BR" dirty="0"/>
              <a:t>o </a:t>
            </a:r>
            <a:r>
              <a:rPr lang="pt-BR" dirty="0" err="1"/>
              <a:t>Amazon</a:t>
            </a:r>
            <a:r>
              <a:rPr lang="pt-BR" dirty="0"/>
              <a:t> </a:t>
            </a:r>
            <a:r>
              <a:rPr lang="pt-BR" dirty="0" err="1"/>
              <a:t>Route</a:t>
            </a:r>
            <a:r>
              <a:rPr lang="pt-BR" dirty="0"/>
              <a:t> 53</a:t>
            </a:r>
          </a:p>
        </p:txBody>
      </p:sp>
      <p:sp>
        <p:nvSpPr>
          <p:cNvPr id="5" name="Content Placeholder 4">
            <a:extLst>
              <a:ext uri="{FF2B5EF4-FFF2-40B4-BE49-F238E27FC236}">
                <a16:creationId xmlns:a16="http://schemas.microsoft.com/office/drawing/2014/main" id="{1522239B-86C9-486E-BF8C-9C1CF5BD3C35}"/>
              </a:ext>
            </a:extLst>
          </p:cNvPr>
          <p:cNvSpPr>
            <a:spLocks noGrp="1"/>
          </p:cNvSpPr>
          <p:nvPr>
            <p:ph idx="1"/>
          </p:nvPr>
        </p:nvSpPr>
        <p:spPr>
          <a:xfrm>
            <a:off x="419100" y="1528175"/>
            <a:ext cx="11140841" cy="4648788"/>
          </a:xfrm>
        </p:spPr>
        <p:txBody>
          <a:bodyPr rtlCol="0"/>
          <a:lstStyle/>
          <a:p>
            <a:pPr rtl="0">
              <a:buClr>
                <a:schemeClr val="tx1"/>
              </a:buClr>
            </a:pPr>
            <a:r>
              <a:rPr lang="pt-BR" sz="2200" b="1" dirty="0">
                <a:solidFill>
                  <a:schemeClr val="accent5"/>
                </a:solidFill>
              </a:rPr>
              <a:t>Roteamento simples</a:t>
            </a:r>
            <a:r>
              <a:rPr lang="pt-BR" sz="2200" b="1" dirty="0"/>
              <a:t> </a:t>
            </a:r>
            <a:r>
              <a:rPr lang="pt-BR" sz="2200" dirty="0"/>
              <a:t>- use em ambientes de servidor único</a:t>
            </a:r>
          </a:p>
          <a:p>
            <a:pPr rtl="0">
              <a:buClr>
                <a:schemeClr val="tx1"/>
              </a:buClr>
            </a:pPr>
            <a:r>
              <a:rPr lang="pt-BR" sz="2200" b="1" dirty="0">
                <a:solidFill>
                  <a:schemeClr val="accent5"/>
                </a:solidFill>
              </a:rPr>
              <a:t>Roteamento ponderado Round Robin</a:t>
            </a:r>
            <a:r>
              <a:rPr lang="pt-BR" sz="2200" b="1" dirty="0"/>
              <a:t> </a:t>
            </a:r>
            <a:r>
              <a:rPr lang="pt-BR" sz="2200" dirty="0"/>
              <a:t>- atribua pesos a conjuntos de registros </a:t>
            </a:r>
            <a:br>
              <a:rPr lang="pt-BR" sz="2200" dirty="0"/>
            </a:br>
            <a:r>
              <a:rPr lang="pt-BR" sz="2200" dirty="0"/>
              <a:t>de recursos para especificar a frequência</a:t>
            </a:r>
          </a:p>
          <a:p>
            <a:pPr rtl="0">
              <a:buClr>
                <a:schemeClr val="tx1"/>
              </a:buClr>
            </a:pPr>
            <a:r>
              <a:rPr lang="pt-BR" sz="2200" b="1" dirty="0">
                <a:solidFill>
                  <a:schemeClr val="accent5"/>
                </a:solidFill>
              </a:rPr>
              <a:t>Roteamento de latência</a:t>
            </a:r>
            <a:r>
              <a:rPr lang="pt-BR" sz="2200" b="1" dirty="0"/>
              <a:t> </a:t>
            </a:r>
            <a:r>
              <a:rPr lang="pt-BR" sz="2200" dirty="0"/>
              <a:t>-ajude a melhorar seus aplicativos globais</a:t>
            </a:r>
          </a:p>
          <a:p>
            <a:pPr rtl="0">
              <a:buClr>
                <a:schemeClr val="tx1"/>
              </a:buClr>
            </a:pPr>
            <a:r>
              <a:rPr lang="pt-BR" sz="2200" b="1" dirty="0">
                <a:solidFill>
                  <a:schemeClr val="accent5"/>
                </a:solidFill>
              </a:rPr>
              <a:t>Roteamento de localização geográfica</a:t>
            </a:r>
            <a:r>
              <a:rPr lang="pt-BR" sz="2200" b="1" dirty="0"/>
              <a:t> </a:t>
            </a:r>
            <a:r>
              <a:rPr lang="pt-BR" sz="2200" dirty="0"/>
              <a:t>- roteie o tráfego com base na localização </a:t>
            </a:r>
            <a:br>
              <a:rPr lang="pt-BR" sz="2200" dirty="0"/>
            </a:br>
            <a:r>
              <a:rPr lang="pt-BR" sz="2200" dirty="0"/>
              <a:t>de seus usuários</a:t>
            </a:r>
          </a:p>
          <a:p>
            <a:pPr rtl="0">
              <a:buClr>
                <a:schemeClr val="tx1"/>
              </a:buClr>
            </a:pPr>
            <a:r>
              <a:rPr lang="pt-BR" sz="2200" b="1" dirty="0">
                <a:solidFill>
                  <a:schemeClr val="accent5"/>
                </a:solidFill>
              </a:rPr>
              <a:t>Roteamento de </a:t>
            </a:r>
            <a:r>
              <a:rPr lang="pt-BR" sz="2200" b="1" dirty="0" err="1">
                <a:solidFill>
                  <a:schemeClr val="accent5"/>
                </a:solidFill>
              </a:rPr>
              <a:t>geoproximidade</a:t>
            </a:r>
            <a:r>
              <a:rPr lang="pt-BR" sz="2200" b="1" dirty="0"/>
              <a:t> </a:t>
            </a:r>
            <a:r>
              <a:rPr lang="pt-BR" sz="2200" dirty="0"/>
              <a:t>- roteie o tráfego com base na localização </a:t>
            </a:r>
            <a:br>
              <a:rPr lang="pt-BR" sz="2200" dirty="0"/>
            </a:br>
            <a:r>
              <a:rPr lang="pt-BR" sz="2200" dirty="0"/>
              <a:t>de seus recursos</a:t>
            </a:r>
          </a:p>
          <a:p>
            <a:pPr rtl="0">
              <a:buClr>
                <a:schemeClr val="tx1"/>
              </a:buClr>
            </a:pPr>
            <a:r>
              <a:rPr lang="pt-BR" sz="2200" b="1" dirty="0">
                <a:solidFill>
                  <a:schemeClr val="accent5"/>
                </a:solidFill>
              </a:rPr>
              <a:t>Roteamento de </a:t>
            </a:r>
            <a:r>
              <a:rPr lang="pt-BR" sz="2200" b="1" dirty="0" err="1">
                <a:solidFill>
                  <a:schemeClr val="accent5"/>
                </a:solidFill>
              </a:rPr>
              <a:t>failover</a:t>
            </a:r>
            <a:r>
              <a:rPr lang="pt-BR" sz="2200" b="1" dirty="0"/>
              <a:t> </a:t>
            </a:r>
            <a:r>
              <a:rPr lang="pt-BR" sz="2200" dirty="0"/>
              <a:t>- faça </a:t>
            </a:r>
            <a:r>
              <a:rPr lang="pt-BR" sz="2200" dirty="0" err="1"/>
              <a:t>failover</a:t>
            </a:r>
            <a:r>
              <a:rPr lang="pt-BR" sz="2200" dirty="0"/>
              <a:t> para um site de backup se o site principal </a:t>
            </a:r>
            <a:br>
              <a:rPr lang="pt-BR" sz="2200" dirty="0"/>
            </a:br>
            <a:r>
              <a:rPr lang="pt-BR" sz="2200" dirty="0"/>
              <a:t>se tornar inacessível</a:t>
            </a:r>
          </a:p>
          <a:p>
            <a:pPr rtl="0">
              <a:buClr>
                <a:schemeClr val="tx1"/>
              </a:buClr>
            </a:pPr>
            <a:r>
              <a:rPr lang="pt-BR" sz="2200" b="1" dirty="0">
                <a:solidFill>
                  <a:schemeClr val="accent5"/>
                </a:solidFill>
              </a:rPr>
              <a:t>Roteamento de resposta com valores múltiplos</a:t>
            </a:r>
            <a:r>
              <a:rPr lang="pt-BR" sz="2200" b="1" dirty="0"/>
              <a:t> </a:t>
            </a:r>
            <a:r>
              <a:rPr lang="pt-BR" sz="2200" dirty="0"/>
              <a:t>- responda a consultas DNS com </a:t>
            </a:r>
            <a:br>
              <a:rPr lang="pt-BR" sz="2200" dirty="0"/>
            </a:br>
            <a:r>
              <a:rPr lang="pt-BR" sz="2200" dirty="0"/>
              <a:t>até oito registros íntegros selecionados aleatoriamente</a:t>
            </a:r>
            <a:endParaRPr lang="en-US" sz="2200" dirty="0"/>
          </a:p>
        </p:txBody>
      </p:sp>
      <p:sp>
        <p:nvSpPr>
          <p:cNvPr id="8" name="Footer Placeholder 7">
            <a:extLst>
              <a:ext uri="{FF2B5EF4-FFF2-40B4-BE49-F238E27FC236}">
                <a16:creationId xmlns:a16="http://schemas.microsoft.com/office/drawing/2014/main" id="{244284F0-8E9E-41CB-A019-69FD1890FA6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9" name="Slide Number Placeholder 8">
            <a:extLst>
              <a:ext uri="{FF2B5EF4-FFF2-40B4-BE49-F238E27FC236}">
                <a16:creationId xmlns:a16="http://schemas.microsoft.com/office/drawing/2014/main" id="{27F6562B-E3B7-4017-A110-EC19B559A65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122535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pt-BR" dirty="0"/>
              <a:t>Caso de uso: implantação </a:t>
            </a:r>
            <a:br>
              <a:rPr lang="pt-BR" dirty="0"/>
            </a:br>
            <a:r>
              <a:rPr lang="pt-BR" dirty="0"/>
              <a:t>em várias regiões</a:t>
            </a:r>
          </a:p>
        </p:txBody>
      </p:sp>
      <p:grpSp>
        <p:nvGrpSpPr>
          <p:cNvPr id="12" name="Group 11">
            <a:extLst>
              <a:ext uri="{FF2B5EF4-FFF2-40B4-BE49-F238E27FC236}">
                <a16:creationId xmlns:a16="http://schemas.microsoft.com/office/drawing/2014/main" id="{2CA83127-CBBE-4301-B470-F34BB4EB6644}"/>
              </a:ext>
              <a:ext uri="{C183D7F6-B498-43B3-948B-1728B52AA6E4}">
                <adec:decorative xmlns:adec="http://schemas.microsoft.com/office/drawing/2017/decorative" val="1"/>
              </a:ext>
            </a:extLst>
          </p:cNvPr>
          <p:cNvGrpSpPr/>
          <p:nvPr/>
        </p:nvGrpSpPr>
        <p:grpSpPr>
          <a:xfrm>
            <a:off x="194" y="905026"/>
            <a:ext cx="11674824" cy="4070204"/>
            <a:chOff x="194" y="905026"/>
            <a:chExt cx="11674824" cy="4070204"/>
          </a:xfrm>
        </p:grpSpPr>
        <p:pic>
          <p:nvPicPr>
            <p:cNvPr id="19" name="Picture 2" descr="AWS Global Infrastructur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7341" y="905026"/>
              <a:ext cx="7182713" cy="40702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613363" y="2643139"/>
              <a:ext cx="899924" cy="338554"/>
            </a:xfrm>
            <a:prstGeom prst="rect">
              <a:avLst/>
            </a:prstGeom>
            <a:noFill/>
          </p:spPr>
          <p:txBody>
            <a:bodyPr wrap="square" rtlCol="0">
              <a:spAutoFit/>
            </a:bodyPr>
            <a:lstStyle/>
            <a:p>
              <a:pPr algn="ctr" rtl="0"/>
              <a:r>
                <a:rPr lang="pt-BR" sz="1600" b="1" dirty="0"/>
                <a:t>Usuário</a:t>
              </a:r>
            </a:p>
          </p:txBody>
        </p:sp>
        <p:cxnSp>
          <p:nvCxnSpPr>
            <p:cNvPr id="13" name="Straight Connector 12">
              <a:extLst>
                <a:ext uri="{C183D7F6-B498-43B3-948B-1728B52AA6E4}">
                  <adec:decorative xmlns:adec="http://schemas.microsoft.com/office/drawing/2017/decorative" val="1"/>
                </a:ext>
              </a:extLst>
            </p:cNvPr>
            <p:cNvCxnSpPr/>
            <p:nvPr/>
          </p:nvCxnSpPr>
          <p:spPr>
            <a:xfrm flipH="1" flipV="1">
              <a:off x="4675083" y="2389035"/>
              <a:ext cx="484511" cy="161639"/>
            </a:xfrm>
            <a:prstGeom prst="line">
              <a:avLst/>
            </a:prstGeom>
            <a:ln>
              <a:solidFill>
                <a:srgbClr val="0C9B2E"/>
              </a:solidFill>
            </a:ln>
          </p:spPr>
          <p:style>
            <a:lnRef idx="2">
              <a:schemeClr val="accent1"/>
            </a:lnRef>
            <a:fillRef idx="0">
              <a:schemeClr val="accent1"/>
            </a:fillRef>
            <a:effectRef idx="1">
              <a:schemeClr val="accent1"/>
            </a:effectRef>
            <a:fontRef idx="minor">
              <a:schemeClr val="tx1"/>
            </a:fontRef>
          </p:style>
        </p:cxnSp>
        <p:sp>
          <p:nvSpPr>
            <p:cNvPr id="15" name="Oval 14">
              <a:extLst>
                <a:ext uri="{C183D7F6-B498-43B3-948B-1728B52AA6E4}">
                  <adec:decorative xmlns:adec="http://schemas.microsoft.com/office/drawing/2017/decorative" val="1"/>
                </a:ext>
              </a:extLst>
            </p:cNvPr>
            <p:cNvSpPr/>
            <p:nvPr/>
          </p:nvSpPr>
          <p:spPr>
            <a:xfrm>
              <a:off x="4506733" y="2262871"/>
              <a:ext cx="168348" cy="166259"/>
            </a:xfrm>
            <a:prstGeom prst="ellipse">
              <a:avLst/>
            </a:prstGeom>
            <a:solidFill>
              <a:srgbClr val="0C9B2E"/>
            </a:solidFill>
            <a:ln>
              <a:solidFill>
                <a:srgbClr val="0C9B2E"/>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18" name="Oval 17">
              <a:extLst>
                <a:ext uri="{C183D7F6-B498-43B3-948B-1728B52AA6E4}">
                  <adec:decorative xmlns:adec="http://schemas.microsoft.com/office/drawing/2017/decorative" val="1"/>
                </a:ext>
              </a:extLst>
            </p:cNvPr>
            <p:cNvSpPr/>
            <p:nvPr/>
          </p:nvSpPr>
          <p:spPr>
            <a:xfrm>
              <a:off x="9544183" y="3937421"/>
              <a:ext cx="168348" cy="166259"/>
            </a:xfrm>
            <a:prstGeom prst="ellips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cxnSp>
          <p:nvCxnSpPr>
            <p:cNvPr id="20" name="Straight Connector 19">
              <a:extLst>
                <a:ext uri="{C183D7F6-B498-43B3-948B-1728B52AA6E4}">
                  <adec:decorative xmlns:adec="http://schemas.microsoft.com/office/drawing/2017/decorative" val="1"/>
                </a:ext>
              </a:extLst>
            </p:cNvPr>
            <p:cNvCxnSpPr>
              <a:endCxn id="18" idx="2"/>
            </p:cNvCxnSpPr>
            <p:nvPr/>
          </p:nvCxnSpPr>
          <p:spPr>
            <a:xfrm>
              <a:off x="5188094" y="2550674"/>
              <a:ext cx="4356088" cy="1469877"/>
            </a:xfrm>
            <a:prstGeom prst="line">
              <a:avLst/>
            </a:prstGeom>
            <a:ln w="38100">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6828698" y="4208906"/>
              <a:ext cx="4846320" cy="338554"/>
            </a:xfrm>
            <a:prstGeom prst="rect">
              <a:avLst/>
            </a:prstGeom>
          </p:spPr>
          <p:txBody>
            <a:bodyPr wrap="square" rtlCol="0">
              <a:spAutoFit/>
            </a:bodyPr>
            <a:lstStyle/>
            <a:p>
              <a:pPr algn="ctr" rtl="0" fontAlgn="base">
                <a:spcBef>
                  <a:spcPct val="0"/>
                </a:spcBef>
                <a:spcAft>
                  <a:spcPct val="0"/>
                </a:spcAft>
              </a:pPr>
              <a:r>
                <a:rPr lang="pt-BR" sz="1600">
                  <a:solidFill>
                    <a:prstClr val="black"/>
                  </a:solidFill>
                  <a:latin typeface="+mj-lt"/>
                  <a:ea typeface="Verdana" pitchFamily="34" charset="0"/>
                  <a:cs typeface="Arial"/>
                </a:rPr>
                <a:t>some-elb-name.</a:t>
              </a:r>
              <a:r>
                <a:rPr lang="pt-BR" sz="1600">
                  <a:solidFill>
                    <a:srgbClr val="FF0000"/>
                  </a:solidFill>
                  <a:latin typeface="+mj-lt"/>
                  <a:ea typeface="Verdana" pitchFamily="34" charset="0"/>
                  <a:cs typeface="Arial"/>
                </a:rPr>
                <a:t>ap-southeast-2</a:t>
              </a:r>
              <a:r>
                <a:rPr lang="pt-BR" sz="1600">
                  <a:solidFill>
                    <a:prstClr val="black"/>
                  </a:solidFill>
                  <a:latin typeface="+mj-lt"/>
                  <a:ea typeface="Verdana" pitchFamily="34" charset="0"/>
                  <a:cs typeface="Arial"/>
                </a:rPr>
                <a:t>.elb.amazonaws.com</a:t>
              </a:r>
            </a:p>
          </p:txBody>
        </p:sp>
        <p:sp>
          <p:nvSpPr>
            <p:cNvPr id="26" name="TextBox 39"/>
            <p:cNvSpPr txBox="1">
              <a:spLocks noChangeArrowheads="1"/>
            </p:cNvSpPr>
            <p:nvPr/>
          </p:nvSpPr>
          <p:spPr bwMode="auto">
            <a:xfrm>
              <a:off x="194" y="2655361"/>
              <a:ext cx="4389120" cy="338554"/>
            </a:xfrm>
            <a:prstGeom prst="rect">
              <a:avLst/>
            </a:prstGeom>
            <a:noFill/>
            <a:ln w="9525">
              <a:noFill/>
              <a:miter lim="800000"/>
              <a:headEnd/>
              <a:tailEnd/>
            </a:ln>
          </p:spPr>
          <p:txBody>
            <a:bodyPr wrap="square" rtlCol="0">
              <a:spAutoFit/>
            </a:bodyPr>
            <a:lstStyle/>
            <a:p>
              <a:pPr algn="ctr" rtl="0" fontAlgn="base">
                <a:spcBef>
                  <a:spcPct val="0"/>
                </a:spcBef>
                <a:spcAft>
                  <a:spcPct val="0"/>
                </a:spcAft>
              </a:pPr>
              <a:r>
                <a:rPr lang="pt-BR" sz="1600">
                  <a:solidFill>
                    <a:prstClr val="black"/>
                  </a:solidFill>
                  <a:latin typeface="+mj-lt"/>
                  <a:ea typeface="Verdana" pitchFamily="34" charset="0"/>
                  <a:cs typeface="Arial"/>
                </a:rPr>
                <a:t>some-elb-name.</a:t>
              </a:r>
              <a:r>
                <a:rPr lang="pt-BR" sz="1600">
                  <a:solidFill>
                    <a:srgbClr val="FF0000"/>
                  </a:solidFill>
                  <a:latin typeface="+mj-lt"/>
                  <a:ea typeface="Verdana" pitchFamily="34" charset="0"/>
                  <a:cs typeface="Arial"/>
                </a:rPr>
                <a:t>us-west-2</a:t>
              </a:r>
              <a:r>
                <a:rPr lang="pt-BR" sz="1600">
                  <a:solidFill>
                    <a:prstClr val="black"/>
                  </a:solidFill>
                  <a:latin typeface="+mj-lt"/>
                  <a:ea typeface="Verdana" pitchFamily="34" charset="0"/>
                  <a:cs typeface="Arial"/>
                </a:rPr>
                <a:t>.elb.amazonaws.com</a:t>
              </a:r>
            </a:p>
          </p:txBody>
        </p:sp>
        <p:pic>
          <p:nvPicPr>
            <p:cNvPr id="16" name="Graphic 15">
              <a:extLst>
                <a:ext uri="{FF2B5EF4-FFF2-40B4-BE49-F238E27FC236}">
                  <a16:creationId xmlns:a16="http://schemas.microsoft.com/office/drawing/2014/main" id="{06DB49D2-7DF5-4559-9CC0-BDF4A287CB1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1354" y="3765103"/>
              <a:ext cx="457200" cy="457200"/>
            </a:xfrm>
            <a:prstGeom prst="rect">
              <a:avLst/>
            </a:prstGeom>
          </p:spPr>
        </p:pic>
        <p:pic>
          <p:nvPicPr>
            <p:cNvPr id="17" name="Graphic 16">
              <a:extLst>
                <a:ext uri="{FF2B5EF4-FFF2-40B4-BE49-F238E27FC236}">
                  <a16:creationId xmlns:a16="http://schemas.microsoft.com/office/drawing/2014/main" id="{060A4461-94C0-449D-BD09-3020D397C44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0642" y="2200529"/>
              <a:ext cx="457200" cy="457200"/>
            </a:xfrm>
            <a:prstGeom prst="rect">
              <a:avLst/>
            </a:prstGeom>
          </p:spPr>
        </p:pic>
        <p:pic>
          <p:nvPicPr>
            <p:cNvPr id="21" name="Graphic 20">
              <a:extLst>
                <a:ext uri="{FF2B5EF4-FFF2-40B4-BE49-F238E27FC236}">
                  <a16:creationId xmlns:a16="http://schemas.microsoft.com/office/drawing/2014/main" id="{2E9B4091-C62D-4633-9E85-91C0585FA67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84" y="1588993"/>
              <a:ext cx="640080" cy="640080"/>
            </a:xfrm>
            <a:prstGeom prst="rect">
              <a:avLst/>
            </a:prstGeom>
          </p:spPr>
        </p:pic>
        <p:pic>
          <p:nvPicPr>
            <p:cNvPr id="22" name="Graphic 21">
              <a:extLst>
                <a:ext uri="{FF2B5EF4-FFF2-40B4-BE49-F238E27FC236}">
                  <a16:creationId xmlns:a16="http://schemas.microsoft.com/office/drawing/2014/main" id="{C7105B89-956A-4430-B784-4C81D48EF8F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4725" y="2229073"/>
              <a:ext cx="457200" cy="457200"/>
            </a:xfrm>
            <a:prstGeom prst="rect">
              <a:avLst/>
            </a:prstGeom>
          </p:spPr>
        </p:pic>
        <p:sp>
          <p:nvSpPr>
            <p:cNvPr id="9" name="TextBox 8">
              <a:extLst>
                <a:ext uri="{FF2B5EF4-FFF2-40B4-BE49-F238E27FC236}">
                  <a16:creationId xmlns:a16="http://schemas.microsoft.com/office/drawing/2014/main" id="{A700EF9C-87A1-4819-B2B7-63736899182E}"/>
                </a:ext>
              </a:extLst>
            </p:cNvPr>
            <p:cNvSpPr txBox="1"/>
            <p:nvPr/>
          </p:nvSpPr>
          <p:spPr>
            <a:xfrm>
              <a:off x="175472" y="2221844"/>
              <a:ext cx="1806905"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grpSp>
      <p:graphicFrame>
        <p:nvGraphicFramePr>
          <p:cNvPr id="6" name="Table 5"/>
          <p:cNvGraphicFramePr>
            <a:graphicFrameLocks noGrp="1"/>
          </p:cNvGraphicFramePr>
          <p:nvPr>
            <p:extLst>
              <p:ext uri="{D42A27DB-BD31-4B8C-83A1-F6EECF244321}">
                <p14:modId xmlns:p14="http://schemas.microsoft.com/office/powerpoint/2010/main" val="2198316180"/>
              </p:ext>
            </p:extLst>
          </p:nvPr>
        </p:nvGraphicFramePr>
        <p:xfrm>
          <a:off x="461592" y="4775200"/>
          <a:ext cx="11268817" cy="1385146"/>
        </p:xfrm>
        <a:graphic>
          <a:graphicData uri="http://schemas.openxmlformats.org/drawingml/2006/table">
            <a:tbl>
              <a:tblPr firstRow="1" bandRow="1">
                <a:tableStyleId>{5C22544A-7EE6-4342-B048-85BDC9FD1C3A}</a:tableStyleId>
              </a:tblPr>
              <a:tblGrid>
                <a:gridCol w="2751347">
                  <a:extLst>
                    <a:ext uri="{9D8B030D-6E8A-4147-A177-3AD203B41FA5}">
                      <a16:colId xmlns:a16="http://schemas.microsoft.com/office/drawing/2014/main" val="20000"/>
                    </a:ext>
                  </a:extLst>
                </a:gridCol>
                <a:gridCol w="2827867">
                  <a:extLst>
                    <a:ext uri="{9D8B030D-6E8A-4147-A177-3AD203B41FA5}">
                      <a16:colId xmlns:a16="http://schemas.microsoft.com/office/drawing/2014/main" val="20001"/>
                    </a:ext>
                  </a:extLst>
                </a:gridCol>
                <a:gridCol w="5689603">
                  <a:extLst>
                    <a:ext uri="{9D8B030D-6E8A-4147-A177-3AD203B41FA5}">
                      <a16:colId xmlns:a16="http://schemas.microsoft.com/office/drawing/2014/main" val="20002"/>
                    </a:ext>
                  </a:extLst>
                </a:gridCol>
              </a:tblGrid>
              <a:tr h="365760">
                <a:tc>
                  <a:txBody>
                    <a:bodyPr/>
                    <a:lstStyle/>
                    <a:p>
                      <a:pPr algn="ctr" rtl="0"/>
                      <a:r>
                        <a:rPr lang="pt-BR" sz="1800" dirty="0">
                          <a:solidFill>
                            <a:schemeClr val="tx1"/>
                          </a:solidFill>
                        </a:rPr>
                        <a:t>Nome</a:t>
                      </a:r>
                    </a:p>
                  </a:txBody>
                  <a:tcPr marT="60960" marB="60960" anchor="ctr">
                    <a:solidFill>
                      <a:schemeClr val="tx2"/>
                    </a:solidFill>
                  </a:tcPr>
                </a:tc>
                <a:tc>
                  <a:txBody>
                    <a:bodyPr/>
                    <a:lstStyle/>
                    <a:p>
                      <a:pPr algn="ctr" rtl="0"/>
                      <a:r>
                        <a:rPr lang="pt-BR" sz="1800">
                          <a:solidFill>
                            <a:schemeClr val="tx1"/>
                          </a:solidFill>
                        </a:rPr>
                        <a:t>Tipo</a:t>
                      </a:r>
                    </a:p>
                  </a:txBody>
                  <a:tcPr marT="60960" marB="60960" anchor="ctr">
                    <a:solidFill>
                      <a:schemeClr val="tx2"/>
                    </a:solidFill>
                  </a:tcPr>
                </a:tc>
                <a:tc>
                  <a:txBody>
                    <a:bodyPr/>
                    <a:lstStyle/>
                    <a:p>
                      <a:pPr algn="ctr" rtl="0"/>
                      <a:r>
                        <a:rPr lang="pt-BR" sz="1800">
                          <a:solidFill>
                            <a:schemeClr val="tx1"/>
                          </a:solidFill>
                        </a:rPr>
                        <a:t>Valor</a:t>
                      </a:r>
                    </a:p>
                  </a:txBody>
                  <a:tcPr marT="60960" marB="60960" anchor="ctr">
                    <a:solidFill>
                      <a:schemeClr val="tx2"/>
                    </a:solidFill>
                  </a:tcPr>
                </a:tc>
                <a:extLst>
                  <a:ext uri="{0D108BD9-81ED-4DB2-BD59-A6C34878D82A}">
                    <a16:rowId xmlns:a16="http://schemas.microsoft.com/office/drawing/2014/main" val="10000"/>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800"/>
                        <a:t>example.com</a:t>
                      </a:r>
                    </a:p>
                  </a:txBody>
                  <a:tcPr marT="60960" marB="60960" anchor="ctr"/>
                </a:tc>
                <a:tc>
                  <a:txBody>
                    <a:bodyPr/>
                    <a:lstStyle/>
                    <a:p>
                      <a:pPr rtl="0"/>
                      <a:r>
                        <a:rPr lang="pt-BR" sz="180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800"/>
                        <a:t>some-elb-name.us-west-2.elb.amazonaws.com</a:t>
                      </a:r>
                    </a:p>
                  </a:txBody>
                  <a:tcPr marT="60960" marB="60960" anchor="ctr"/>
                </a:tc>
                <a:extLst>
                  <a:ext uri="{0D108BD9-81ED-4DB2-BD59-A6C34878D82A}">
                    <a16:rowId xmlns:a16="http://schemas.microsoft.com/office/drawing/2014/main" val="10001"/>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800"/>
                        <a:t>example.com</a:t>
                      </a:r>
                    </a:p>
                  </a:txBody>
                  <a:tcPr marT="60960" marB="60960" anchor="ctr"/>
                </a:tc>
                <a:tc>
                  <a:txBody>
                    <a:bodyPr/>
                    <a:lstStyle/>
                    <a:p>
                      <a:pPr rtl="0"/>
                      <a:r>
                        <a:rPr lang="pt-BR" sz="180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800"/>
                        <a:t>some-elb-name.ap-southeast-2.elb.amazonaws.com</a:t>
                      </a:r>
                    </a:p>
                  </a:txBody>
                  <a:tcPr marT="60960" marB="60960" anchor="ctr"/>
                </a:tc>
                <a:extLst>
                  <a:ext uri="{0D108BD9-81ED-4DB2-BD59-A6C34878D82A}">
                    <a16:rowId xmlns:a16="http://schemas.microsoft.com/office/drawing/2014/main" val="10002"/>
                  </a:ext>
                </a:extLst>
              </a:tr>
            </a:tbl>
          </a:graphicData>
        </a:graphic>
      </p:graphicFrame>
      <p:sp>
        <p:nvSpPr>
          <p:cNvPr id="3" name="Footer Placeholder 2">
            <a:extLst>
              <a:ext uri="{FF2B5EF4-FFF2-40B4-BE49-F238E27FC236}">
                <a16:creationId xmlns:a16="http://schemas.microsoft.com/office/drawing/2014/main" id="{3556C5EB-62AD-4F58-A413-415F6E6692E7}"/>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B447401B-AA85-4733-9499-98E51950576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52</a:t>
            </a:fld>
            <a:endParaRPr lang="en-US" dirty="0"/>
          </a:p>
        </p:txBody>
      </p:sp>
    </p:spTree>
    <p:custDataLst>
      <p:tags r:id="rId1"/>
    </p:custDataLst>
    <p:extLst>
      <p:ext uri="{BB962C8B-B14F-4D97-AF65-F5344CB8AC3E}">
        <p14:creationId xmlns:p14="http://schemas.microsoft.com/office/powerpoint/2010/main" val="828833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B1D9-3CF7-491D-A31B-A5FB39A58C8E}"/>
              </a:ext>
            </a:extLst>
          </p:cNvPr>
          <p:cNvSpPr>
            <a:spLocks noGrp="1"/>
          </p:cNvSpPr>
          <p:nvPr>
            <p:ph type="title"/>
          </p:nvPr>
        </p:nvSpPr>
        <p:spPr/>
        <p:txBody>
          <a:bodyPr rtlCol="0"/>
          <a:lstStyle/>
          <a:p>
            <a:pPr rtl="0"/>
            <a:r>
              <a:rPr lang="pt-BR"/>
              <a:t>Failover de DNS do Amazon Route 53</a:t>
            </a:r>
          </a:p>
        </p:txBody>
      </p:sp>
      <p:sp>
        <p:nvSpPr>
          <p:cNvPr id="3" name="Content Placeholder 2">
            <a:extLst>
              <a:ext uri="{FF2B5EF4-FFF2-40B4-BE49-F238E27FC236}">
                <a16:creationId xmlns:a16="http://schemas.microsoft.com/office/drawing/2014/main" id="{E9DDF4C3-C9AC-4FFC-988F-C209F10ED1FE}"/>
              </a:ext>
            </a:extLst>
          </p:cNvPr>
          <p:cNvSpPr>
            <a:spLocks noGrp="1"/>
          </p:cNvSpPr>
          <p:nvPr>
            <p:ph idx="1"/>
          </p:nvPr>
        </p:nvSpPr>
        <p:spPr>
          <a:xfrm>
            <a:off x="419099" y="1528175"/>
            <a:ext cx="12026365" cy="4648788"/>
          </a:xfrm>
        </p:spPr>
        <p:txBody>
          <a:bodyPr rtlCol="0"/>
          <a:lstStyle/>
          <a:p>
            <a:pPr marL="0" indent="0" rtl="0">
              <a:buNone/>
            </a:pPr>
            <a:r>
              <a:rPr lang="pt-BR" sz="2700" dirty="0"/>
              <a:t>Melhore a disponibilidade dos aplicativos executados na AWS:</a:t>
            </a:r>
          </a:p>
          <a:p>
            <a:pPr rtl="0"/>
            <a:r>
              <a:rPr lang="pt-BR" sz="2700" spc="-20" dirty="0"/>
              <a:t>Configurando cenários de backup e </a:t>
            </a:r>
            <a:r>
              <a:rPr lang="pt-BR" sz="2700" spc="-20" dirty="0" err="1"/>
              <a:t>failover</a:t>
            </a:r>
            <a:r>
              <a:rPr lang="pt-BR" sz="2700" spc="-20" dirty="0"/>
              <a:t> para seus próprios aplicativos</a:t>
            </a:r>
          </a:p>
          <a:p>
            <a:pPr rtl="0"/>
            <a:r>
              <a:rPr lang="pt-BR" sz="2700" spc="-20" dirty="0"/>
              <a:t>Habilitando arquiteturas </a:t>
            </a:r>
            <a:r>
              <a:rPr lang="pt-BR" sz="2700" spc="-20" dirty="0" err="1"/>
              <a:t>multirregião</a:t>
            </a:r>
            <a:r>
              <a:rPr lang="pt-BR" sz="2700" spc="-20" dirty="0"/>
              <a:t> altamente disponíveis na AWS</a:t>
            </a:r>
          </a:p>
          <a:p>
            <a:pPr rtl="0"/>
            <a:r>
              <a:rPr lang="pt-BR" sz="2700" dirty="0"/>
              <a:t>Criação de verificações de integridade</a:t>
            </a:r>
            <a:endParaRPr lang="en-US" sz="2700" dirty="0"/>
          </a:p>
        </p:txBody>
      </p:sp>
      <p:pic>
        <p:nvPicPr>
          <p:cNvPr id="6" name="Picture 5">
            <a:extLst>
              <a:ext uri="{FF2B5EF4-FFF2-40B4-BE49-F238E27FC236}">
                <a16:creationId xmlns:a16="http://schemas.microsoft.com/office/drawing/2014/main" id="{FA3096D8-E1ED-42F3-A947-D7155161758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84010" y="3724175"/>
            <a:ext cx="6423980" cy="2632175"/>
          </a:xfrm>
          <a:prstGeom prst="rect">
            <a:avLst/>
          </a:prstGeom>
        </p:spPr>
      </p:pic>
      <p:sp>
        <p:nvSpPr>
          <p:cNvPr id="5" name="Footer Placeholder 4">
            <a:extLst>
              <a:ext uri="{FF2B5EF4-FFF2-40B4-BE49-F238E27FC236}">
                <a16:creationId xmlns:a16="http://schemas.microsoft.com/office/drawing/2014/main" id="{4B8D3D7B-9B06-49E7-8B52-3E531533C5F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endParaRPr lang="en-US" dirty="0"/>
          </a:p>
        </p:txBody>
      </p:sp>
      <p:sp>
        <p:nvSpPr>
          <p:cNvPr id="4" name="Slide Number Placeholder 3">
            <a:extLst>
              <a:ext uri="{FF2B5EF4-FFF2-40B4-BE49-F238E27FC236}">
                <a16:creationId xmlns:a16="http://schemas.microsoft.com/office/drawing/2014/main" id="{45D78102-0DBE-4F34-BD7E-A28B8C2319B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1943897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err="1">
                <a:latin typeface="+mn-lt"/>
              </a:rPr>
              <a:t>Failover</a:t>
            </a:r>
            <a:r>
              <a:rPr lang="pt-BR" dirty="0">
                <a:latin typeface="+mn-lt"/>
              </a:rPr>
              <a:t> de DNS para um aplicativo </a:t>
            </a:r>
            <a:br>
              <a:rPr lang="pt-BR" dirty="0">
                <a:latin typeface="+mn-lt"/>
              </a:rPr>
            </a:br>
            <a:r>
              <a:rPr lang="pt-BR" dirty="0">
                <a:latin typeface="+mn-lt"/>
              </a:rPr>
              <a:t>web multicamadas</a:t>
            </a:r>
          </a:p>
        </p:txBody>
      </p:sp>
      <p:grpSp>
        <p:nvGrpSpPr>
          <p:cNvPr id="21" name="Group 20">
            <a:extLst>
              <a:ext uri="{FF2B5EF4-FFF2-40B4-BE49-F238E27FC236}">
                <a16:creationId xmlns:a16="http://schemas.microsoft.com/office/drawing/2014/main" id="{14E43A46-B14E-4BA2-867C-D0E56E46E3AB}"/>
              </a:ext>
              <a:ext uri="{C183D7F6-B498-43B3-948B-1728B52AA6E4}">
                <adec:decorative xmlns:adec="http://schemas.microsoft.com/office/drawing/2017/decorative" val="1"/>
              </a:ext>
            </a:extLst>
          </p:cNvPr>
          <p:cNvGrpSpPr/>
          <p:nvPr/>
        </p:nvGrpSpPr>
        <p:grpSpPr>
          <a:xfrm>
            <a:off x="569232" y="1199772"/>
            <a:ext cx="10719634" cy="5529112"/>
            <a:chOff x="-89703" y="1199772"/>
            <a:chExt cx="10719634" cy="5529112"/>
          </a:xfrm>
        </p:grpSpPr>
        <p:sp>
          <p:nvSpPr>
            <p:cNvPr id="67" name="TextBox 8"/>
            <p:cNvSpPr txBox="1">
              <a:spLocks noChangeArrowheads="1"/>
            </p:cNvSpPr>
            <p:nvPr/>
          </p:nvSpPr>
          <p:spPr bwMode="auto">
            <a:xfrm>
              <a:off x="3257373" y="5596922"/>
              <a:ext cx="1394704" cy="338554"/>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Secundário</a:t>
              </a:r>
            </a:p>
          </p:txBody>
        </p:sp>
        <p:sp>
          <p:nvSpPr>
            <p:cNvPr id="69" name="Rectangle 68">
              <a:extLst>
                <a:ext uri="{FF2B5EF4-FFF2-40B4-BE49-F238E27FC236}">
                  <a16:creationId xmlns:a16="http://schemas.microsoft.com/office/drawing/2014/main" id="{93D5B176-7933-44CD-9B05-F03B2C39AA45}"/>
                </a:ext>
              </a:extLst>
            </p:cNvPr>
            <p:cNvSpPr/>
            <p:nvPr/>
          </p:nvSpPr>
          <p:spPr>
            <a:xfrm>
              <a:off x="8422418" y="2032032"/>
              <a:ext cx="2060978"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 B</a:t>
              </a:r>
            </a:p>
          </p:txBody>
        </p:sp>
        <p:sp>
          <p:nvSpPr>
            <p:cNvPr id="65" name="Rectangle 64">
              <a:extLst>
                <a:ext uri="{FF2B5EF4-FFF2-40B4-BE49-F238E27FC236}">
                  <a16:creationId xmlns:a16="http://schemas.microsoft.com/office/drawing/2014/main" id="{F3A3B1D1-3299-4D19-9537-0FCD09F8E8F8}"/>
                </a:ext>
              </a:extLst>
            </p:cNvPr>
            <p:cNvSpPr/>
            <p:nvPr/>
          </p:nvSpPr>
          <p:spPr>
            <a:xfrm>
              <a:off x="6261099" y="2032032"/>
              <a:ext cx="2057400"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Zona de disponibilidade A</a:t>
              </a:r>
            </a:p>
          </p:txBody>
        </p:sp>
        <p:sp>
          <p:nvSpPr>
            <p:cNvPr id="26" name="TextBox 23"/>
            <p:cNvSpPr txBox="1">
              <a:spLocks noChangeArrowheads="1"/>
            </p:cNvSpPr>
            <p:nvPr/>
          </p:nvSpPr>
          <p:spPr bwMode="auto">
            <a:xfrm>
              <a:off x="6320261" y="4846948"/>
              <a:ext cx="2060979" cy="1077218"/>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Amazon Relational Database Service (Amazon RDS)</a:t>
              </a:r>
            </a:p>
            <a:p>
              <a:pPr algn="ctr" rtl="0"/>
              <a:r>
                <a:rPr lang="pt-BR" sz="1600">
                  <a:ea typeface="Verdana" pitchFamily="34" charset="0"/>
                  <a:cs typeface="Arial"/>
                </a:rPr>
                <a:t>instância</a:t>
              </a:r>
            </a:p>
          </p:txBody>
        </p:sp>
        <p:sp>
          <p:nvSpPr>
            <p:cNvPr id="29" name="TextBox 23"/>
            <p:cNvSpPr txBox="1">
              <a:spLocks noChangeArrowheads="1"/>
            </p:cNvSpPr>
            <p:nvPr/>
          </p:nvSpPr>
          <p:spPr bwMode="auto">
            <a:xfrm>
              <a:off x="8421351" y="4842444"/>
              <a:ext cx="1904287" cy="1077218"/>
            </a:xfrm>
            <a:prstGeom prst="rect">
              <a:avLst/>
            </a:prstGeom>
            <a:noFill/>
            <a:ln w="9525">
              <a:noFill/>
              <a:miter lim="800000"/>
              <a:headEnd/>
              <a:tailEnd/>
            </a:ln>
          </p:spPr>
          <p:txBody>
            <a:bodyPr wrap="square" rtlCol="0">
              <a:spAutoFit/>
            </a:bodyPr>
            <a:lstStyle/>
            <a:p>
              <a:pPr algn="ctr" rtl="0"/>
              <a:r>
                <a:rPr lang="pt-BR" sz="1600" dirty="0" err="1">
                  <a:ea typeface="Verdana" pitchFamily="34" charset="0"/>
                  <a:cs typeface="Arial"/>
                </a:rPr>
                <a:t>Amazon</a:t>
              </a:r>
              <a:r>
                <a:rPr lang="pt-BR" sz="1600" dirty="0">
                  <a:ea typeface="Verdana" pitchFamily="34" charset="0"/>
                  <a:cs typeface="Arial"/>
                </a:rPr>
                <a:t> </a:t>
              </a:r>
              <a:r>
                <a:rPr lang="pt-BR" sz="1600" dirty="0" err="1">
                  <a:ea typeface="Verdana" pitchFamily="34" charset="0"/>
                  <a:cs typeface="Arial"/>
                </a:rPr>
                <a:t>Relational</a:t>
              </a:r>
              <a:r>
                <a:rPr lang="pt-BR" sz="1600" dirty="0">
                  <a:ea typeface="Verdana" pitchFamily="34" charset="0"/>
                  <a:cs typeface="Arial"/>
                </a:rPr>
                <a:t> </a:t>
              </a:r>
              <a:r>
                <a:rPr lang="pt-BR" sz="1600" dirty="0" err="1">
                  <a:ea typeface="Verdana" pitchFamily="34" charset="0"/>
                  <a:cs typeface="Arial"/>
                </a:rPr>
                <a:t>Database</a:t>
              </a:r>
              <a:r>
                <a:rPr lang="pt-BR" sz="1600" dirty="0">
                  <a:ea typeface="Verdana" pitchFamily="34" charset="0"/>
                  <a:cs typeface="Arial"/>
                </a:rPr>
                <a:t> Service (</a:t>
              </a:r>
              <a:r>
                <a:rPr lang="pt-BR" sz="1600" dirty="0" err="1">
                  <a:ea typeface="Verdana" pitchFamily="34" charset="0"/>
                  <a:cs typeface="Arial"/>
                </a:rPr>
                <a:t>Amazon</a:t>
              </a:r>
              <a:r>
                <a:rPr lang="pt-BR" sz="1600" dirty="0">
                  <a:ea typeface="Verdana" pitchFamily="34" charset="0"/>
                  <a:cs typeface="Arial"/>
                </a:rPr>
                <a:t> RDS)</a:t>
              </a:r>
            </a:p>
            <a:p>
              <a:pPr algn="ctr" rtl="0"/>
              <a:r>
                <a:rPr lang="pt-BR" sz="1600" dirty="0">
                  <a:ea typeface="Verdana" pitchFamily="34" charset="0"/>
                  <a:cs typeface="Arial"/>
                </a:rPr>
                <a:t>instância</a:t>
              </a:r>
            </a:p>
          </p:txBody>
        </p:sp>
        <p:cxnSp>
          <p:nvCxnSpPr>
            <p:cNvPr id="30" name="Straight Arrow Connector 29"/>
            <p:cNvCxnSpPr>
              <a:cxnSpLocks/>
            </p:cNvCxnSpPr>
            <p:nvPr/>
          </p:nvCxnSpPr>
          <p:spPr>
            <a:xfrm flipV="1">
              <a:off x="7732927" y="4440416"/>
              <a:ext cx="1343419" cy="40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4"/>
            <p:cNvSpPr txBox="1">
              <a:spLocks noChangeArrowheads="1"/>
            </p:cNvSpPr>
            <p:nvPr/>
          </p:nvSpPr>
          <p:spPr bwMode="auto">
            <a:xfrm>
              <a:off x="711160" y="4893766"/>
              <a:ext cx="984251" cy="338554"/>
            </a:xfrm>
            <a:prstGeom prst="rect">
              <a:avLst/>
            </a:prstGeom>
            <a:noFill/>
            <a:ln w="9525">
              <a:noFill/>
              <a:miter lim="800000"/>
              <a:headEnd/>
              <a:tailEnd/>
            </a:ln>
          </p:spPr>
          <p:txBody>
            <a:bodyPr rtlCol="0">
              <a:spAutoFit/>
            </a:bodyPr>
            <a:lstStyle/>
            <a:p>
              <a:pPr algn="ctr" rtl="0"/>
              <a:r>
                <a:rPr lang="pt-BR" sz="1600">
                  <a:ea typeface="Verdana" pitchFamily="34" charset="0"/>
                  <a:cs typeface="Arial"/>
                </a:rPr>
                <a:t>Usuário</a:t>
              </a:r>
            </a:p>
          </p:txBody>
        </p:sp>
        <p:cxnSp>
          <p:nvCxnSpPr>
            <p:cNvPr id="39" name="Straight Arrow Connector 38"/>
            <p:cNvCxnSpPr>
              <a:cxnSpLocks/>
              <a:stCxn id="51" idx="1"/>
              <a:endCxn id="60" idx="3"/>
            </p:cNvCxnSpPr>
            <p:nvPr/>
          </p:nvCxnSpPr>
          <p:spPr>
            <a:xfrm flipH="1">
              <a:off x="1431885" y="4640732"/>
              <a:ext cx="1454455"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cxnSpLocks/>
              <a:stCxn id="50" idx="2"/>
              <a:endCxn id="73" idx="0"/>
            </p:cNvCxnSpPr>
            <p:nvPr/>
          </p:nvCxnSpPr>
          <p:spPr>
            <a:xfrm flipH="1">
              <a:off x="7118911" y="2082916"/>
              <a:ext cx="1259170" cy="88725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cxnSpLocks/>
              <a:stCxn id="50" idx="2"/>
              <a:endCxn id="74" idx="0"/>
            </p:cNvCxnSpPr>
            <p:nvPr/>
          </p:nvCxnSpPr>
          <p:spPr>
            <a:xfrm>
              <a:off x="8378081" y="2082916"/>
              <a:ext cx="1321906" cy="8872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cxnSpLocks/>
              <a:stCxn id="73" idx="2"/>
              <a:endCxn id="75" idx="0"/>
            </p:cNvCxnSpPr>
            <p:nvPr/>
          </p:nvCxnSpPr>
          <p:spPr>
            <a:xfrm>
              <a:off x="7118911" y="3518814"/>
              <a:ext cx="0" cy="6990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cxnSpLocks/>
              <a:stCxn id="74" idx="2"/>
              <a:endCxn id="75" idx="3"/>
            </p:cNvCxnSpPr>
            <p:nvPr/>
          </p:nvCxnSpPr>
          <p:spPr>
            <a:xfrm flipH="1">
              <a:off x="7393231" y="3518812"/>
              <a:ext cx="2306756" cy="9733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cxnSpLocks/>
              <a:stCxn id="51" idx="3"/>
              <a:endCxn id="50" idx="1"/>
            </p:cNvCxnSpPr>
            <p:nvPr/>
          </p:nvCxnSpPr>
          <p:spPr>
            <a:xfrm flipV="1">
              <a:off x="3597540" y="1808596"/>
              <a:ext cx="4506221" cy="2832136"/>
            </a:xfrm>
            <a:prstGeom prst="bentConnector3">
              <a:avLst>
                <a:gd name="adj1" fmla="val 50000"/>
              </a:avLst>
            </a:prstGeom>
            <a:ln>
              <a:solidFill>
                <a:srgbClr val="474746"/>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1" name="TextBox 111"/>
            <p:cNvSpPr txBox="1">
              <a:spLocks noChangeArrowheads="1"/>
            </p:cNvSpPr>
            <p:nvPr/>
          </p:nvSpPr>
          <p:spPr bwMode="auto">
            <a:xfrm>
              <a:off x="4334812" y="6144109"/>
              <a:ext cx="1535456" cy="584775"/>
            </a:xfrm>
            <a:prstGeom prst="rect">
              <a:avLst/>
            </a:prstGeom>
            <a:noFill/>
            <a:ln w="9525">
              <a:noFill/>
              <a:miter lim="800000"/>
              <a:headEnd/>
              <a:tailEnd/>
            </a:ln>
          </p:spPr>
          <p:txBody>
            <a:bodyPr wrap="square" rtlCol="0">
              <a:spAutoFit/>
            </a:bodyPr>
            <a:lstStyle/>
            <a:p>
              <a:pPr algn="ctr" rtl="0"/>
              <a:r>
                <a:rPr lang="pt-BR" sz="1600" dirty="0">
                  <a:ea typeface="Verdana" pitchFamily="34" charset="0"/>
                  <a:cs typeface="Arial"/>
                </a:rPr>
                <a:t>Site estático do </a:t>
              </a:r>
              <a:r>
                <a:rPr lang="pt-BR" sz="1600" dirty="0" err="1">
                  <a:ea typeface="Verdana" pitchFamily="34" charset="0"/>
                  <a:cs typeface="Arial"/>
                </a:rPr>
                <a:t>Amazon</a:t>
              </a:r>
              <a:r>
                <a:rPr lang="pt-BR" sz="1600" dirty="0">
                  <a:ea typeface="Verdana" pitchFamily="34" charset="0"/>
                  <a:cs typeface="Arial"/>
                </a:rPr>
                <a:t> S3</a:t>
              </a:r>
            </a:p>
          </p:txBody>
        </p:sp>
        <p:cxnSp>
          <p:nvCxnSpPr>
            <p:cNvPr id="63" name="Elbow Connector 62"/>
            <p:cNvCxnSpPr>
              <a:cxnSpLocks/>
              <a:stCxn id="79" idx="2"/>
            </p:cNvCxnSpPr>
            <p:nvPr/>
          </p:nvCxnSpPr>
          <p:spPr>
            <a:xfrm rot="16200000" flipH="1">
              <a:off x="3779106" y="5045092"/>
              <a:ext cx="346860" cy="1421194"/>
            </a:xfrm>
            <a:prstGeom prst="bentConnector2">
              <a:avLst/>
            </a:prstGeom>
            <a:ln>
              <a:solidFill>
                <a:srgbClr val="474746"/>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6" name="TextBox 8"/>
            <p:cNvSpPr txBox="1">
              <a:spLocks noChangeArrowheads="1"/>
            </p:cNvSpPr>
            <p:nvPr/>
          </p:nvSpPr>
          <p:spPr bwMode="auto">
            <a:xfrm>
              <a:off x="3957760" y="4301095"/>
              <a:ext cx="1394704" cy="338554"/>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Primário</a:t>
              </a:r>
            </a:p>
          </p:txBody>
        </p:sp>
        <p:sp>
          <p:nvSpPr>
            <p:cNvPr id="64" name="TextBox 23"/>
            <p:cNvSpPr txBox="1">
              <a:spLocks noChangeArrowheads="1"/>
            </p:cNvSpPr>
            <p:nvPr/>
          </p:nvSpPr>
          <p:spPr bwMode="auto">
            <a:xfrm>
              <a:off x="6407500" y="3516874"/>
              <a:ext cx="1484864" cy="338554"/>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Amazon EC2</a:t>
              </a:r>
            </a:p>
          </p:txBody>
        </p:sp>
        <p:sp>
          <p:nvSpPr>
            <p:cNvPr id="36" name="Rectangular Callout 35"/>
            <p:cNvSpPr/>
            <p:nvPr/>
          </p:nvSpPr>
          <p:spPr bwMode="auto">
            <a:xfrm>
              <a:off x="-89703" y="1242628"/>
              <a:ext cx="3138603" cy="2678718"/>
            </a:xfrm>
            <a:prstGeom prst="wedgeRectCallout">
              <a:avLst>
                <a:gd name="adj1" fmla="val 42103"/>
                <a:gd name="adj2" fmla="val 67901"/>
              </a:avLst>
            </a:prstGeom>
            <a:solidFill>
              <a:schemeClr val="bg1"/>
            </a:solidFill>
            <a:ln w="28575">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defTabSz="914076" rtl="0"/>
              <a:r>
                <a:rPr lang="pt-BR" sz="2000" b="1" dirty="0">
                  <a:solidFill>
                    <a:srgbClr val="474746">
                      <a:alpha val="99000"/>
                    </a:srgbClr>
                  </a:solidFill>
                </a:rPr>
                <a:t>Conjuntos de registros</a:t>
              </a:r>
            </a:p>
            <a:p>
              <a:pPr defTabSz="914076" rtl="0"/>
              <a:r>
                <a:rPr lang="pt-BR" b="1" dirty="0">
                  <a:solidFill>
                    <a:srgbClr val="474746">
                      <a:alpha val="99000"/>
                    </a:srgbClr>
                  </a:solidFill>
                </a:rPr>
                <a:t>CNAME </a:t>
              </a:r>
              <a:r>
                <a:rPr lang="pt-BR" b="1" dirty="0" err="1">
                  <a:solidFill>
                    <a:srgbClr val="474746">
                      <a:alpha val="99000"/>
                    </a:srgbClr>
                  </a:solidFill>
                </a:rPr>
                <a:t>www</a:t>
              </a:r>
              <a:endParaRPr lang="pt-BR" b="1" dirty="0">
                <a:solidFill>
                  <a:srgbClr val="474746">
                    <a:alpha val="99000"/>
                  </a:srgbClr>
                </a:solidFill>
              </a:endParaRPr>
            </a:p>
            <a:p>
              <a:pPr defTabSz="914076" rtl="0"/>
              <a:endParaRPr lang="en-GB" sz="1600" b="1" dirty="0">
                <a:solidFill>
                  <a:srgbClr val="474746">
                    <a:alpha val="99000"/>
                  </a:srgbClr>
                </a:solidFill>
              </a:endParaRPr>
            </a:p>
            <a:p>
              <a:pPr defTabSz="914076" rtl="0"/>
              <a:r>
                <a:rPr lang="pt-BR" sz="1600" spc="-20" dirty="0" err="1">
                  <a:solidFill>
                    <a:srgbClr val="474746">
                      <a:alpha val="99000"/>
                    </a:srgbClr>
                  </a:solidFill>
                </a:rPr>
                <a:t>elastic_load_balancer</a:t>
              </a:r>
              <a:br>
                <a:rPr lang="en-US" sz="1600" spc="-20" dirty="0">
                  <a:solidFill>
                    <a:srgbClr val="474746">
                      <a:alpha val="99000"/>
                    </a:srgbClr>
                  </a:solidFill>
                </a:rPr>
              </a:br>
              <a:r>
                <a:rPr lang="pt-BR" sz="1600" spc="-20" dirty="0">
                  <a:solidFill>
                    <a:srgbClr val="474746">
                      <a:alpha val="99000"/>
                    </a:srgbClr>
                  </a:solidFill>
                </a:rPr>
                <a:t>Política de roteamento = </a:t>
              </a:r>
              <a:r>
                <a:rPr lang="pt-BR" sz="1600" spc="-20" dirty="0" err="1">
                  <a:solidFill>
                    <a:srgbClr val="474746">
                      <a:alpha val="99000"/>
                    </a:srgbClr>
                  </a:solidFill>
                </a:rPr>
                <a:t>Failover</a:t>
              </a:r>
              <a:endParaRPr lang="pt-BR" sz="1600" spc="-20" dirty="0">
                <a:solidFill>
                  <a:srgbClr val="474746">
                    <a:alpha val="99000"/>
                  </a:srgbClr>
                </a:solidFill>
              </a:endParaRPr>
            </a:p>
            <a:p>
              <a:pPr defTabSz="914076" rtl="0"/>
              <a:r>
                <a:rPr lang="pt-BR" sz="1600" spc="-20" dirty="0">
                  <a:solidFill>
                    <a:srgbClr val="474746">
                      <a:alpha val="99000"/>
                    </a:srgbClr>
                  </a:solidFill>
                </a:rPr>
                <a:t>Tipo de registro = Principal</a:t>
              </a:r>
            </a:p>
            <a:p>
              <a:pPr defTabSz="914076" rtl="0"/>
              <a:endParaRPr lang="en-US" sz="1600" b="1" spc="-20" dirty="0">
                <a:solidFill>
                  <a:srgbClr val="474746">
                    <a:alpha val="99000"/>
                  </a:srgbClr>
                </a:solidFill>
              </a:endParaRPr>
            </a:p>
            <a:p>
              <a:pPr defTabSz="914076" rtl="0"/>
              <a:r>
                <a:rPr lang="pt-BR" sz="1600" spc="-20" dirty="0">
                  <a:solidFill>
                    <a:srgbClr val="474746">
                      <a:alpha val="99000"/>
                    </a:srgbClr>
                  </a:solidFill>
                </a:rPr>
                <a:t>Site do </a:t>
              </a:r>
              <a:r>
                <a:rPr lang="pt-BR" sz="1600" spc="-20" dirty="0" err="1">
                  <a:solidFill>
                    <a:srgbClr val="474746">
                      <a:alpha val="99000"/>
                    </a:srgbClr>
                  </a:solidFill>
                </a:rPr>
                <a:t>Amazon</a:t>
              </a:r>
              <a:r>
                <a:rPr lang="pt-BR" sz="1600" spc="-20" dirty="0">
                  <a:solidFill>
                    <a:srgbClr val="474746">
                      <a:alpha val="99000"/>
                    </a:srgbClr>
                  </a:solidFill>
                </a:rPr>
                <a:t> S3</a:t>
              </a:r>
              <a:br>
                <a:rPr lang="en-US" sz="1600" spc="-20" dirty="0">
                  <a:solidFill>
                    <a:srgbClr val="474746">
                      <a:alpha val="99000"/>
                    </a:srgbClr>
                  </a:solidFill>
                </a:rPr>
              </a:br>
              <a:r>
                <a:rPr lang="pt-BR" sz="1600" spc="-20" dirty="0">
                  <a:solidFill>
                    <a:srgbClr val="474746">
                      <a:alpha val="99000"/>
                    </a:srgbClr>
                  </a:solidFill>
                </a:rPr>
                <a:t>Política de roteamento = </a:t>
              </a:r>
              <a:r>
                <a:rPr lang="pt-BR" sz="1600" spc="-20" dirty="0" err="1">
                  <a:solidFill>
                    <a:srgbClr val="474746">
                      <a:alpha val="99000"/>
                    </a:srgbClr>
                  </a:solidFill>
                </a:rPr>
                <a:t>Failover</a:t>
              </a:r>
              <a:endParaRPr lang="pt-BR" sz="1600" spc="-20" dirty="0">
                <a:solidFill>
                  <a:srgbClr val="474746">
                    <a:alpha val="99000"/>
                  </a:srgbClr>
                </a:solidFill>
              </a:endParaRPr>
            </a:p>
            <a:p>
              <a:pPr defTabSz="914076" rtl="0"/>
              <a:r>
                <a:rPr lang="pt-BR" sz="1600" spc="-20" dirty="0">
                  <a:solidFill>
                    <a:srgbClr val="474746">
                      <a:alpha val="99000"/>
                    </a:srgbClr>
                  </a:solidFill>
                </a:rPr>
                <a:t>Tipo de registro = Secundário</a:t>
              </a:r>
            </a:p>
          </p:txBody>
        </p:sp>
        <p:sp>
          <p:nvSpPr>
            <p:cNvPr id="45" name="Rectangle 44">
              <a:extLst>
                <a:ext uri="{FF2B5EF4-FFF2-40B4-BE49-F238E27FC236}">
                  <a16:creationId xmlns:a16="http://schemas.microsoft.com/office/drawing/2014/main" id="{8B94150B-91F9-4F12-A600-CFF9CF6C2DB4}"/>
                </a:ext>
              </a:extLst>
            </p:cNvPr>
            <p:cNvSpPr/>
            <p:nvPr/>
          </p:nvSpPr>
          <p:spPr>
            <a:xfrm>
              <a:off x="6123710" y="1199772"/>
              <a:ext cx="4506221" cy="49925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 Nuvem AWS</a:t>
              </a:r>
            </a:p>
          </p:txBody>
        </p:sp>
        <p:pic>
          <p:nvPicPr>
            <p:cNvPr id="48" name="Graphic 47">
              <a:extLst>
                <a:ext uri="{FF2B5EF4-FFF2-40B4-BE49-F238E27FC236}">
                  <a16:creationId xmlns:a16="http://schemas.microsoft.com/office/drawing/2014/main" id="{BD56C394-0179-4974-9909-10C6808CA2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3710" y="1199773"/>
              <a:ext cx="457200" cy="457200"/>
            </a:xfrm>
            <a:prstGeom prst="rect">
              <a:avLst/>
            </a:prstGeom>
          </p:spPr>
        </p:pic>
        <p:pic>
          <p:nvPicPr>
            <p:cNvPr id="50" name="Graphic 49">
              <a:extLst>
                <a:ext uri="{FF2B5EF4-FFF2-40B4-BE49-F238E27FC236}">
                  <a16:creationId xmlns:a16="http://schemas.microsoft.com/office/drawing/2014/main" id="{D88ADF10-A2C5-4F3A-9509-532FE6C5F7B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3761" y="1534276"/>
              <a:ext cx="548640" cy="548640"/>
            </a:xfrm>
            <a:prstGeom prst="rect">
              <a:avLst/>
            </a:prstGeom>
          </p:spPr>
        </p:pic>
        <p:pic>
          <p:nvPicPr>
            <p:cNvPr id="51" name="Graphic 50">
              <a:extLst>
                <a:ext uri="{FF2B5EF4-FFF2-40B4-BE49-F238E27FC236}">
                  <a16:creationId xmlns:a16="http://schemas.microsoft.com/office/drawing/2014/main" id="{33D19B44-3823-401B-87BA-EE295B1E184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6340" y="4285132"/>
              <a:ext cx="711200" cy="711200"/>
            </a:xfrm>
            <a:prstGeom prst="rect">
              <a:avLst/>
            </a:prstGeom>
          </p:spPr>
        </p:pic>
        <p:pic>
          <p:nvPicPr>
            <p:cNvPr id="60" name="Graphic 59">
              <a:extLst>
                <a:ext uri="{FF2B5EF4-FFF2-40B4-BE49-F238E27FC236}">
                  <a16:creationId xmlns:a16="http://schemas.microsoft.com/office/drawing/2014/main" id="{AA1DDEB6-1520-4E05-A646-C3C9862A1B6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4685" y="4412132"/>
              <a:ext cx="457200" cy="457200"/>
            </a:xfrm>
            <a:prstGeom prst="rect">
              <a:avLst/>
            </a:prstGeom>
          </p:spPr>
        </p:pic>
        <p:pic>
          <p:nvPicPr>
            <p:cNvPr id="62" name="Graphic 61">
              <a:extLst>
                <a:ext uri="{FF2B5EF4-FFF2-40B4-BE49-F238E27FC236}">
                  <a16:creationId xmlns:a16="http://schemas.microsoft.com/office/drawing/2014/main" id="{01AA8B44-FE1D-4DDD-8F19-F546A39A035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82500" y="5552202"/>
              <a:ext cx="640080" cy="640080"/>
            </a:xfrm>
            <a:prstGeom prst="rect">
              <a:avLst/>
            </a:prstGeom>
          </p:spPr>
        </p:pic>
        <p:sp>
          <p:nvSpPr>
            <p:cNvPr id="70" name="Rectangle 69">
              <a:extLst>
                <a:ext uri="{FF2B5EF4-FFF2-40B4-BE49-F238E27FC236}">
                  <a16:creationId xmlns:a16="http://schemas.microsoft.com/office/drawing/2014/main" id="{1E7EC96B-121D-464A-BE08-35742C5CF82B}"/>
                </a:ext>
              </a:extLst>
            </p:cNvPr>
            <p:cNvSpPr/>
            <p:nvPr/>
          </p:nvSpPr>
          <p:spPr>
            <a:xfrm>
              <a:off x="6413504" y="2633624"/>
              <a:ext cx="3912134" cy="1321816"/>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a:ln>
                    <a:noFill/>
                  </a:ln>
                  <a:solidFill>
                    <a:srgbClr val="D86613"/>
                  </a:solidFill>
                  <a:effectLst/>
                  <a:uLnTx/>
                  <a:uFillTx/>
                  <a:ea typeface="+mn-ea"/>
                  <a:cs typeface="+mn-cs"/>
                </a:rPr>
                <a:t>Grupo de Auto </a:t>
              </a:r>
              <a:r>
                <a:rPr lang="pt-BR" sz="1600" b="0" i="0" u="none" strike="noStrike" kern="0" cap="none" spc="-20" normalizeH="0" noProof="0" dirty="0" err="1">
                  <a:ln>
                    <a:noFill/>
                  </a:ln>
                  <a:solidFill>
                    <a:srgbClr val="D86613"/>
                  </a:solidFill>
                  <a:effectLst/>
                  <a:uLnTx/>
                  <a:uFillTx/>
                  <a:ea typeface="+mn-ea"/>
                  <a:cs typeface="+mn-cs"/>
                </a:rPr>
                <a:t>Scaling</a:t>
              </a:r>
              <a:endParaRPr lang="pt-BR" sz="1600" b="0" i="0" u="none" strike="noStrike" kern="0" cap="none" spc="-20" normalizeH="0" noProof="0" dirty="0">
                <a:ln>
                  <a:noFill/>
                </a:ln>
                <a:solidFill>
                  <a:srgbClr val="D86613"/>
                </a:solidFill>
                <a:effectLst/>
                <a:uLnTx/>
                <a:uFillTx/>
                <a:ea typeface="+mn-ea"/>
                <a:cs typeface="+mn-cs"/>
              </a:endParaRPr>
            </a:p>
          </p:txBody>
        </p:sp>
        <p:pic>
          <p:nvPicPr>
            <p:cNvPr id="72" name="Graphic 71">
              <a:extLst>
                <a:ext uri="{FF2B5EF4-FFF2-40B4-BE49-F238E27FC236}">
                  <a16:creationId xmlns:a16="http://schemas.microsoft.com/office/drawing/2014/main" id="{E526FE95-F0B4-46B9-AB2A-7AB552291D8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06311" y="2633624"/>
              <a:ext cx="330200" cy="330200"/>
            </a:xfrm>
            <a:prstGeom prst="rect">
              <a:avLst/>
            </a:prstGeom>
          </p:spPr>
        </p:pic>
        <p:pic>
          <p:nvPicPr>
            <p:cNvPr id="73" name="Graphic 72">
              <a:extLst>
                <a:ext uri="{FF2B5EF4-FFF2-40B4-BE49-F238E27FC236}">
                  <a16:creationId xmlns:a16="http://schemas.microsoft.com/office/drawing/2014/main" id="{A0C13E7A-52EA-42E8-967B-7E6C7C08AD3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44591" y="2970174"/>
              <a:ext cx="548640" cy="548640"/>
            </a:xfrm>
            <a:prstGeom prst="rect">
              <a:avLst/>
            </a:prstGeom>
          </p:spPr>
        </p:pic>
        <p:pic>
          <p:nvPicPr>
            <p:cNvPr id="74" name="Graphic 73">
              <a:extLst>
                <a:ext uri="{FF2B5EF4-FFF2-40B4-BE49-F238E27FC236}">
                  <a16:creationId xmlns:a16="http://schemas.microsoft.com/office/drawing/2014/main" id="{6E3EBF41-8475-4229-8C35-9CEE732C6BC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25667" y="2970172"/>
              <a:ext cx="548640" cy="548640"/>
            </a:xfrm>
            <a:prstGeom prst="rect">
              <a:avLst/>
            </a:prstGeom>
          </p:spPr>
        </p:pic>
        <p:pic>
          <p:nvPicPr>
            <p:cNvPr id="75" name="Graphic 74">
              <a:extLst>
                <a:ext uri="{FF2B5EF4-FFF2-40B4-BE49-F238E27FC236}">
                  <a16:creationId xmlns:a16="http://schemas.microsoft.com/office/drawing/2014/main" id="{86624047-6A4E-4894-861F-E27EAA76A8FF}"/>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44591" y="4217853"/>
              <a:ext cx="548640" cy="548640"/>
            </a:xfrm>
            <a:prstGeom prst="rect">
              <a:avLst/>
            </a:prstGeom>
          </p:spPr>
        </p:pic>
        <p:pic>
          <p:nvPicPr>
            <p:cNvPr id="77" name="Graphic 76">
              <a:extLst>
                <a:ext uri="{FF2B5EF4-FFF2-40B4-BE49-F238E27FC236}">
                  <a16:creationId xmlns:a16="http://schemas.microsoft.com/office/drawing/2014/main" id="{2E889F7F-02C2-4D53-96DE-5B260FE7080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16041" y="4217853"/>
              <a:ext cx="548640" cy="548640"/>
            </a:xfrm>
            <a:prstGeom prst="rect">
              <a:avLst/>
            </a:prstGeom>
          </p:spPr>
        </p:pic>
        <p:sp>
          <p:nvSpPr>
            <p:cNvPr id="78" name="TextBox 23">
              <a:extLst>
                <a:ext uri="{FF2B5EF4-FFF2-40B4-BE49-F238E27FC236}">
                  <a16:creationId xmlns:a16="http://schemas.microsoft.com/office/drawing/2014/main" id="{50B08D5F-CA3C-4F91-9FEA-0FB69E8BF71C}"/>
                </a:ext>
              </a:extLst>
            </p:cNvPr>
            <p:cNvSpPr txBox="1">
              <a:spLocks noChangeArrowheads="1"/>
            </p:cNvSpPr>
            <p:nvPr/>
          </p:nvSpPr>
          <p:spPr bwMode="auto">
            <a:xfrm>
              <a:off x="8898972" y="3476046"/>
              <a:ext cx="1484864" cy="338554"/>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Amazon EC2</a:t>
              </a:r>
            </a:p>
          </p:txBody>
        </p:sp>
        <p:sp>
          <p:nvSpPr>
            <p:cNvPr id="79" name="TextBox 23">
              <a:extLst>
                <a:ext uri="{FF2B5EF4-FFF2-40B4-BE49-F238E27FC236}">
                  <a16:creationId xmlns:a16="http://schemas.microsoft.com/office/drawing/2014/main" id="{C2AFE29C-2E7C-4AAB-80B2-C73BF061DE55}"/>
                </a:ext>
              </a:extLst>
            </p:cNvPr>
            <p:cNvSpPr txBox="1">
              <a:spLocks noChangeArrowheads="1"/>
            </p:cNvSpPr>
            <p:nvPr/>
          </p:nvSpPr>
          <p:spPr bwMode="auto">
            <a:xfrm>
              <a:off x="2499507" y="4997484"/>
              <a:ext cx="1484864" cy="584775"/>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Amazon Route 53</a:t>
              </a:r>
            </a:p>
          </p:txBody>
        </p:sp>
      </p:grpSp>
      <p:sp>
        <p:nvSpPr>
          <p:cNvPr id="27" name="Footer Placeholder 26">
            <a:extLst>
              <a:ext uri="{FF2B5EF4-FFF2-40B4-BE49-F238E27FC236}">
                <a16:creationId xmlns:a16="http://schemas.microsoft.com/office/drawing/2014/main" id="{ECED84A5-1194-4DAC-8D6B-389C11647451}"/>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28" name="Slide Number Placeholder 27">
            <a:extLst>
              <a:ext uri="{FF2B5EF4-FFF2-40B4-BE49-F238E27FC236}">
                <a16:creationId xmlns:a16="http://schemas.microsoft.com/office/drawing/2014/main" id="{E4D369D6-11C4-49A5-9921-F2933D7D3E2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54</a:t>
            </a:fld>
            <a:endParaRPr lang="en-US" dirty="0">
              <a:latin typeface="+mn-lt"/>
            </a:endParaRPr>
          </a:p>
        </p:txBody>
      </p:sp>
    </p:spTree>
    <p:custDataLst>
      <p:tags r:id="rId1"/>
    </p:custDataLst>
    <p:extLst>
      <p:ext uri="{BB962C8B-B14F-4D97-AF65-F5344CB8AC3E}">
        <p14:creationId xmlns:p14="http://schemas.microsoft.com/office/powerpoint/2010/main" val="2953712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5</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200" dirty="0">
                <a:latin typeface="+mj-lt"/>
              </a:rPr>
              <a:t>O </a:t>
            </a:r>
            <a:r>
              <a:rPr lang="pt-BR" sz="2200" dirty="0" err="1">
                <a:latin typeface="+mj-lt"/>
              </a:rPr>
              <a:t>Amazon</a:t>
            </a:r>
            <a:r>
              <a:rPr lang="pt-BR" sz="2200" dirty="0">
                <a:latin typeface="+mj-lt"/>
              </a:rPr>
              <a:t> </a:t>
            </a:r>
            <a:r>
              <a:rPr lang="pt-BR" sz="2200" dirty="0" err="1">
                <a:latin typeface="+mj-lt"/>
              </a:rPr>
              <a:t>Route</a:t>
            </a:r>
            <a:r>
              <a:rPr lang="pt-BR" sz="2200" dirty="0">
                <a:latin typeface="+mj-lt"/>
              </a:rPr>
              <a:t> 53 é um serviço web </a:t>
            </a:r>
            <a:br>
              <a:rPr lang="pt-BR" sz="2200" dirty="0">
                <a:latin typeface="+mj-lt"/>
              </a:rPr>
            </a:br>
            <a:r>
              <a:rPr lang="pt-BR" sz="2200" dirty="0">
                <a:latin typeface="+mj-lt"/>
              </a:rPr>
              <a:t>de DNS na nuvem altamente disponível </a:t>
            </a:r>
            <a:br>
              <a:rPr lang="pt-BR" sz="2200" dirty="0">
                <a:latin typeface="+mj-lt"/>
              </a:rPr>
            </a:br>
            <a:r>
              <a:rPr lang="pt-BR" sz="2200" dirty="0">
                <a:latin typeface="+mj-lt"/>
              </a:rPr>
              <a:t>e escalável que converte nomes de domínio em endereços IP numéricos.</a:t>
            </a:r>
          </a:p>
          <a:p>
            <a:pPr rtl="0"/>
            <a:r>
              <a:rPr lang="pt-BR" sz="2200" dirty="0">
                <a:latin typeface="+mj-lt"/>
              </a:rPr>
              <a:t>O </a:t>
            </a:r>
            <a:r>
              <a:rPr lang="pt-BR" sz="2200" dirty="0" err="1">
                <a:latin typeface="+mj-lt"/>
              </a:rPr>
              <a:t>Amazon</a:t>
            </a:r>
            <a:r>
              <a:rPr lang="pt-BR" sz="2200" dirty="0">
                <a:latin typeface="+mj-lt"/>
              </a:rPr>
              <a:t> </a:t>
            </a:r>
            <a:r>
              <a:rPr lang="pt-BR" sz="2200" dirty="0" err="1">
                <a:latin typeface="+mj-lt"/>
              </a:rPr>
              <a:t>Route</a:t>
            </a:r>
            <a:r>
              <a:rPr lang="pt-BR" sz="2200" dirty="0">
                <a:latin typeface="+mj-lt"/>
              </a:rPr>
              <a:t> 53 oferece suporte </a:t>
            </a:r>
            <a:br>
              <a:rPr lang="pt-BR" sz="2200" dirty="0">
                <a:latin typeface="+mj-lt"/>
              </a:rPr>
            </a:br>
            <a:r>
              <a:rPr lang="pt-BR" sz="2200" dirty="0">
                <a:latin typeface="+mj-lt"/>
              </a:rPr>
              <a:t>a vários tipos de políticas de roteamento.</a:t>
            </a:r>
          </a:p>
          <a:p>
            <a:pPr rtl="0"/>
            <a:r>
              <a:rPr lang="pt-BR" sz="2200" dirty="0">
                <a:latin typeface="+mj-lt"/>
              </a:rPr>
              <a:t>A implantação em várias regiões melhora </a:t>
            </a:r>
            <a:br>
              <a:rPr lang="pt-BR" sz="2200" dirty="0">
                <a:latin typeface="+mj-lt"/>
              </a:rPr>
            </a:br>
            <a:r>
              <a:rPr lang="pt-BR" sz="2200" dirty="0">
                <a:latin typeface="+mj-lt"/>
              </a:rPr>
              <a:t>o desempenho do aplicativo para um público global.</a:t>
            </a:r>
          </a:p>
          <a:p>
            <a:pPr rtl="0"/>
            <a:r>
              <a:rPr lang="pt-BR" sz="2200" dirty="0">
                <a:latin typeface="+mj-lt"/>
              </a:rPr>
              <a:t>Você pode usar o </a:t>
            </a:r>
            <a:r>
              <a:rPr lang="pt-BR" sz="2200" dirty="0" err="1">
                <a:latin typeface="+mj-lt"/>
              </a:rPr>
              <a:t>failover</a:t>
            </a:r>
            <a:r>
              <a:rPr lang="pt-BR" sz="2200" dirty="0">
                <a:latin typeface="+mj-lt"/>
              </a:rPr>
              <a:t> do </a:t>
            </a:r>
            <a:r>
              <a:rPr lang="pt-BR" sz="2200" dirty="0" err="1">
                <a:latin typeface="+mj-lt"/>
              </a:rPr>
              <a:t>Amazon</a:t>
            </a:r>
            <a:r>
              <a:rPr lang="pt-BR" sz="2200" dirty="0">
                <a:latin typeface="+mj-lt"/>
              </a:rPr>
              <a:t> </a:t>
            </a:r>
            <a:r>
              <a:rPr lang="pt-BR" sz="2200" dirty="0" err="1">
                <a:latin typeface="+mj-lt"/>
              </a:rPr>
              <a:t>Route</a:t>
            </a:r>
            <a:r>
              <a:rPr lang="pt-BR" sz="2200" dirty="0">
                <a:latin typeface="+mj-lt"/>
              </a:rPr>
              <a:t> 53 para melhorar a disponibilidade dos seus aplicativos.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55</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a:xfrm>
            <a:off x="7411453" y="6356350"/>
            <a:ext cx="4361447"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962888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EC4A4F-B2E0-4668-B93F-9F3E32C85C0D}"/>
              </a:ext>
            </a:extLst>
          </p:cNvPr>
          <p:cNvSpPr>
            <a:spLocks noGrp="1"/>
          </p:cNvSpPr>
          <p:nvPr>
            <p:ph type="body" sz="quarter" idx="10"/>
          </p:nvPr>
        </p:nvSpPr>
        <p:spPr/>
        <p:txBody>
          <a:bodyPr rtlCol="0"/>
          <a:lstStyle/>
          <a:p>
            <a:pPr rtl="0"/>
            <a:r>
              <a:rPr lang="pt-BR" dirty="0"/>
              <a:t>Módulo 5: Redes e entrega de conteúdo</a:t>
            </a:r>
          </a:p>
        </p:txBody>
      </p:sp>
      <p:sp>
        <p:nvSpPr>
          <p:cNvPr id="2" name="Title 1"/>
          <p:cNvSpPr>
            <a:spLocks noGrp="1"/>
          </p:cNvSpPr>
          <p:nvPr>
            <p:ph type="title"/>
          </p:nvPr>
        </p:nvSpPr>
        <p:spPr/>
        <p:txBody>
          <a:bodyPr rtlCol="0">
            <a:noAutofit/>
          </a:bodyPr>
          <a:lstStyle/>
          <a:p>
            <a:pPr rtl="0"/>
            <a:r>
              <a:rPr lang="pt-BR" sz="4000"/>
              <a:t>Seção 6: Amazon CloudFront</a:t>
            </a:r>
          </a:p>
        </p:txBody>
      </p:sp>
      <p:sp>
        <p:nvSpPr>
          <p:cNvPr id="4" name="Footer Placeholder 3">
            <a:extLst>
              <a:ext uri="{FF2B5EF4-FFF2-40B4-BE49-F238E27FC236}">
                <a16:creationId xmlns:a16="http://schemas.microsoft.com/office/drawing/2014/main" id="{CB9228BB-EA07-4718-85CB-1733D443BE8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641433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Entrega de conteúdo e latência de rede</a:t>
            </a:r>
          </a:p>
        </p:txBody>
      </p:sp>
      <p:grpSp>
        <p:nvGrpSpPr>
          <p:cNvPr id="2" name="Group 1">
            <a:extLst>
              <a:ext uri="{FF2B5EF4-FFF2-40B4-BE49-F238E27FC236}">
                <a16:creationId xmlns:a16="http://schemas.microsoft.com/office/drawing/2014/main" id="{BE7C7FCF-D9B2-4304-AB92-B4A52A422A35}"/>
              </a:ext>
              <a:ext uri="{C183D7F6-B498-43B3-948B-1728B52AA6E4}">
                <adec:decorative xmlns:adec="http://schemas.microsoft.com/office/drawing/2017/decorative" val="1"/>
              </a:ext>
            </a:extLst>
          </p:cNvPr>
          <p:cNvGrpSpPr/>
          <p:nvPr/>
        </p:nvGrpSpPr>
        <p:grpSpPr>
          <a:xfrm>
            <a:off x="805668" y="1762800"/>
            <a:ext cx="10826450" cy="4008116"/>
            <a:chOff x="805668" y="1762800"/>
            <a:chExt cx="10826450" cy="4008116"/>
          </a:xfrm>
        </p:grpSpPr>
        <p:grpSp>
          <p:nvGrpSpPr>
            <p:cNvPr id="53" name="Group 52"/>
            <p:cNvGrpSpPr/>
            <p:nvPr/>
          </p:nvGrpSpPr>
          <p:grpSpPr>
            <a:xfrm>
              <a:off x="805668" y="4268357"/>
              <a:ext cx="1005840" cy="1375172"/>
              <a:chOff x="805668" y="4268357"/>
              <a:chExt cx="1005840" cy="1375172"/>
            </a:xfrm>
          </p:grpSpPr>
          <p:pic>
            <p:nvPicPr>
              <p:cNvPr id="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668" y="4268357"/>
                <a:ext cx="1005840" cy="1005840"/>
              </a:xfrm>
              <a:prstGeom prst="rect">
                <a:avLst/>
              </a:prstGeom>
            </p:spPr>
          </p:pic>
          <p:sp>
            <p:nvSpPr>
              <p:cNvPr id="9" name="TextBox 8"/>
              <p:cNvSpPr txBox="1"/>
              <p:nvPr/>
            </p:nvSpPr>
            <p:spPr>
              <a:xfrm>
                <a:off x="987827" y="5274197"/>
                <a:ext cx="641522"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Usuário</a:t>
                </a:r>
              </a:p>
            </p:txBody>
          </p:sp>
        </p:grpSp>
        <p:grpSp>
          <p:nvGrpSpPr>
            <p:cNvPr id="54" name="Group 53"/>
            <p:cNvGrpSpPr/>
            <p:nvPr/>
          </p:nvGrpSpPr>
          <p:grpSpPr>
            <a:xfrm>
              <a:off x="10152226" y="1762800"/>
              <a:ext cx="1479892" cy="1466612"/>
              <a:chOff x="10152226" y="1762800"/>
              <a:chExt cx="1479892" cy="1466612"/>
            </a:xfrm>
          </p:grpSpPr>
          <p:pic>
            <p:nvPicPr>
              <p:cNvPr id="6" name="Graphic 37">
                <a:extLst>
                  <a:ext uri="{FF2B5EF4-FFF2-40B4-BE49-F238E27FC236}">
                    <a16:creationId xmlns:a16="http://schemas.microsoft.com/office/drawing/2014/main" id="{AC408681-9425-934F-A27E-5D5DAE6D38A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43527" y="1762800"/>
                <a:ext cx="1097280" cy="1097280"/>
              </a:xfrm>
              <a:prstGeom prst="rect">
                <a:avLst/>
              </a:prstGeom>
            </p:spPr>
          </p:pic>
          <p:sp>
            <p:nvSpPr>
              <p:cNvPr id="11" name="TextBox 10"/>
              <p:cNvSpPr txBox="1"/>
              <p:nvPr/>
            </p:nvSpPr>
            <p:spPr>
              <a:xfrm>
                <a:off x="10152226" y="2860080"/>
                <a:ext cx="1479892"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Servidor de origem</a:t>
                </a:r>
              </a:p>
            </p:txBody>
          </p:sp>
        </p:grpSp>
        <p:cxnSp>
          <p:nvCxnSpPr>
            <p:cNvPr id="16" name="Straight Connector 15"/>
            <p:cNvCxnSpPr>
              <a:endCxn id="12" idx="1"/>
            </p:cNvCxnSpPr>
            <p:nvPr/>
          </p:nvCxnSpPr>
          <p:spPr>
            <a:xfrm flipV="1">
              <a:off x="2777619" y="3777260"/>
              <a:ext cx="1152777" cy="365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3" idx="1"/>
            </p:cNvCxnSpPr>
            <p:nvPr/>
          </p:nvCxnSpPr>
          <p:spPr>
            <a:xfrm flipV="1">
              <a:off x="4936236" y="3292906"/>
              <a:ext cx="1702387" cy="274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6076491" y="2040890"/>
              <a:ext cx="860148" cy="10258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359666" y="2454797"/>
              <a:ext cx="1037574" cy="6119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9453372" y="2446499"/>
              <a:ext cx="1123188"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006498" y="3866295"/>
              <a:ext cx="1140032" cy="9958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806263" y="4306857"/>
              <a:ext cx="1240457" cy="746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06263" y="5149019"/>
              <a:ext cx="1019357" cy="6218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457998" y="3031191"/>
              <a:ext cx="769517" cy="369332"/>
            </a:xfrm>
            <a:prstGeom prst="rect">
              <a:avLst/>
            </a:prstGeom>
            <a:noFill/>
          </p:spPr>
          <p:txBody>
            <a:bodyPr wrap="square" rtlCol="0">
              <a:spAutoFit/>
            </a:bodyPr>
            <a:lstStyle/>
            <a:p>
              <a:pP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4" name="TextBox 43"/>
            <p:cNvSpPr txBox="1"/>
            <p:nvPr/>
          </p:nvSpPr>
          <p:spPr>
            <a:xfrm>
              <a:off x="5893108" y="2492118"/>
              <a:ext cx="611065" cy="369332"/>
            </a:xfrm>
            <a:prstGeom prst="rect">
              <a:avLst/>
            </a:prstGeom>
            <a:noFill/>
          </p:spPr>
          <p:txBody>
            <a:bodyPr wrap="none" rtlCol="0">
              <a:spAutoFit/>
            </a:bodyPr>
            <a:lstStyle/>
            <a:p>
              <a:pP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5" name="TextBox 44"/>
            <p:cNvSpPr txBox="1"/>
            <p:nvPr/>
          </p:nvSpPr>
          <p:spPr>
            <a:xfrm>
              <a:off x="7325382" y="2409632"/>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6" name="TextBox 45"/>
            <p:cNvSpPr txBox="1"/>
            <p:nvPr/>
          </p:nvSpPr>
          <p:spPr>
            <a:xfrm>
              <a:off x="9724662" y="1987513"/>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7" name="TextBox 46"/>
            <p:cNvSpPr txBox="1"/>
            <p:nvPr/>
          </p:nvSpPr>
          <p:spPr>
            <a:xfrm>
              <a:off x="5537604" y="4035292"/>
              <a:ext cx="729996" cy="36933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8" name="TextBox 47"/>
            <p:cNvSpPr txBox="1"/>
            <p:nvPr/>
          </p:nvSpPr>
          <p:spPr>
            <a:xfrm>
              <a:off x="6896992" y="4209851"/>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9" name="TextBox 48"/>
            <p:cNvSpPr txBox="1"/>
            <p:nvPr/>
          </p:nvSpPr>
          <p:spPr>
            <a:xfrm>
              <a:off x="7419730" y="5073778"/>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grpSp>
          <p:nvGrpSpPr>
            <p:cNvPr id="52" name="Group 51"/>
            <p:cNvGrpSpPr/>
            <p:nvPr/>
          </p:nvGrpSpPr>
          <p:grpSpPr>
            <a:xfrm>
              <a:off x="1591176" y="3640100"/>
              <a:ext cx="1097280" cy="1408537"/>
              <a:chOff x="1591176" y="3640100"/>
              <a:chExt cx="1097280" cy="1408537"/>
            </a:xfrm>
          </p:grpSpPr>
          <p:pic>
            <p:nvPicPr>
              <p:cNvPr id="8"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1176" y="3640100"/>
                <a:ext cx="1097280" cy="1097280"/>
              </a:xfrm>
              <a:prstGeom prst="rect">
                <a:avLst/>
              </a:prstGeom>
            </p:spPr>
          </p:pic>
          <p:sp>
            <p:nvSpPr>
              <p:cNvPr id="10" name="TextBox 9"/>
              <p:cNvSpPr txBox="1"/>
              <p:nvPr/>
            </p:nvSpPr>
            <p:spPr>
              <a:xfrm>
                <a:off x="1756537" y="4679305"/>
                <a:ext cx="766557"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Cliente</a:t>
                </a:r>
              </a:p>
            </p:txBody>
          </p:sp>
        </p:grpSp>
        <p:sp>
          <p:nvSpPr>
            <p:cNvPr id="12" name="Rectangle 11"/>
            <p:cNvSpPr/>
            <p:nvPr/>
          </p:nvSpPr>
          <p:spPr>
            <a:xfrm>
              <a:off x="3930396" y="3502940"/>
              <a:ext cx="1145214"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sp>
          <p:nvSpPr>
            <p:cNvPr id="13" name="Rectangle 12"/>
            <p:cNvSpPr/>
            <p:nvPr/>
          </p:nvSpPr>
          <p:spPr>
            <a:xfrm>
              <a:off x="6638623" y="3018586"/>
              <a:ext cx="1145214"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sp>
          <p:nvSpPr>
            <p:cNvPr id="14" name="Rectangle 13"/>
            <p:cNvSpPr/>
            <p:nvPr/>
          </p:nvSpPr>
          <p:spPr>
            <a:xfrm>
              <a:off x="5800423" y="4842848"/>
              <a:ext cx="1145214"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sp>
          <p:nvSpPr>
            <p:cNvPr id="28" name="Rectangle 27"/>
            <p:cNvSpPr/>
            <p:nvPr/>
          </p:nvSpPr>
          <p:spPr>
            <a:xfrm>
              <a:off x="8358298" y="2172179"/>
              <a:ext cx="1199589"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5" name="Slide Number Placeholder 3">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r>
              <a:rPr lang="pt-BR"/>
              <a:t>9</a:t>
            </a:r>
          </a:p>
        </p:txBody>
      </p:sp>
    </p:spTree>
    <p:custDataLst>
      <p:tags r:id="rId1"/>
    </p:custDataLst>
    <p:extLst>
      <p:ext uri="{BB962C8B-B14F-4D97-AF65-F5344CB8AC3E}">
        <p14:creationId xmlns:p14="http://schemas.microsoft.com/office/powerpoint/2010/main" val="2334048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Rede de entrega de conteúdo (CDN)</a:t>
            </a:r>
          </a:p>
        </p:txBody>
      </p:sp>
      <p:sp>
        <p:nvSpPr>
          <p:cNvPr id="6" name="Content Placeholder 5"/>
          <p:cNvSpPr>
            <a:spLocks noGrp="1"/>
          </p:cNvSpPr>
          <p:nvPr>
            <p:ph idx="1"/>
          </p:nvPr>
        </p:nvSpPr>
        <p:spPr/>
        <p:txBody>
          <a:bodyPr rtlCol="0"/>
          <a:lstStyle/>
          <a:p>
            <a:pPr rtl="0"/>
            <a:r>
              <a:rPr lang="pt-BR" dirty="0"/>
              <a:t>É um sistema distribuído globalmente de servidores </a:t>
            </a:r>
            <a:br>
              <a:rPr lang="pt-BR" dirty="0"/>
            </a:br>
            <a:r>
              <a:rPr lang="pt-BR" dirty="0"/>
              <a:t>de armazenamento em cache</a:t>
            </a:r>
          </a:p>
          <a:p>
            <a:pPr rtl="0"/>
            <a:r>
              <a:rPr lang="pt-BR" dirty="0"/>
              <a:t>Armazena cópias de arquivos comumente solicitados (conteúdo estático) em cache</a:t>
            </a:r>
          </a:p>
          <a:p>
            <a:pPr rtl="0"/>
            <a:r>
              <a:rPr lang="pt-BR" dirty="0"/>
              <a:t>Fornece uma cópia local do conteúdo solicitado de um ponto </a:t>
            </a:r>
            <a:br>
              <a:rPr lang="pt-BR" dirty="0"/>
            </a:br>
            <a:r>
              <a:rPr lang="pt-BR" dirty="0"/>
              <a:t>de presença ou ponto de presença de cache próximo </a:t>
            </a:r>
          </a:p>
          <a:p>
            <a:pPr rtl="0"/>
            <a:r>
              <a:rPr lang="pt-BR" dirty="0"/>
              <a:t>Acelera a entrega de conteúdo dinâmico</a:t>
            </a:r>
          </a:p>
          <a:p>
            <a:pPr rtl="0"/>
            <a:r>
              <a:rPr lang="pt-BR" dirty="0"/>
              <a:t>Melhora o desempenho e a escalabilidade do aplicativo</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10" name="Slide Number Placeholder 3">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r>
              <a:rPr lang="pt-BR"/>
              <a:t>10</a:t>
            </a:r>
          </a:p>
        </p:txBody>
      </p:sp>
    </p:spTree>
    <p:custDataLst>
      <p:tags r:id="rId1"/>
    </p:custDataLst>
    <p:extLst>
      <p:ext uri="{BB962C8B-B14F-4D97-AF65-F5344CB8AC3E}">
        <p14:creationId xmlns:p14="http://schemas.microsoft.com/office/powerpoint/2010/main" val="1424425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a:t>Amazon CloudFront</a:t>
            </a:r>
          </a:p>
        </p:txBody>
      </p:sp>
      <p:pic>
        <p:nvPicPr>
          <p:cNvPr id="9" name="Graphic 33">
            <a:extLst>
              <a:ext uri="{FF2B5EF4-FFF2-40B4-BE49-F238E27FC236}">
                <a16:creationId xmlns:a16="http://schemas.microsoft.com/office/drawing/2014/main" id="{239FDEEB-7049-3C46-AD29-71A07202049A}"/>
              </a:ext>
              <a:ext uri="{C183D7F6-B498-43B3-948B-1728B52AA6E4}">
                <adec:decorative xmlns:adec="http://schemas.microsoft.com/office/drawing/2017/decorative" val="1"/>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837929" y="1524228"/>
            <a:ext cx="1371600" cy="1371600"/>
          </a:xfrm>
          <a:prstGeom prst="rect">
            <a:avLst/>
          </a:prstGeom>
        </p:spPr>
      </p:pic>
      <p:sp>
        <p:nvSpPr>
          <p:cNvPr id="10" name="TextBox 9"/>
          <p:cNvSpPr txBox="1"/>
          <p:nvPr/>
        </p:nvSpPr>
        <p:spPr>
          <a:xfrm>
            <a:off x="672559" y="2895828"/>
            <a:ext cx="1702342"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CloudFront</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7"/>
          <p:cNvSpPr>
            <a:spLocks noGrp="1"/>
          </p:cNvSpPr>
          <p:nvPr>
            <p:ph idx="13"/>
          </p:nvPr>
        </p:nvSpPr>
        <p:spPr>
          <a:xfrm>
            <a:off x="4724400" y="1524228"/>
            <a:ext cx="7026600" cy="4648788"/>
          </a:xfrm>
        </p:spPr>
        <p:txBody>
          <a:bodyPr rtlCol="0"/>
          <a:lstStyle/>
          <a:p>
            <a:pPr rtl="0"/>
            <a:r>
              <a:rPr lang="pt-BR" dirty="0"/>
              <a:t>Serviço de CDN rápido, global e seguro</a:t>
            </a:r>
          </a:p>
          <a:p>
            <a:pPr rtl="0"/>
            <a:r>
              <a:rPr lang="pt-BR" dirty="0"/>
              <a:t>Rede global de pontos de presença e pontos de presença de caches regionais</a:t>
            </a:r>
          </a:p>
          <a:p>
            <a:pPr rtl="0"/>
            <a:r>
              <a:rPr lang="pt-BR" dirty="0"/>
              <a:t>Modelo de autoatendimento </a:t>
            </a:r>
          </a:p>
          <a:p>
            <a:pPr rtl="0"/>
            <a:r>
              <a:rPr lang="pt-BR" dirty="0"/>
              <a:t>Definição de preço com pagamento conforme o uso</a:t>
            </a:r>
          </a:p>
          <a:p>
            <a:pPr rtl="0"/>
            <a:endParaRPr lang="en-US"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59</a:t>
            </a:fld>
            <a:endParaRPr lang="en-US" dirty="0"/>
          </a:p>
        </p:txBody>
      </p:sp>
    </p:spTree>
    <p:custDataLst>
      <p:tags r:id="rId1"/>
    </p:custDataLst>
    <p:extLst>
      <p:ext uri="{BB962C8B-B14F-4D97-AF65-F5344CB8AC3E}">
        <p14:creationId xmlns:p14="http://schemas.microsoft.com/office/powerpoint/2010/main" val="295166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rtlCol="0"/>
          <a:lstStyle/>
          <a:p>
            <a:pPr rtl="0"/>
            <a:r>
              <a:rPr lang="pt-BR"/>
              <a:t>Endereços IP</a:t>
            </a:r>
          </a:p>
        </p:txBody>
      </p:sp>
      <p:grpSp>
        <p:nvGrpSpPr>
          <p:cNvPr id="24" name="Group 23">
            <a:extLst>
              <a:ext uri="{FF2B5EF4-FFF2-40B4-BE49-F238E27FC236}">
                <a16:creationId xmlns:a16="http://schemas.microsoft.com/office/drawing/2014/main" id="{B1FC5099-B137-4F33-9BD8-F96566D5ECE6}"/>
              </a:ext>
              <a:ext uri="{C183D7F6-B498-43B3-948B-1728B52AA6E4}">
                <adec:decorative xmlns:adec="http://schemas.microsoft.com/office/drawing/2017/decorative" val="1"/>
              </a:ext>
            </a:extLst>
          </p:cNvPr>
          <p:cNvGrpSpPr/>
          <p:nvPr/>
        </p:nvGrpSpPr>
        <p:grpSpPr>
          <a:xfrm>
            <a:off x="1165135" y="2533334"/>
            <a:ext cx="9861730" cy="2676356"/>
            <a:chOff x="1165135" y="2533334"/>
            <a:chExt cx="9861730" cy="2676356"/>
          </a:xfrm>
        </p:grpSpPr>
        <p:grpSp>
          <p:nvGrpSpPr>
            <p:cNvPr id="16" name="Group 15">
              <a:extLst>
                <a:ext uri="{FF2B5EF4-FFF2-40B4-BE49-F238E27FC236}">
                  <a16:creationId xmlns:a16="http://schemas.microsoft.com/office/drawing/2014/main" id="{40FA2857-638B-474B-83A8-E6625CF8355D}"/>
                </a:ext>
              </a:extLst>
            </p:cNvPr>
            <p:cNvGrpSpPr/>
            <p:nvPr/>
          </p:nvGrpSpPr>
          <p:grpSpPr>
            <a:xfrm>
              <a:off x="1165135" y="2533334"/>
              <a:ext cx="1864613" cy="2676356"/>
              <a:chOff x="1165135" y="2533334"/>
              <a:chExt cx="1864613" cy="2676356"/>
            </a:xfrm>
          </p:grpSpPr>
          <p:sp>
            <p:nvSpPr>
              <p:cNvPr id="5" name="TextBox 4">
                <a:extLst>
                  <a:ext uri="{FF2B5EF4-FFF2-40B4-BE49-F238E27FC236}">
                    <a16:creationId xmlns:a16="http://schemas.microsoft.com/office/drawing/2014/main" id="{3A4190F8-F382-4866-B900-AE5BFF9DD908}"/>
                  </a:ext>
                </a:extLst>
              </p:cNvPr>
              <p:cNvSpPr txBox="1"/>
              <p:nvPr/>
            </p:nvSpPr>
            <p:spPr>
              <a:xfrm>
                <a:off x="1690118" y="2533334"/>
                <a:ext cx="814647"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18" name="Arrow: Down 17" descr="down arrow">
                <a:extLst>
                  <a:ext uri="{FF2B5EF4-FFF2-40B4-BE49-F238E27FC236}">
                    <a16:creationId xmlns:a16="http://schemas.microsoft.com/office/drawing/2014/main" id="{9A06826B-4B98-47DD-A40C-78AE0A0135E5}"/>
                  </a:ext>
                </a:extLst>
              </p:cNvPr>
              <p:cNvSpPr/>
              <p:nvPr/>
            </p:nvSpPr>
            <p:spPr>
              <a:xfrm>
                <a:off x="19546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TextBox 11">
                <a:extLst>
                  <a:ext uri="{FF2B5EF4-FFF2-40B4-BE49-F238E27FC236}">
                    <a16:creationId xmlns:a16="http://schemas.microsoft.com/office/drawing/2014/main" id="{69EFD3FF-64EC-4C60-97DB-39E8DD0320DA}"/>
                  </a:ext>
                </a:extLst>
              </p:cNvPr>
              <p:cNvSpPr txBox="1"/>
              <p:nvPr/>
            </p:nvSpPr>
            <p:spPr>
              <a:xfrm>
                <a:off x="1165135"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11000000</a:t>
                </a:r>
              </a:p>
            </p:txBody>
          </p:sp>
        </p:grpSp>
        <p:sp>
          <p:nvSpPr>
            <p:cNvPr id="9" name="TextBox 8">
              <a:extLst>
                <a:ext uri="{FF2B5EF4-FFF2-40B4-BE49-F238E27FC236}">
                  <a16:creationId xmlns:a16="http://schemas.microsoft.com/office/drawing/2014/main" id="{79AA2476-8A95-4A39-B1AF-645B47091DD5}"/>
                </a:ext>
              </a:extLst>
            </p:cNvPr>
            <p:cNvSpPr txBox="1"/>
            <p:nvPr/>
          </p:nvSpPr>
          <p:spPr>
            <a:xfrm>
              <a:off x="3022971" y="2533334"/>
              <a:ext cx="814647" cy="523220"/>
            </a:xfrm>
            <a:prstGeom prst="rect">
              <a:avLst/>
            </a:prstGeom>
            <a:noFill/>
            <a:ln>
              <a:noFill/>
            </a:ln>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17" name="Group 16">
              <a:extLst>
                <a:ext uri="{FF2B5EF4-FFF2-40B4-BE49-F238E27FC236}">
                  <a16:creationId xmlns:a16="http://schemas.microsoft.com/office/drawing/2014/main" id="{4D84152E-7ED9-4409-9518-02FD30F5FB5F}"/>
                </a:ext>
              </a:extLst>
            </p:cNvPr>
            <p:cNvGrpSpPr/>
            <p:nvPr/>
          </p:nvGrpSpPr>
          <p:grpSpPr>
            <a:xfrm>
              <a:off x="3830841" y="2533334"/>
              <a:ext cx="1864613" cy="2676356"/>
              <a:chOff x="4005835" y="2533334"/>
              <a:chExt cx="1864613" cy="2676356"/>
            </a:xfrm>
          </p:grpSpPr>
          <p:sp>
            <p:nvSpPr>
              <p:cNvPr id="6" name="TextBox 5">
                <a:extLst>
                  <a:ext uri="{FF2B5EF4-FFF2-40B4-BE49-F238E27FC236}">
                    <a16:creationId xmlns:a16="http://schemas.microsoft.com/office/drawing/2014/main" id="{B5D61CD2-BCB0-49A5-9EDE-F8CCD1F21A1D}"/>
                  </a:ext>
                </a:extLst>
              </p:cNvPr>
              <p:cNvSpPr txBox="1"/>
              <p:nvPr/>
            </p:nvSpPr>
            <p:spPr>
              <a:xfrm>
                <a:off x="4740811" y="2533334"/>
                <a:ext cx="394660"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9" name="Arrow: Down 18" descr="down arrow">
                <a:extLst>
                  <a:ext uri="{FF2B5EF4-FFF2-40B4-BE49-F238E27FC236}">
                    <a16:creationId xmlns:a16="http://schemas.microsoft.com/office/drawing/2014/main" id="{DACD3BD3-C9B4-4BFD-8D4D-825D53009629}"/>
                  </a:ext>
                </a:extLst>
              </p:cNvPr>
              <p:cNvSpPr/>
              <p:nvPr/>
            </p:nvSpPr>
            <p:spPr>
              <a:xfrm>
                <a:off x="47953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 name="TextBox 12">
                <a:extLst>
                  <a:ext uri="{FF2B5EF4-FFF2-40B4-BE49-F238E27FC236}">
                    <a16:creationId xmlns:a16="http://schemas.microsoft.com/office/drawing/2014/main" id="{F98ED014-D440-4AFB-984E-5D95F827FC6B}"/>
                  </a:ext>
                </a:extLst>
              </p:cNvPr>
              <p:cNvSpPr txBox="1"/>
              <p:nvPr/>
            </p:nvSpPr>
            <p:spPr>
              <a:xfrm>
                <a:off x="4005835"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a:t>
                </a:r>
              </a:p>
            </p:txBody>
          </p:sp>
        </p:grpSp>
        <p:sp>
          <p:nvSpPr>
            <p:cNvPr id="10" name="TextBox 9">
              <a:extLst>
                <a:ext uri="{FF2B5EF4-FFF2-40B4-BE49-F238E27FC236}">
                  <a16:creationId xmlns:a16="http://schemas.microsoft.com/office/drawing/2014/main" id="{56A1FEF2-BD83-4F60-B2B3-F21832C33498}"/>
                </a:ext>
              </a:extLst>
            </p:cNvPr>
            <p:cNvSpPr txBox="1"/>
            <p:nvPr/>
          </p:nvSpPr>
          <p:spPr>
            <a:xfrm>
              <a:off x="5688677" y="2533334"/>
              <a:ext cx="814647" cy="523220"/>
            </a:xfrm>
            <a:prstGeom prst="rect">
              <a:avLst/>
            </a:prstGeom>
            <a:noFill/>
            <a:ln>
              <a:noFill/>
            </a:ln>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2" name="Group 21">
              <a:extLst>
                <a:ext uri="{FF2B5EF4-FFF2-40B4-BE49-F238E27FC236}">
                  <a16:creationId xmlns:a16="http://schemas.microsoft.com/office/drawing/2014/main" id="{FA3909AB-7399-4202-8519-6B74CE6C2493}"/>
                </a:ext>
              </a:extLst>
            </p:cNvPr>
            <p:cNvGrpSpPr/>
            <p:nvPr/>
          </p:nvGrpSpPr>
          <p:grpSpPr>
            <a:xfrm>
              <a:off x="6496547" y="2533334"/>
              <a:ext cx="1864613" cy="2676356"/>
              <a:chOff x="6636542" y="2533334"/>
              <a:chExt cx="1864613" cy="2676356"/>
            </a:xfrm>
          </p:grpSpPr>
          <p:sp>
            <p:nvSpPr>
              <p:cNvPr id="7" name="TextBox 6">
                <a:extLst>
                  <a:ext uri="{FF2B5EF4-FFF2-40B4-BE49-F238E27FC236}">
                    <a16:creationId xmlns:a16="http://schemas.microsoft.com/office/drawing/2014/main" id="{AF4603A9-400C-41F2-9961-DF7A7C0EC0F2}"/>
                  </a:ext>
                </a:extLst>
              </p:cNvPr>
              <p:cNvSpPr txBox="1"/>
              <p:nvPr/>
            </p:nvSpPr>
            <p:spPr>
              <a:xfrm>
                <a:off x="7371518" y="2533334"/>
                <a:ext cx="394660"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0" name="Arrow: Down 19" descr="down arrow">
                <a:extLst>
                  <a:ext uri="{FF2B5EF4-FFF2-40B4-BE49-F238E27FC236}">
                    <a16:creationId xmlns:a16="http://schemas.microsoft.com/office/drawing/2014/main" id="{CDCCC6AD-3487-4425-BF99-0F21E99147B0}"/>
                  </a:ext>
                </a:extLst>
              </p:cNvPr>
              <p:cNvSpPr/>
              <p:nvPr/>
            </p:nvSpPr>
            <p:spPr>
              <a:xfrm>
                <a:off x="742607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extBox 13">
                <a:extLst>
                  <a:ext uri="{FF2B5EF4-FFF2-40B4-BE49-F238E27FC236}">
                    <a16:creationId xmlns:a16="http://schemas.microsoft.com/office/drawing/2014/main" id="{F23A0D1B-AF82-495E-AE97-CFC8ADAD0B98}"/>
                  </a:ext>
                </a:extLst>
              </p:cNvPr>
              <p:cNvSpPr txBox="1"/>
              <p:nvPr/>
            </p:nvSpPr>
            <p:spPr>
              <a:xfrm>
                <a:off x="6636542"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00000010</a:t>
                </a:r>
              </a:p>
            </p:txBody>
          </p:sp>
        </p:grpSp>
        <p:sp>
          <p:nvSpPr>
            <p:cNvPr id="11" name="TextBox 10">
              <a:extLst>
                <a:ext uri="{FF2B5EF4-FFF2-40B4-BE49-F238E27FC236}">
                  <a16:creationId xmlns:a16="http://schemas.microsoft.com/office/drawing/2014/main" id="{8EB8DFCA-6656-40E0-9527-53F4043D97D7}"/>
                </a:ext>
              </a:extLst>
            </p:cNvPr>
            <p:cNvSpPr txBox="1"/>
            <p:nvPr/>
          </p:nvSpPr>
          <p:spPr>
            <a:xfrm>
              <a:off x="8354383" y="2533334"/>
              <a:ext cx="814647" cy="523220"/>
            </a:xfrm>
            <a:prstGeom prst="rect">
              <a:avLst/>
            </a:prstGeom>
            <a:noFill/>
            <a:ln>
              <a:noFill/>
            </a:ln>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3" name="Group 22">
              <a:extLst>
                <a:ext uri="{FF2B5EF4-FFF2-40B4-BE49-F238E27FC236}">
                  <a16:creationId xmlns:a16="http://schemas.microsoft.com/office/drawing/2014/main" id="{005D0DD3-2319-4F09-B0A5-CA4E417A4078}"/>
                </a:ext>
              </a:extLst>
            </p:cNvPr>
            <p:cNvGrpSpPr/>
            <p:nvPr/>
          </p:nvGrpSpPr>
          <p:grpSpPr>
            <a:xfrm>
              <a:off x="9162252" y="2533334"/>
              <a:ext cx="1864613" cy="2676356"/>
              <a:chOff x="9162252" y="2533334"/>
              <a:chExt cx="1864613" cy="2676356"/>
            </a:xfrm>
          </p:grpSpPr>
          <p:sp>
            <p:nvSpPr>
              <p:cNvPr id="8" name="TextBox 7">
                <a:extLst>
                  <a:ext uri="{FF2B5EF4-FFF2-40B4-BE49-F238E27FC236}">
                    <a16:creationId xmlns:a16="http://schemas.microsoft.com/office/drawing/2014/main" id="{FF023EC7-8F3A-4F9D-86C6-EED05D2E2430}"/>
                  </a:ext>
                </a:extLst>
              </p:cNvPr>
              <p:cNvSpPr txBox="1"/>
              <p:nvPr/>
            </p:nvSpPr>
            <p:spPr>
              <a:xfrm>
                <a:off x="9897228" y="2533334"/>
                <a:ext cx="394660"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21" name="Arrow: Down 20" descr="down arrow">
                <a:extLst>
                  <a:ext uri="{FF2B5EF4-FFF2-40B4-BE49-F238E27FC236}">
                    <a16:creationId xmlns:a16="http://schemas.microsoft.com/office/drawing/2014/main" id="{E73C3CDE-40C4-448C-8E07-4E81ADC7825D}"/>
                  </a:ext>
                </a:extLst>
              </p:cNvPr>
              <p:cNvSpPr/>
              <p:nvPr/>
            </p:nvSpPr>
            <p:spPr>
              <a:xfrm>
                <a:off x="995178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Box 14">
                <a:extLst>
                  <a:ext uri="{FF2B5EF4-FFF2-40B4-BE49-F238E27FC236}">
                    <a16:creationId xmlns:a16="http://schemas.microsoft.com/office/drawing/2014/main" id="{00D60233-253B-41EA-86B5-53E14BCD47E4}"/>
                  </a:ext>
                </a:extLst>
              </p:cNvPr>
              <p:cNvSpPr txBox="1"/>
              <p:nvPr/>
            </p:nvSpPr>
            <p:spPr>
              <a:xfrm>
                <a:off x="9162252"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a:t>
                </a:r>
              </a:p>
            </p:txBody>
          </p:sp>
        </p:grpSp>
      </p:grpSp>
      <p:sp>
        <p:nvSpPr>
          <p:cNvPr id="4" name="Footer Placeholder 3">
            <a:extLst>
              <a:ext uri="{FF2B5EF4-FFF2-40B4-BE49-F238E27FC236}">
                <a16:creationId xmlns:a16="http://schemas.microsoft.com/office/drawing/2014/main" id="{19D8FE7F-3EEC-4061-859A-63E62ED98C3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5726E39A-51D4-460F-B782-6BEEE2C6432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12721850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rtlCol="0"/>
          <a:lstStyle/>
          <a:p>
            <a:pPr rtl="0"/>
            <a:r>
              <a:rPr lang="pt-BR" dirty="0"/>
              <a:t>Infraestrutura </a:t>
            </a:r>
            <a:r>
              <a:rPr lang="pt-BR" dirty="0" err="1"/>
              <a:t>Amazon</a:t>
            </a:r>
            <a:r>
              <a:rPr lang="pt-BR" dirty="0"/>
              <a:t> </a:t>
            </a:r>
            <a:r>
              <a:rPr lang="pt-BR" dirty="0" err="1"/>
              <a:t>CloudFront</a:t>
            </a:r>
            <a:endParaRPr lang="pt-BR" dirty="0"/>
          </a:p>
        </p:txBody>
      </p:sp>
      <p:grpSp>
        <p:nvGrpSpPr>
          <p:cNvPr id="17" name="Group 16">
            <a:extLst>
              <a:ext uri="{C183D7F6-B498-43B3-948B-1728B52AA6E4}">
                <adec:decorative xmlns:adec="http://schemas.microsoft.com/office/drawing/2017/decorative" val="1"/>
              </a:ext>
            </a:extLst>
          </p:cNvPr>
          <p:cNvGrpSpPr/>
          <p:nvPr/>
        </p:nvGrpSpPr>
        <p:grpSpPr>
          <a:xfrm>
            <a:off x="277588" y="1343808"/>
            <a:ext cx="2863121" cy="1551985"/>
            <a:chOff x="1169233" y="4616970"/>
            <a:chExt cx="2863121" cy="1551985"/>
          </a:xfrm>
        </p:grpSpPr>
        <p:sp>
          <p:nvSpPr>
            <p:cNvPr id="16" name="Rectangle 15"/>
            <p:cNvSpPr/>
            <p:nvPr/>
          </p:nvSpPr>
          <p:spPr>
            <a:xfrm>
              <a:off x="1169233" y="4616970"/>
              <a:ext cx="2863121" cy="1551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5" name="Group 14"/>
            <p:cNvGrpSpPr/>
            <p:nvPr/>
          </p:nvGrpSpPr>
          <p:grpSpPr>
            <a:xfrm>
              <a:off x="1310295" y="4802087"/>
              <a:ext cx="2580996" cy="1181750"/>
              <a:chOff x="167703" y="3784065"/>
              <a:chExt cx="2580996" cy="1181750"/>
            </a:xfrm>
          </p:grpSpPr>
          <p:sp>
            <p:nvSpPr>
              <p:cNvPr id="9" name="Oval 8"/>
              <p:cNvSpPr/>
              <p:nvPr/>
            </p:nvSpPr>
            <p:spPr>
              <a:xfrm>
                <a:off x="167703" y="3818743"/>
                <a:ext cx="269198" cy="269198"/>
              </a:xfrm>
              <a:prstGeom prst="ellipse">
                <a:avLst/>
              </a:prstGeom>
              <a:solidFill>
                <a:srgbClr val="5BB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TextBox 9"/>
              <p:cNvSpPr txBox="1"/>
              <p:nvPr/>
            </p:nvSpPr>
            <p:spPr>
              <a:xfrm>
                <a:off x="478526" y="3784065"/>
                <a:ext cx="1495922" cy="338554"/>
              </a:xfrm>
              <a:prstGeom prst="rect">
                <a:avLst/>
              </a:prstGeom>
              <a:noFill/>
              <a:ln>
                <a:noFill/>
              </a:ln>
            </p:spPr>
            <p:txBody>
              <a:bodyPr wrap="non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Pontos de presença</a:t>
                </a:r>
              </a:p>
            </p:txBody>
          </p:sp>
          <p:sp>
            <p:nvSpPr>
              <p:cNvPr id="11" name="Oval 10"/>
              <p:cNvSpPr/>
              <p:nvPr/>
            </p:nvSpPr>
            <p:spPr>
              <a:xfrm>
                <a:off x="167703" y="4240341"/>
                <a:ext cx="269198" cy="269198"/>
              </a:xfrm>
              <a:prstGeom prst="ellipse">
                <a:avLst/>
              </a:prstGeom>
              <a:solidFill>
                <a:srgbClr val="B1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TextBox 11"/>
              <p:cNvSpPr txBox="1"/>
              <p:nvPr/>
            </p:nvSpPr>
            <p:spPr>
              <a:xfrm>
                <a:off x="478526" y="4205663"/>
                <a:ext cx="2270173" cy="338554"/>
              </a:xfrm>
              <a:prstGeom prst="rect">
                <a:avLst/>
              </a:prstGeom>
              <a:noFill/>
              <a:ln>
                <a:noFill/>
              </a:ln>
            </p:spPr>
            <p:txBody>
              <a:bodyPr wrap="non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Vários pontos de presença</a:t>
                </a:r>
              </a:p>
            </p:txBody>
          </p:sp>
          <p:sp>
            <p:nvSpPr>
              <p:cNvPr id="13" name="Oval 12"/>
              <p:cNvSpPr/>
              <p:nvPr/>
            </p:nvSpPr>
            <p:spPr>
              <a:xfrm>
                <a:off x="167703" y="4661939"/>
                <a:ext cx="269198" cy="269198"/>
              </a:xfrm>
              <a:prstGeom prst="ellipse">
                <a:avLst/>
              </a:prstGeom>
              <a:solidFill>
                <a:srgbClr val="FFE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extBox 13"/>
              <p:cNvSpPr txBox="1"/>
              <p:nvPr/>
            </p:nvSpPr>
            <p:spPr>
              <a:xfrm>
                <a:off x="478526" y="4627261"/>
                <a:ext cx="2117887" cy="338554"/>
              </a:xfrm>
              <a:prstGeom prst="rect">
                <a:avLst/>
              </a:prstGeom>
              <a:noFill/>
              <a:ln>
                <a:noFill/>
              </a:ln>
            </p:spPr>
            <p:txBody>
              <a:bodyPr wrap="non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Caches de borda regionais</a:t>
                </a:r>
              </a:p>
            </p:txBody>
          </p:sp>
        </p:grpSp>
      </p:grpSp>
      <p:grpSp>
        <p:nvGrpSpPr>
          <p:cNvPr id="5" name="Group 4">
            <a:extLst>
              <a:ext uri="{C183D7F6-B498-43B3-948B-1728B52AA6E4}">
                <adec:decorative xmlns:adec="http://schemas.microsoft.com/office/drawing/2017/decorative" val="1"/>
              </a:ext>
            </a:extLst>
          </p:cNvPr>
          <p:cNvGrpSpPr/>
          <p:nvPr/>
        </p:nvGrpSpPr>
        <p:grpSpPr>
          <a:xfrm>
            <a:off x="3739005" y="1468532"/>
            <a:ext cx="8297375" cy="4700423"/>
            <a:chOff x="3739005" y="1468532"/>
            <a:chExt cx="8297375" cy="4700423"/>
          </a:xfrm>
        </p:grpSpPr>
        <p:pic>
          <p:nvPicPr>
            <p:cNvPr id="8" name="Picture 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005" y="1468532"/>
              <a:ext cx="8297375" cy="4700423"/>
            </a:xfrm>
            <a:prstGeom prst="rect">
              <a:avLst/>
            </a:prstGeom>
          </p:spPr>
        </p:pic>
        <p:sp>
          <p:nvSpPr>
            <p:cNvPr id="3" name="Rectangle 2"/>
            <p:cNvSpPr/>
            <p:nvPr/>
          </p:nvSpPr>
          <p:spPr>
            <a:xfrm>
              <a:off x="4154557" y="4751614"/>
              <a:ext cx="1250200" cy="14173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8" name="TextBox 17">
            <a:extLst>
              <a:ext uri="{FF2B5EF4-FFF2-40B4-BE49-F238E27FC236}">
                <a16:creationId xmlns:a16="http://schemas.microsoft.com/office/drawing/2014/main" id="{22CF8C29-0C29-4FAF-AA75-346C860655F4}"/>
              </a:ext>
            </a:extLst>
          </p:cNvPr>
          <p:cNvSpPr txBox="1"/>
          <p:nvPr/>
        </p:nvSpPr>
        <p:spPr>
          <a:xfrm>
            <a:off x="277588" y="3515229"/>
            <a:ext cx="5127169" cy="2862322"/>
          </a:xfrm>
          <a:prstGeom prst="rect">
            <a:avLst/>
          </a:prstGeom>
          <a:noFill/>
        </p:spPr>
        <p:txBody>
          <a:bodyPr wrap="square" rtlCol="0">
            <a:spAutoFit/>
          </a:bodyPr>
          <a:lstStyle/>
          <a:p>
            <a:pPr marL="179388" indent="-179388" rtl="0">
              <a:buFont typeface="Arial" panose="020B0604020202020204" pitchFamily="34" charset="0"/>
              <a:buChar char="•"/>
            </a:pPr>
            <a:r>
              <a:rPr lang="pt-BR" b="1" dirty="0">
                <a:latin typeface="Amazon Ember Light" panose="020B0403020204020204" pitchFamily="34" charset="0"/>
                <a:ea typeface="Amazon Ember Light" panose="020B0403020204020204" pitchFamily="34" charset="0"/>
                <a:cs typeface="Amazon Ember Light" panose="020B0403020204020204" pitchFamily="34" charset="0"/>
              </a:rPr>
              <a:t>Pontos de presença - </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rede de datacenters </a:t>
            </a:r>
            <a:br>
              <a:rPr lang="pt-BR"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a:latin typeface="Amazon Ember Light" panose="020B0403020204020204" pitchFamily="34" charset="0"/>
                <a:ea typeface="Amazon Ember Light" panose="020B0403020204020204" pitchFamily="34" charset="0"/>
                <a:cs typeface="Amazon Ember Light" panose="020B0403020204020204" pitchFamily="34" charset="0"/>
              </a:rPr>
              <a:t>que o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CloudFront</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usa para fornecer conteúdo popular rapidamente aos clientes.</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9388" indent="-179388" rtl="0">
              <a:buFont typeface="Arial" panose="020B0604020202020204" pitchFamily="34" charset="0"/>
              <a:buChar char="•"/>
            </a:pPr>
            <a:r>
              <a:rPr lang="pt-BR" b="1" dirty="0">
                <a:latin typeface="Amazon Ember Light" panose="020B0403020204020204" pitchFamily="34" charset="0"/>
                <a:ea typeface="Amazon Ember Light" panose="020B0403020204020204" pitchFamily="34" charset="0"/>
                <a:cs typeface="Amazon Ember Light" panose="020B0403020204020204" pitchFamily="34" charset="0"/>
              </a:rPr>
              <a:t>Cache de ponto regional - </a:t>
            </a:r>
            <a:r>
              <a:rPr lang="pt-BR" spc="-20" dirty="0">
                <a:latin typeface="Amazon Ember Light" panose="020B0403020204020204" pitchFamily="34" charset="0"/>
                <a:ea typeface="Amazon Ember Light" panose="020B0403020204020204" pitchFamily="34" charset="0"/>
                <a:cs typeface="Amazon Ember Light" panose="020B0403020204020204" pitchFamily="34" charset="0"/>
              </a:rPr>
              <a:t>Localização do </a:t>
            </a:r>
            <a:r>
              <a:rPr lang="pt-BR" spc="-20" dirty="0" err="1">
                <a:latin typeface="Amazon Ember Light" panose="020B0403020204020204" pitchFamily="34" charset="0"/>
                <a:ea typeface="Amazon Ember Light" panose="020B0403020204020204" pitchFamily="34" charset="0"/>
                <a:cs typeface="Amazon Ember Light" panose="020B0403020204020204" pitchFamily="34" charset="0"/>
              </a:rPr>
              <a:t>CloudFront</a:t>
            </a:r>
            <a:r>
              <a:rPr lang="pt-BR" spc="-20" dirty="0">
                <a:latin typeface="Amazon Ember Light" panose="020B0403020204020204" pitchFamily="34" charset="0"/>
                <a:ea typeface="Amazon Ember Light" panose="020B0403020204020204" pitchFamily="34" charset="0"/>
                <a:cs typeface="Amazon Ember Light" panose="020B0403020204020204" pitchFamily="34" charset="0"/>
              </a:rPr>
              <a:t> que armazena em cache conteúdo que não é popular o suficiente para permanecer em um ponto de presença. Ele está localizado entre o servidor de origem e o ponto de presença global. </a:t>
            </a:r>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60</a:t>
            </a:fld>
            <a:endParaRPr lang="en-US" dirty="0"/>
          </a:p>
        </p:txBody>
      </p:sp>
    </p:spTree>
    <p:custDataLst>
      <p:tags r:id="rId1"/>
    </p:custDataLst>
    <p:extLst>
      <p:ext uri="{BB962C8B-B14F-4D97-AF65-F5344CB8AC3E}">
        <p14:creationId xmlns:p14="http://schemas.microsoft.com/office/powerpoint/2010/main" val="1910032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43FF-1590-4130-B608-337D978A870B}"/>
              </a:ext>
            </a:extLst>
          </p:cNvPr>
          <p:cNvSpPr>
            <a:spLocks noGrp="1"/>
          </p:cNvSpPr>
          <p:nvPr>
            <p:ph type="title"/>
          </p:nvPr>
        </p:nvSpPr>
        <p:spPr/>
        <p:txBody>
          <a:bodyPr rtlCol="0"/>
          <a:lstStyle/>
          <a:p>
            <a:pPr rtl="0"/>
            <a:r>
              <a:rPr lang="pt-BR" dirty="0"/>
              <a:t>Benefícios do </a:t>
            </a:r>
            <a:r>
              <a:rPr lang="pt-BR" dirty="0" err="1"/>
              <a:t>Amazon</a:t>
            </a:r>
            <a:r>
              <a:rPr lang="pt-BR" dirty="0"/>
              <a:t> </a:t>
            </a:r>
            <a:r>
              <a:rPr lang="pt-BR" dirty="0" err="1"/>
              <a:t>CloudFront</a:t>
            </a:r>
            <a:endParaRPr lang="pt-BR" dirty="0"/>
          </a:p>
        </p:txBody>
      </p:sp>
      <p:sp>
        <p:nvSpPr>
          <p:cNvPr id="3" name="Content Placeholder 2">
            <a:extLst>
              <a:ext uri="{FF2B5EF4-FFF2-40B4-BE49-F238E27FC236}">
                <a16:creationId xmlns:a16="http://schemas.microsoft.com/office/drawing/2014/main" id="{CF42EC6C-93EF-4C55-A3A6-9E2D4A9B479E}"/>
              </a:ext>
            </a:extLst>
          </p:cNvPr>
          <p:cNvSpPr>
            <a:spLocks noGrp="1"/>
          </p:cNvSpPr>
          <p:nvPr>
            <p:ph idx="1"/>
          </p:nvPr>
        </p:nvSpPr>
        <p:spPr/>
        <p:txBody>
          <a:bodyPr rtlCol="0"/>
          <a:lstStyle/>
          <a:p>
            <a:pPr marL="460375" indent="-460375" rtl="0"/>
            <a:r>
              <a:rPr lang="pt-BR" dirty="0"/>
              <a:t>Rápido e global</a:t>
            </a:r>
          </a:p>
          <a:p>
            <a:pPr marL="460375" indent="-460375" rtl="0"/>
            <a:r>
              <a:rPr lang="pt-BR" dirty="0"/>
              <a:t>Segurança na borda</a:t>
            </a:r>
          </a:p>
          <a:p>
            <a:pPr marL="460375" indent="-460375" rtl="0"/>
            <a:r>
              <a:rPr lang="pt-BR" dirty="0"/>
              <a:t>Altamente programável</a:t>
            </a:r>
          </a:p>
          <a:p>
            <a:pPr marL="460375" indent="-460375" rtl="0"/>
            <a:r>
              <a:rPr lang="pt-BR" dirty="0"/>
              <a:t>Profundamente integrado à AWS</a:t>
            </a:r>
          </a:p>
          <a:p>
            <a:pPr marL="460375" indent="-460375" rtl="0"/>
            <a:r>
              <a:rPr lang="pt-BR" dirty="0"/>
              <a:t>Econômico</a:t>
            </a:r>
          </a:p>
        </p:txBody>
      </p:sp>
      <p:sp>
        <p:nvSpPr>
          <p:cNvPr id="5" name="Footer Placeholder 4">
            <a:extLst>
              <a:ext uri="{FF2B5EF4-FFF2-40B4-BE49-F238E27FC236}">
                <a16:creationId xmlns:a16="http://schemas.microsoft.com/office/drawing/2014/main" id="{27A47A34-20E4-43DE-909A-6050AA08134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214A1F62-4782-4352-A066-BBDC9C1F6F0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61</a:t>
            </a:fld>
            <a:endParaRPr lang="en-US" dirty="0"/>
          </a:p>
        </p:txBody>
      </p:sp>
    </p:spTree>
    <p:custDataLst>
      <p:tags r:id="rId1"/>
    </p:custDataLst>
    <p:extLst>
      <p:ext uri="{BB962C8B-B14F-4D97-AF65-F5344CB8AC3E}">
        <p14:creationId xmlns:p14="http://schemas.microsoft.com/office/powerpoint/2010/main" val="1718079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28CA-3BE3-42A3-ABD9-B611961D76D6}"/>
              </a:ext>
            </a:extLst>
          </p:cNvPr>
          <p:cNvSpPr>
            <a:spLocks noGrp="1"/>
          </p:cNvSpPr>
          <p:nvPr>
            <p:ph type="title"/>
          </p:nvPr>
        </p:nvSpPr>
        <p:spPr/>
        <p:txBody>
          <a:bodyPr rtlCol="0"/>
          <a:lstStyle/>
          <a:p>
            <a:pPr rtl="0"/>
            <a:r>
              <a:rPr lang="pt-BR" dirty="0"/>
              <a:t>"Definição de preços do </a:t>
            </a:r>
            <a:br>
              <a:rPr lang="pt-BR" dirty="0"/>
            </a:br>
            <a:r>
              <a:rPr lang="pt-BR" dirty="0" err="1"/>
              <a:t>Amazon</a:t>
            </a:r>
            <a:r>
              <a:rPr lang="pt-BR" dirty="0"/>
              <a:t> </a:t>
            </a:r>
            <a:r>
              <a:rPr lang="pt-BR" dirty="0" err="1"/>
              <a:t>CloudFront</a:t>
            </a:r>
            <a:r>
              <a:rPr lang="pt-BR" dirty="0"/>
              <a:t>"</a:t>
            </a:r>
          </a:p>
        </p:txBody>
      </p:sp>
      <p:sp>
        <p:nvSpPr>
          <p:cNvPr id="3" name="Content Placeholder 2">
            <a:extLst>
              <a:ext uri="{FF2B5EF4-FFF2-40B4-BE49-F238E27FC236}">
                <a16:creationId xmlns:a16="http://schemas.microsoft.com/office/drawing/2014/main" id="{A0562596-B17D-4844-AAE8-32B348AF4A4A}"/>
              </a:ext>
            </a:extLst>
          </p:cNvPr>
          <p:cNvSpPr>
            <a:spLocks noGrp="1"/>
          </p:cNvSpPr>
          <p:nvPr>
            <p:ph idx="1"/>
          </p:nvPr>
        </p:nvSpPr>
        <p:spPr/>
        <p:txBody>
          <a:bodyPr rtlCol="0"/>
          <a:lstStyle/>
          <a:p>
            <a:pPr marL="0" indent="0" rtl="0">
              <a:buNone/>
            </a:pPr>
            <a:r>
              <a:rPr lang="pt-BR" sz="2200" b="1" dirty="0">
                <a:solidFill>
                  <a:schemeClr val="accent5"/>
                </a:solidFill>
              </a:rPr>
              <a:t>Transferência de dados para fora</a:t>
            </a:r>
          </a:p>
          <a:p>
            <a:pPr rtl="0"/>
            <a:r>
              <a:rPr lang="pt-BR" sz="2200" dirty="0"/>
              <a:t>Cobrado pelo volume de dados transferidos do ponto de presença do </a:t>
            </a:r>
            <a:r>
              <a:rPr lang="pt-BR" sz="2200" dirty="0" err="1"/>
              <a:t>Amazon</a:t>
            </a:r>
            <a:r>
              <a:rPr lang="pt-BR" sz="2200" dirty="0"/>
              <a:t> </a:t>
            </a:r>
            <a:r>
              <a:rPr lang="pt-BR" sz="2200" dirty="0" err="1"/>
              <a:t>CloudFront</a:t>
            </a:r>
            <a:r>
              <a:rPr lang="pt-BR" sz="2200" dirty="0"/>
              <a:t> para a Internet ou para sua origem.</a:t>
            </a:r>
          </a:p>
          <a:p>
            <a:pPr marL="0" indent="0" rtl="0">
              <a:buNone/>
            </a:pPr>
            <a:r>
              <a:rPr lang="pt-BR" sz="2200" b="1" dirty="0">
                <a:solidFill>
                  <a:schemeClr val="accent5"/>
                </a:solidFill>
              </a:rPr>
              <a:t>Solicitações HTTP (S)</a:t>
            </a:r>
          </a:p>
          <a:p>
            <a:pPr rtl="0"/>
            <a:r>
              <a:rPr lang="pt-BR" sz="2200" dirty="0"/>
              <a:t>Cobrado pelo número de solicitações HTTP (S).</a:t>
            </a:r>
          </a:p>
          <a:p>
            <a:pPr marL="0" indent="0" rtl="0">
              <a:buNone/>
            </a:pPr>
            <a:r>
              <a:rPr lang="pt-BR" sz="2200" b="1" dirty="0">
                <a:solidFill>
                  <a:schemeClr val="accent5"/>
                </a:solidFill>
              </a:rPr>
              <a:t>Solicitações de invalidação</a:t>
            </a:r>
          </a:p>
          <a:p>
            <a:pPr rtl="0"/>
            <a:r>
              <a:rPr lang="pt-BR" sz="2200" dirty="0"/>
              <a:t>Não há cobrança adicional para os primeiros 1.000 caminhos solicitados para invalidação a cada mês. Depois disso, 0,005 USD por caminho solicitado para invalidação.</a:t>
            </a:r>
          </a:p>
          <a:p>
            <a:pPr marL="0" indent="0" rtl="0">
              <a:buNone/>
            </a:pPr>
            <a:r>
              <a:rPr lang="pt-BR" sz="2200" b="1" dirty="0">
                <a:solidFill>
                  <a:schemeClr val="accent5"/>
                </a:solidFill>
              </a:rPr>
              <a:t>IP dedicado SSL personalizado</a:t>
            </a:r>
          </a:p>
          <a:p>
            <a:pPr rtl="0"/>
            <a:r>
              <a:rPr lang="pt-BR" sz="2200" dirty="0"/>
              <a:t>600 USD por mês para cada certificado SSL personalizado associado com uma ou mais distribuições do </a:t>
            </a:r>
            <a:r>
              <a:rPr lang="pt-BR" sz="2200" dirty="0" err="1"/>
              <a:t>CloudFront</a:t>
            </a:r>
            <a:r>
              <a:rPr lang="pt-BR" sz="2200" dirty="0"/>
              <a:t> usando a versão com IP dedicado do suporte de certificado SSL personalizado.</a:t>
            </a:r>
            <a:endParaRPr lang="en-US" sz="2200" dirty="0"/>
          </a:p>
        </p:txBody>
      </p:sp>
      <p:sp>
        <p:nvSpPr>
          <p:cNvPr id="5" name="Footer Placeholder 4">
            <a:extLst>
              <a:ext uri="{FF2B5EF4-FFF2-40B4-BE49-F238E27FC236}">
                <a16:creationId xmlns:a16="http://schemas.microsoft.com/office/drawing/2014/main" id="{AC146986-0319-45EE-9A6C-B4E69F873E9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58AC143B-6289-4F33-BEF9-625CDAC4581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62</a:t>
            </a:fld>
            <a:endParaRPr lang="en-US" dirty="0"/>
          </a:p>
        </p:txBody>
      </p:sp>
    </p:spTree>
    <p:custDataLst>
      <p:tags r:id="rId1"/>
    </p:custDataLst>
    <p:extLst>
      <p:ext uri="{BB962C8B-B14F-4D97-AF65-F5344CB8AC3E}">
        <p14:creationId xmlns:p14="http://schemas.microsoft.com/office/powerpoint/2010/main" val="1093908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6</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750" spc="-20" dirty="0"/>
              <a:t>Uma CDN é um sistema distribuído globalmente de servidores de armazenamento em cache que acelera a entrega de conteúdo.</a:t>
            </a:r>
          </a:p>
          <a:p>
            <a:pPr rtl="0"/>
            <a:r>
              <a:rPr lang="pt-BR" sz="2750" spc="-20" dirty="0"/>
              <a:t>O </a:t>
            </a:r>
            <a:r>
              <a:rPr lang="pt-BR" sz="2750" spc="-20" dirty="0" err="1"/>
              <a:t>Amazon</a:t>
            </a:r>
            <a:r>
              <a:rPr lang="pt-BR" sz="2750" spc="-20" dirty="0"/>
              <a:t> </a:t>
            </a:r>
            <a:r>
              <a:rPr lang="pt-BR" sz="2750" spc="-20" dirty="0" err="1"/>
              <a:t>CloudFront</a:t>
            </a:r>
            <a:r>
              <a:rPr lang="pt-BR" sz="2750" spc="-20" dirty="0"/>
              <a:t> é um serviço de CDN rápido que entrega dados, vídeos, aplicativos e </a:t>
            </a:r>
            <a:r>
              <a:rPr lang="pt-BR" sz="2750" spc="-20" dirty="0" err="1"/>
              <a:t>APIs</a:t>
            </a:r>
            <a:r>
              <a:rPr lang="pt-BR" sz="2750" spc="-20" dirty="0"/>
              <a:t> com segurança em uma infraestrutura global com baixa latência e altas velocidades de transferência.</a:t>
            </a:r>
            <a:endParaRPr lang="en-US" sz="2750" spc="-20" dirty="0">
              <a:latin typeface="+mn-lt"/>
            </a:endParaRPr>
          </a:p>
          <a:p>
            <a:pPr rtl="0"/>
            <a:r>
              <a:rPr lang="pt-BR" sz="2750" spc="-20" dirty="0">
                <a:latin typeface="+mn-lt"/>
              </a:rPr>
              <a:t>O </a:t>
            </a:r>
            <a:r>
              <a:rPr lang="pt-BR" sz="2750" spc="-20" dirty="0" err="1">
                <a:latin typeface="+mn-lt"/>
              </a:rPr>
              <a:t>Amazon</a:t>
            </a:r>
            <a:r>
              <a:rPr lang="pt-BR" sz="2750" spc="-20" dirty="0">
                <a:latin typeface="+mn-lt"/>
              </a:rPr>
              <a:t> </a:t>
            </a:r>
            <a:r>
              <a:rPr lang="pt-BR" sz="2750" spc="-20" dirty="0" err="1">
                <a:latin typeface="+mn-lt"/>
              </a:rPr>
              <a:t>CloudFront</a:t>
            </a:r>
            <a:r>
              <a:rPr lang="pt-BR" sz="2750" spc="-20" dirty="0">
                <a:latin typeface="+mn-lt"/>
              </a:rPr>
              <a:t> oferece muitos benefícios.</a:t>
            </a:r>
          </a:p>
          <a:p>
            <a:pPr lvl="1" rtl="0"/>
            <a:endParaRPr lang="en-US" sz="2750" spc="-20" dirty="0">
              <a:latin typeface="+mn-lt"/>
            </a:endParaRP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63</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a:xfrm>
            <a:off x="7430703" y="6356350"/>
            <a:ext cx="4342197"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978401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a:t>Módulo 5: Redes e entrega de conteúdo</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dirty="0">
                <a:latin typeface="+mj-lt"/>
              </a:rPr>
              <a:t>Resumo do módulo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rtlCol="0"/>
          <a:lstStyle/>
          <a:p>
            <a:pPr marL="0" indent="0" rtl="0">
              <a:spcBef>
                <a:spcPts val="900"/>
              </a:spcBef>
              <a:buNone/>
            </a:pPr>
            <a:r>
              <a:rPr lang="pt-BR" sz="2200" dirty="0"/>
              <a:t>Resumindo, neste módulo você aprendeu a:</a:t>
            </a:r>
            <a:endParaRPr lang="en-US" sz="2200" dirty="0">
              <a:latin typeface="+mn-lt"/>
            </a:endParaRPr>
          </a:p>
          <a:p>
            <a:pPr rtl="0">
              <a:spcBef>
                <a:spcPts val="900"/>
              </a:spcBef>
            </a:pPr>
            <a:r>
              <a:rPr lang="pt-BR" sz="2200" dirty="0">
                <a:latin typeface="+mj-lt"/>
              </a:rPr>
              <a:t>Reconhecer os conceitos básicos de redes</a:t>
            </a:r>
          </a:p>
          <a:p>
            <a:pPr rtl="0">
              <a:spcBef>
                <a:spcPts val="900"/>
              </a:spcBef>
            </a:pPr>
            <a:r>
              <a:rPr lang="pt-BR" sz="2200" dirty="0">
                <a:latin typeface="+mj-lt"/>
              </a:rPr>
              <a:t>Descrever as redes virtuais na nuvem com a </a:t>
            </a:r>
            <a:r>
              <a:rPr lang="pt-BR" sz="2200" dirty="0" err="1">
                <a:latin typeface="+mj-lt"/>
              </a:rPr>
              <a:t>Amazon</a:t>
            </a:r>
            <a:r>
              <a:rPr lang="pt-BR" sz="2200" dirty="0">
                <a:latin typeface="+mj-lt"/>
              </a:rPr>
              <a:t> VPC</a:t>
            </a:r>
          </a:p>
          <a:p>
            <a:pPr rtl="0">
              <a:spcBef>
                <a:spcPts val="900"/>
              </a:spcBef>
            </a:pPr>
            <a:r>
              <a:rPr lang="pt-BR" sz="2200" dirty="0">
                <a:latin typeface="+mj-lt"/>
              </a:rPr>
              <a:t>Rotular um diagrama de rede</a:t>
            </a:r>
          </a:p>
          <a:p>
            <a:pPr rtl="0">
              <a:spcBef>
                <a:spcPts val="900"/>
              </a:spcBef>
            </a:pPr>
            <a:r>
              <a:rPr lang="pt-BR" sz="2200" dirty="0">
                <a:latin typeface="+mj-lt"/>
              </a:rPr>
              <a:t>Projetar uma arquitetura básica de VPC</a:t>
            </a:r>
          </a:p>
          <a:p>
            <a:pPr rtl="0">
              <a:spcBef>
                <a:spcPts val="900"/>
              </a:spcBef>
            </a:pPr>
            <a:r>
              <a:rPr lang="pt-BR" sz="2200" dirty="0">
                <a:latin typeface="+mj-lt"/>
              </a:rPr>
              <a:t>Indicar as etapas para criar uma VPC</a:t>
            </a:r>
          </a:p>
          <a:p>
            <a:pPr rtl="0">
              <a:spcBef>
                <a:spcPts val="900"/>
              </a:spcBef>
            </a:pPr>
            <a:r>
              <a:rPr lang="pt-BR" sz="2200" dirty="0">
                <a:latin typeface="+mj-lt"/>
              </a:rPr>
              <a:t>Identificar grupos de segurança</a:t>
            </a:r>
          </a:p>
          <a:p>
            <a:pPr rtl="0">
              <a:spcBef>
                <a:spcPts val="900"/>
              </a:spcBef>
            </a:pPr>
            <a:r>
              <a:rPr lang="pt-BR" sz="2200" dirty="0">
                <a:latin typeface="+mj-lt"/>
              </a:rPr>
              <a:t>Crie sua própria VPC e adicione componentes adicionais a ela para produzir uma </a:t>
            </a:r>
            <a:br>
              <a:rPr lang="pt-BR" sz="2200" dirty="0">
                <a:latin typeface="+mj-lt"/>
              </a:rPr>
            </a:br>
            <a:r>
              <a:rPr lang="pt-BR" sz="2200" dirty="0">
                <a:latin typeface="+mj-lt"/>
              </a:rPr>
              <a:t>rede personalizada</a:t>
            </a:r>
          </a:p>
          <a:p>
            <a:pPr rtl="0">
              <a:spcBef>
                <a:spcPts val="900"/>
              </a:spcBef>
            </a:pPr>
            <a:r>
              <a:rPr lang="pt-BR" sz="2200" dirty="0">
                <a:latin typeface="+mj-lt"/>
              </a:rPr>
              <a:t>Identificar os fundamentos do </a:t>
            </a:r>
            <a:r>
              <a:rPr lang="pt-BR" sz="2200" dirty="0" err="1">
                <a:latin typeface="+mj-lt"/>
              </a:rPr>
              <a:t>Amazon</a:t>
            </a:r>
            <a:r>
              <a:rPr lang="pt-BR" sz="2200" dirty="0">
                <a:latin typeface="+mj-lt"/>
              </a:rPr>
              <a:t> </a:t>
            </a:r>
            <a:r>
              <a:rPr lang="pt-BR" sz="2200" dirty="0" err="1">
                <a:latin typeface="+mj-lt"/>
              </a:rPr>
              <a:t>Route</a:t>
            </a:r>
            <a:r>
              <a:rPr lang="pt-BR" sz="2200" dirty="0">
                <a:latin typeface="+mj-lt"/>
              </a:rPr>
              <a:t> 53</a:t>
            </a:r>
          </a:p>
          <a:p>
            <a:pPr rtl="0">
              <a:spcBef>
                <a:spcPts val="900"/>
              </a:spcBef>
            </a:pPr>
            <a:r>
              <a:rPr lang="pt-BR" sz="2200" dirty="0">
                <a:latin typeface="+mj-lt"/>
              </a:rPr>
              <a:t>Reconhecer os benefícios do </a:t>
            </a:r>
            <a:r>
              <a:rPr lang="pt-BR" sz="2200" dirty="0" err="1">
                <a:latin typeface="+mj-lt"/>
              </a:rPr>
              <a:t>Amazon</a:t>
            </a:r>
            <a:r>
              <a:rPr lang="pt-BR" sz="2200" dirty="0">
                <a:latin typeface="+mj-lt"/>
              </a:rPr>
              <a:t> </a:t>
            </a:r>
            <a:r>
              <a:rPr lang="pt-BR" sz="2200" dirty="0" err="1">
                <a:latin typeface="+mj-lt"/>
              </a:rPr>
              <a:t>CloudFront</a:t>
            </a:r>
            <a:endParaRPr lang="en-US" sz="2200" dirty="0">
              <a:latin typeface="+mj-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65</a:t>
            </a:fld>
            <a:endParaRPr lang="en-US" dirty="0"/>
          </a:p>
        </p:txBody>
      </p:sp>
    </p:spTree>
    <p:custDataLst>
      <p:tags r:id="rId1"/>
    </p:custDataLst>
    <p:extLst>
      <p:ext uri="{BB962C8B-B14F-4D97-AF65-F5344CB8AC3E}">
        <p14:creationId xmlns:p14="http://schemas.microsoft.com/office/powerpoint/2010/main" val="2548595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dirty="0">
                <a:latin typeface="+mj-lt"/>
              </a:rPr>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66</a:t>
            </a:fld>
            <a:endParaRPr lang="en-US" dirty="0"/>
          </a:p>
        </p:txBody>
      </p:sp>
    </p:spTree>
    <p:custDataLst>
      <p:tags r:id="rId1"/>
    </p:custDataLst>
    <p:extLst>
      <p:ext uri="{BB962C8B-B14F-4D97-AF65-F5344CB8AC3E}">
        <p14:creationId xmlns:p14="http://schemas.microsoft.com/office/powerpoint/2010/main" val="957226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p:txBody>
          <a:bodyPr rtlCol="0"/>
          <a:lstStyle/>
          <a:p>
            <a:pPr marL="0" indent="0" rtl="0">
              <a:buNone/>
            </a:pPr>
            <a:r>
              <a:rPr lang="pt-BR" sz="2400" dirty="0"/>
              <a:t>Qual serviço de rede da AWS permite que uma empresa crie uma rede virtual dentro da AWS?</a:t>
            </a:r>
          </a:p>
          <a:p>
            <a:pPr rtl="0"/>
            <a:endParaRPr lang="en-US" sz="2400" dirty="0"/>
          </a:p>
          <a:p>
            <a:pPr marL="0" lvl="0" indent="0" rtl="0">
              <a:buNone/>
            </a:pPr>
            <a:endParaRPr lang="en-US" sz="2400" dirty="0"/>
          </a:p>
          <a:p>
            <a:pPr marL="457200" lvl="0" indent="-457200" rtl="0">
              <a:buFont typeface="+mj-lt"/>
              <a:buAutoNum type="alphaUcPeriod"/>
            </a:pPr>
            <a:r>
              <a:rPr lang="pt-BR" sz="2400" dirty="0"/>
              <a:t>AWS </a:t>
            </a:r>
            <a:r>
              <a:rPr lang="pt-BR" sz="2400" dirty="0" err="1"/>
              <a:t>Config</a:t>
            </a:r>
            <a:endParaRPr lang="pt-BR" sz="2400" dirty="0"/>
          </a:p>
          <a:p>
            <a:pPr marL="457200" lvl="0" indent="-457200" rtl="0">
              <a:buFont typeface="+mj-lt"/>
              <a:buAutoNum type="alphaUcPeriod"/>
            </a:pPr>
            <a:r>
              <a:rPr lang="pt-BR" sz="2400" dirty="0" err="1"/>
              <a:t>Amazon</a:t>
            </a:r>
            <a:r>
              <a:rPr lang="pt-BR" sz="2400" dirty="0"/>
              <a:t> </a:t>
            </a:r>
            <a:r>
              <a:rPr lang="pt-BR" sz="2400" dirty="0" err="1"/>
              <a:t>Route</a:t>
            </a:r>
            <a:r>
              <a:rPr lang="pt-BR" sz="2400" dirty="0"/>
              <a:t> 53</a:t>
            </a:r>
          </a:p>
          <a:p>
            <a:pPr marL="457200" lvl="0" indent="-457200" rtl="0">
              <a:buFont typeface="+mj-lt"/>
              <a:buAutoNum type="alphaUcPeriod"/>
            </a:pPr>
            <a:r>
              <a:rPr lang="pt-BR" sz="2400" dirty="0"/>
              <a:t>AWS </a:t>
            </a:r>
            <a:r>
              <a:rPr lang="pt-BR" sz="2400" dirty="0" err="1"/>
              <a:t>Direct</a:t>
            </a:r>
            <a:r>
              <a:rPr lang="pt-BR" sz="2400" dirty="0"/>
              <a:t> Connect</a:t>
            </a:r>
          </a:p>
          <a:p>
            <a:pPr marL="457200" lvl="0" indent="-457200" rtl="0">
              <a:buFont typeface="+mj-lt"/>
              <a:buAutoNum type="alphaUcPeriod"/>
            </a:pPr>
            <a:r>
              <a:rPr lang="pt-BR" sz="2400" dirty="0" err="1"/>
              <a:t>Amazon</a:t>
            </a:r>
            <a:r>
              <a:rPr lang="pt-BR" sz="2400" dirty="0"/>
              <a:t> VPC</a:t>
            </a:r>
          </a:p>
        </p:txBody>
      </p:sp>
      <p:sp>
        <p:nvSpPr>
          <p:cNvPr id="22" name="Rectangle 21" descr="box around aws networking service.">
            <a:extLst>
              <a:ext uri="{FF2B5EF4-FFF2-40B4-BE49-F238E27FC236}">
                <a16:creationId xmlns:a16="http://schemas.microsoft.com/office/drawing/2014/main" id="{1C03C7B4-56D2-574C-84EC-E802BAD51BD6}"/>
              </a:ext>
            </a:extLst>
          </p:cNvPr>
          <p:cNvSpPr/>
          <p:nvPr/>
        </p:nvSpPr>
        <p:spPr>
          <a:xfrm>
            <a:off x="1164656" y="1515706"/>
            <a:ext cx="3224463"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Rectangle 22" descr="box around create a virtual network.">
            <a:extLst>
              <a:ext uri="{FF2B5EF4-FFF2-40B4-BE49-F238E27FC236}">
                <a16:creationId xmlns:a16="http://schemas.microsoft.com/office/drawing/2014/main" id="{D917926B-89D2-A148-BEFD-97157995F014}"/>
              </a:ext>
            </a:extLst>
          </p:cNvPr>
          <p:cNvSpPr/>
          <p:nvPr/>
        </p:nvSpPr>
        <p:spPr>
          <a:xfrm>
            <a:off x="7979342" y="1528175"/>
            <a:ext cx="2820203"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D: Amazon VPC.">
            <a:extLst>
              <a:ext uri="{FF2B5EF4-FFF2-40B4-BE49-F238E27FC236}">
                <a16:creationId xmlns:a16="http://schemas.microsoft.com/office/drawing/2014/main" id="{223D788C-6C14-CA49-9866-1E43C04FE474}"/>
              </a:ext>
            </a:extLst>
          </p:cNvPr>
          <p:cNvSpPr/>
          <p:nvPr/>
        </p:nvSpPr>
        <p:spPr>
          <a:xfrm>
            <a:off x="419100" y="4582062"/>
            <a:ext cx="2372226"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4672664" cy="365125"/>
          </a:xfrm>
        </p:spPr>
        <p:txBody>
          <a:bodyPr rtlCol="0"/>
          <a:lstStyle>
            <a:lvl1pPr>
              <a:defRPr>
                <a:latin typeface="Amazon Ember" panose="02000000000000000000" pitchFamily="2" charset="0"/>
                <a:ea typeface="Amazon Ember" panose="02000000000000000000" pitchFamily="2" charset="0"/>
              </a:defRPr>
            </a:lvl1pPr>
          </a:lstStyle>
          <a:p>
            <a:pPr rtl="0"/>
            <a:r>
              <a:rPr lang="pt-BR" dirty="0"/>
              <a:t>© 2019, </a:t>
            </a:r>
            <a:r>
              <a:rPr lang="pt-BR" dirty="0" err="1"/>
              <a:t>Amazon</a:t>
            </a:r>
            <a:r>
              <a:rPr lang="pt-BR" dirty="0"/>
              <a:t> Web Services, Inc. ou suas afiliadas. Todos os direitos reservados.</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67</a:t>
            </a:fld>
            <a:endParaRPr lang="en-US" dirty="0"/>
          </a:p>
        </p:txBody>
      </p:sp>
    </p:spTree>
    <p:custDataLst>
      <p:tags r:id="rId1"/>
    </p:custDataLst>
    <p:extLst>
      <p:ext uri="{BB962C8B-B14F-4D97-AF65-F5344CB8AC3E}">
        <p14:creationId xmlns:p14="http://schemas.microsoft.com/office/powerpoint/2010/main" val="121339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dirty="0">
                <a:latin typeface="+mj-lt"/>
              </a:rP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a:xfrm>
            <a:off x="419100" y="1528175"/>
            <a:ext cx="10929085" cy="4648788"/>
          </a:xfrm>
        </p:spPr>
        <p:txBody>
          <a:bodyPr rtlCol="0"/>
          <a:lstStyle/>
          <a:p>
            <a:pPr rtl="0"/>
            <a:r>
              <a:rPr lang="pt-BR" dirty="0">
                <a:latin typeface="+mn-lt"/>
                <a:hlinkClick r:id="rId4"/>
              </a:rPr>
              <a:t>Página de visão geral da </a:t>
            </a:r>
            <a:r>
              <a:rPr lang="pt-BR" dirty="0" err="1">
                <a:latin typeface="+mn-lt"/>
                <a:hlinkClick r:id="rId4"/>
              </a:rPr>
              <a:t>Amazon</a:t>
            </a:r>
            <a:r>
              <a:rPr lang="pt-BR" dirty="0">
                <a:latin typeface="+mn-lt"/>
                <a:hlinkClick r:id="rId4"/>
              </a:rPr>
              <a:t> VPC</a:t>
            </a:r>
          </a:p>
          <a:p>
            <a:pPr rtl="0"/>
            <a:r>
              <a:rPr lang="pt-BR" dirty="0">
                <a:latin typeface="+mn-lt"/>
              </a:rPr>
              <a:t>Artigo técnico</a:t>
            </a:r>
            <a:r>
              <a:rPr lang="pt-BR" dirty="0">
                <a:latin typeface="+mn-lt"/>
                <a:hlinkClick r:id="rId4"/>
              </a:rPr>
              <a:t> </a:t>
            </a:r>
            <a:r>
              <a:rPr lang="pt-BR" dirty="0" err="1">
                <a:latin typeface="+mn-lt"/>
                <a:hlinkClick r:id="rId4"/>
              </a:rPr>
              <a:t>Amazon</a:t>
            </a:r>
            <a:r>
              <a:rPr lang="pt-BR" dirty="0">
                <a:latin typeface="+mn-lt"/>
                <a:hlinkClick r:id="rId4"/>
              </a:rPr>
              <a:t> Virtual Private </a:t>
            </a:r>
            <a:r>
              <a:rPr lang="pt-BR" dirty="0" err="1">
                <a:latin typeface="+mn-lt"/>
                <a:hlinkClick r:id="rId4"/>
              </a:rPr>
              <a:t>Cloud</a:t>
            </a:r>
            <a:r>
              <a:rPr lang="pt-BR" dirty="0">
                <a:latin typeface="+mn-lt"/>
                <a:hlinkClick r:id="rId4"/>
              </a:rPr>
              <a:t> </a:t>
            </a:r>
            <a:r>
              <a:rPr lang="pt-BR" dirty="0" err="1">
                <a:latin typeface="+mn-lt"/>
                <a:hlinkClick r:id="rId4"/>
              </a:rPr>
              <a:t>Connectivity</a:t>
            </a:r>
            <a:r>
              <a:rPr lang="pt-BR" dirty="0">
                <a:latin typeface="+mn-lt"/>
                <a:hlinkClick r:id="rId4"/>
              </a:rPr>
              <a:t> </a:t>
            </a:r>
            <a:r>
              <a:rPr lang="pt-BR" dirty="0" err="1">
                <a:latin typeface="+mn-lt"/>
                <a:hlinkClick r:id="rId4"/>
              </a:rPr>
              <a:t>Options</a:t>
            </a:r>
            <a:endParaRPr lang="pt-BR" dirty="0">
              <a:latin typeface="+mn-lt"/>
              <a:hlinkClick r:id="rId4"/>
            </a:endParaRPr>
          </a:p>
          <a:p>
            <a:pPr rtl="0"/>
            <a:r>
              <a:rPr lang="pt-BR" spc="-20" dirty="0">
                <a:latin typeface="+mn-lt"/>
              </a:rPr>
              <a:t>Publicação no blog de arquitetura da AWS</a:t>
            </a:r>
            <a:r>
              <a:rPr lang="pt-BR" spc="-20" dirty="0">
                <a:latin typeface="+mn-lt"/>
                <a:hlinkClick r:id="rId5"/>
              </a:rPr>
              <a:t> </a:t>
            </a:r>
            <a:r>
              <a:rPr lang="pt-BR" spc="-20" dirty="0" err="1">
                <a:latin typeface="+mn-lt"/>
                <a:hlinkClick r:id="rId5"/>
              </a:rPr>
              <a:t>One</a:t>
            </a:r>
            <a:r>
              <a:rPr lang="pt-BR" spc="-20" dirty="0">
                <a:latin typeface="+mn-lt"/>
                <a:hlinkClick r:id="rId5"/>
              </a:rPr>
              <a:t> </a:t>
            </a:r>
            <a:r>
              <a:rPr lang="pt-BR" spc="-20" dirty="0" err="1">
                <a:latin typeface="+mn-lt"/>
                <a:hlinkClick r:id="rId5"/>
              </a:rPr>
              <a:t>to</a:t>
            </a:r>
            <a:r>
              <a:rPr lang="pt-BR" spc="-20" dirty="0">
                <a:latin typeface="+mn-lt"/>
                <a:hlinkClick r:id="rId5"/>
              </a:rPr>
              <a:t> </a:t>
            </a:r>
            <a:r>
              <a:rPr lang="pt-BR" spc="-20" dirty="0" err="1">
                <a:latin typeface="+mn-lt"/>
                <a:hlinkClick r:id="rId5"/>
              </a:rPr>
              <a:t>Many</a:t>
            </a:r>
            <a:r>
              <a:rPr lang="pt-BR" spc="-20" dirty="0">
                <a:latin typeface="+mn-lt"/>
                <a:hlinkClick r:id="rId5"/>
              </a:rPr>
              <a:t>: </a:t>
            </a:r>
            <a:r>
              <a:rPr lang="pt-BR" spc="-20" dirty="0" err="1">
                <a:latin typeface="+mn-lt"/>
                <a:hlinkClick r:id="rId5"/>
              </a:rPr>
              <a:t>Evolving</a:t>
            </a:r>
            <a:r>
              <a:rPr lang="pt-BR" spc="-20" dirty="0">
                <a:latin typeface="+mn-lt"/>
                <a:hlinkClick r:id="rId5"/>
              </a:rPr>
              <a:t> VPC Design</a:t>
            </a:r>
          </a:p>
          <a:p>
            <a:pPr rtl="0"/>
            <a:r>
              <a:rPr lang="pt-BR" dirty="0">
                <a:latin typeface="+mn-lt"/>
                <a:hlinkClick r:id="rId6"/>
              </a:rPr>
              <a:t>Guia do usuário da </a:t>
            </a:r>
            <a:r>
              <a:rPr lang="pt-BR" dirty="0" err="1">
                <a:latin typeface="+mn-lt"/>
                <a:hlinkClick r:id="rId6"/>
              </a:rPr>
              <a:t>Amazon</a:t>
            </a:r>
            <a:r>
              <a:rPr lang="pt-BR" dirty="0">
                <a:latin typeface="+mn-lt"/>
                <a:hlinkClick r:id="rId6"/>
              </a:rPr>
              <a:t> VPC</a:t>
            </a:r>
            <a:endParaRPr lang="en-US" dirty="0">
              <a:latin typeface="+mn-lt"/>
            </a:endParaRPr>
          </a:p>
          <a:p>
            <a:pPr rtl="0"/>
            <a:r>
              <a:rPr lang="pt-BR" dirty="0">
                <a:latin typeface="+mn-lt"/>
                <a:hlinkClick r:id="rId7"/>
              </a:rPr>
              <a:t>Página de visão geral do </a:t>
            </a:r>
            <a:r>
              <a:rPr lang="pt-BR" dirty="0" err="1">
                <a:latin typeface="+mn-lt"/>
                <a:hlinkClick r:id="rId7"/>
              </a:rPr>
              <a:t>Amazon</a:t>
            </a:r>
            <a:r>
              <a:rPr lang="pt-BR" dirty="0">
                <a:latin typeface="+mn-lt"/>
                <a:hlinkClick r:id="rId7"/>
              </a:rPr>
              <a:t> </a:t>
            </a:r>
            <a:r>
              <a:rPr lang="pt-BR" dirty="0" err="1">
                <a:latin typeface="+mn-lt"/>
                <a:hlinkClick r:id="rId7"/>
              </a:rPr>
              <a:t>CloudFront</a:t>
            </a:r>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68</a:t>
            </a:fld>
            <a:endParaRPr lang="en-US" dirty="0"/>
          </a:p>
        </p:txBody>
      </p:sp>
    </p:spTree>
    <p:custDataLst>
      <p:tags r:id="rId1"/>
    </p:custDataLst>
    <p:extLst>
      <p:ext uri="{BB962C8B-B14F-4D97-AF65-F5344CB8AC3E}">
        <p14:creationId xmlns:p14="http://schemas.microsoft.com/office/powerpoint/2010/main" val="3813245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dirty="0">
                <a:latin typeface="+mj-lt"/>
              </a:rPr>
              <a:t>Obrigado</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1994896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rtlCol="0"/>
          <a:lstStyle/>
          <a:p>
            <a:pPr rtl="0"/>
            <a:r>
              <a:rPr lang="pt-BR" dirty="0"/>
              <a:t>Endereços IPv4 e IPv6</a:t>
            </a:r>
          </a:p>
        </p:txBody>
      </p:sp>
      <p:sp>
        <p:nvSpPr>
          <p:cNvPr id="23" name="TextBox 22">
            <a:extLst>
              <a:ext uri="{FF2B5EF4-FFF2-40B4-BE49-F238E27FC236}">
                <a16:creationId xmlns:a16="http://schemas.microsoft.com/office/drawing/2014/main" id="{3DDD61BD-9E92-4178-B13B-A36BDFA030A2}"/>
              </a:ext>
            </a:extLst>
          </p:cNvPr>
          <p:cNvSpPr txBox="1"/>
          <p:nvPr/>
        </p:nvSpPr>
        <p:spPr>
          <a:xfrm>
            <a:off x="746759" y="2694711"/>
            <a:ext cx="5538537" cy="523220"/>
          </a:xfrm>
          <a:prstGeom prst="rect">
            <a:avLst/>
          </a:prstGeom>
          <a:noFill/>
        </p:spPr>
        <p:txBody>
          <a:bodyPr wrap="square" rtlCol="0">
            <a:spAutoFit/>
          </a:bodyPr>
          <a:lstStyle/>
          <a:p>
            <a:pPr rtl="0"/>
            <a:r>
              <a:rPr lang="pt-BR" sz="28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Endereço IPv4 (32 bits)</a:t>
            </a: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 192.0.2.0</a:t>
            </a:r>
          </a:p>
        </p:txBody>
      </p:sp>
      <p:sp>
        <p:nvSpPr>
          <p:cNvPr id="24" name="TextBox 23">
            <a:extLst>
              <a:ext uri="{FF2B5EF4-FFF2-40B4-BE49-F238E27FC236}">
                <a16:creationId xmlns:a16="http://schemas.microsoft.com/office/drawing/2014/main" id="{87FC1AE5-F497-4CD5-AC54-959B8AAFBB08}"/>
              </a:ext>
            </a:extLst>
          </p:cNvPr>
          <p:cNvSpPr txBox="1"/>
          <p:nvPr/>
        </p:nvSpPr>
        <p:spPr>
          <a:xfrm>
            <a:off x="746759" y="3977663"/>
            <a:ext cx="11573577" cy="523220"/>
          </a:xfrm>
          <a:prstGeom prst="rect">
            <a:avLst/>
          </a:prstGeom>
          <a:noFill/>
        </p:spPr>
        <p:txBody>
          <a:bodyPr wrap="square" rtlCol="0">
            <a:spAutoFit/>
          </a:bodyPr>
          <a:lstStyle/>
          <a:p>
            <a:pPr rtl="0"/>
            <a:r>
              <a:rPr lang="pt-BR" sz="2800" b="1" spc="-2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Endereço IPv6 (128 bits)</a:t>
            </a:r>
            <a:r>
              <a:rPr lang="pt-BR" sz="2800" spc="-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800" spc="-20" dirty="0">
                <a:latin typeface="+mj-lt"/>
                <a:ea typeface="Amazon Ember" panose="020B0603020204020204" pitchFamily="34" charset="0"/>
                <a:cs typeface="Amazon Ember" panose="020B0603020204020204" pitchFamily="34" charset="0"/>
              </a:rPr>
              <a:t>2600:1f18:22ba:8c00:ba86:a05e:a5ba:00FF</a:t>
            </a:r>
          </a:p>
        </p:txBody>
      </p:sp>
      <p:sp>
        <p:nvSpPr>
          <p:cNvPr id="4" name="Footer Placeholder 3">
            <a:extLst>
              <a:ext uri="{FF2B5EF4-FFF2-40B4-BE49-F238E27FC236}">
                <a16:creationId xmlns:a16="http://schemas.microsoft.com/office/drawing/2014/main" id="{19D8FE7F-3EEC-4061-859A-63E62ED98C3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5726E39A-51D4-460F-B782-6BEEE2C6432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138643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1A7E-F3ED-4D4D-AB5C-93A710A3F912}"/>
              </a:ext>
            </a:extLst>
          </p:cNvPr>
          <p:cNvSpPr>
            <a:spLocks noGrp="1"/>
          </p:cNvSpPr>
          <p:nvPr>
            <p:ph type="title"/>
          </p:nvPr>
        </p:nvSpPr>
        <p:spPr/>
        <p:txBody>
          <a:bodyPr rtlCol="0"/>
          <a:lstStyle/>
          <a:p>
            <a:pPr rtl="0"/>
            <a:r>
              <a:rPr lang="pt-BR" spc="-20" dirty="0"/>
              <a:t>Roteamento sem classe entre </a:t>
            </a:r>
            <a:br>
              <a:rPr lang="pt-BR" spc="-20" dirty="0"/>
            </a:br>
            <a:r>
              <a:rPr lang="pt-BR" spc="-20" dirty="0"/>
              <a:t>domínios (CIDR)</a:t>
            </a:r>
          </a:p>
        </p:txBody>
      </p:sp>
      <p:grpSp>
        <p:nvGrpSpPr>
          <p:cNvPr id="19" name="Group 18" descr="binary conversion for IPv4 CIDR of 192.0.2.0/24.">
            <a:extLst>
              <a:ext uri="{FF2B5EF4-FFF2-40B4-BE49-F238E27FC236}">
                <a16:creationId xmlns:a16="http://schemas.microsoft.com/office/drawing/2014/main" id="{D4C54B18-B912-4A00-85FE-2E564D4DCFDF}"/>
              </a:ext>
            </a:extLst>
          </p:cNvPr>
          <p:cNvGrpSpPr/>
          <p:nvPr/>
        </p:nvGrpSpPr>
        <p:grpSpPr>
          <a:xfrm>
            <a:off x="0" y="1467408"/>
            <a:ext cx="12105238" cy="4174987"/>
            <a:chOff x="-44928" y="1467408"/>
            <a:chExt cx="12105238" cy="4174987"/>
          </a:xfrm>
        </p:grpSpPr>
        <p:sp>
          <p:nvSpPr>
            <p:cNvPr id="32" name="TextBox 31">
              <a:extLst>
                <a:ext uri="{FF2B5EF4-FFF2-40B4-BE49-F238E27FC236}">
                  <a16:creationId xmlns:a16="http://schemas.microsoft.com/office/drawing/2014/main" id="{EF3D9E4C-470B-41A3-8A92-04AADA053D42}"/>
                </a:ext>
              </a:extLst>
            </p:cNvPr>
            <p:cNvSpPr txBox="1"/>
            <p:nvPr/>
          </p:nvSpPr>
          <p:spPr>
            <a:xfrm>
              <a:off x="-44928" y="1467408"/>
              <a:ext cx="7151317" cy="523220"/>
            </a:xfrm>
            <a:prstGeom prst="rect">
              <a:avLst/>
            </a:prstGeom>
            <a:noFill/>
          </p:spPr>
          <p:txBody>
            <a:bodyPr wrap="none" rtlCol="0">
              <a:spAutoFit/>
            </a:bodyPr>
            <a:lstStyle/>
            <a:p>
              <a:pPr algn="ctr" rtl="0"/>
              <a:r>
                <a:rPr lang="pt-BR" sz="2800" spc="-20" dirty="0">
                  <a:latin typeface="Amazon Ember Light" panose="020B0403020204020204" pitchFamily="34" charset="0"/>
                  <a:ea typeface="Amazon Ember Light" panose="020B0403020204020204" pitchFamily="34" charset="0"/>
                  <a:cs typeface="Amazon Ember Light" panose="020B0403020204020204" pitchFamily="34" charset="0"/>
                </a:rPr>
                <a:t>Identificador de rede (prefixo de roteamento)</a:t>
              </a:r>
            </a:p>
          </p:txBody>
        </p:sp>
        <p:sp>
          <p:nvSpPr>
            <p:cNvPr id="30" name="Rectangle 29">
              <a:extLst>
                <a:ext uri="{FF2B5EF4-FFF2-40B4-BE49-F238E27FC236}">
                  <a16:creationId xmlns:a16="http://schemas.microsoft.com/office/drawing/2014/main" id="{6B5A065D-FD94-4E0E-AEA5-F558AEF7D24C}"/>
                </a:ext>
                <a:ext uri="{C183D7F6-B498-43B3-948B-1728B52AA6E4}">
                  <adec:decorative xmlns:adec="http://schemas.microsoft.com/office/drawing/2017/decorative" val="1"/>
                </a:ext>
              </a:extLst>
            </p:cNvPr>
            <p:cNvSpPr/>
            <p:nvPr/>
          </p:nvSpPr>
          <p:spPr>
            <a:xfrm>
              <a:off x="289437" y="2229616"/>
              <a:ext cx="647520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 name="TextBox 4">
              <a:extLst>
                <a:ext uri="{FF2B5EF4-FFF2-40B4-BE49-F238E27FC236}">
                  <a16:creationId xmlns:a16="http://schemas.microsoft.com/office/drawing/2014/main" id="{6F4015B3-5155-4D45-AAA9-A56ABCCAB92E}"/>
                </a:ext>
              </a:extLst>
            </p:cNvPr>
            <p:cNvSpPr txBox="1"/>
            <p:nvPr/>
          </p:nvSpPr>
          <p:spPr>
            <a:xfrm>
              <a:off x="543579" y="2503629"/>
              <a:ext cx="814647"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34" name="Arrow: Down 33" descr="down arrow">
              <a:extLst>
                <a:ext uri="{FF2B5EF4-FFF2-40B4-BE49-F238E27FC236}">
                  <a16:creationId xmlns:a16="http://schemas.microsoft.com/office/drawing/2014/main" id="{95CC1E46-F9C1-4AC6-B6A1-9F16670DC0FE}"/>
                </a:ext>
              </a:extLst>
            </p:cNvPr>
            <p:cNvSpPr/>
            <p:nvPr/>
          </p:nvSpPr>
          <p:spPr>
            <a:xfrm>
              <a:off x="813742"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TextBox 24">
              <a:extLst>
                <a:ext uri="{FF2B5EF4-FFF2-40B4-BE49-F238E27FC236}">
                  <a16:creationId xmlns:a16="http://schemas.microsoft.com/office/drawing/2014/main" id="{728A55E8-AB91-4672-81EF-A297C4DA84E8}"/>
                </a:ext>
              </a:extLst>
            </p:cNvPr>
            <p:cNvSpPr txBox="1"/>
            <p:nvPr/>
          </p:nvSpPr>
          <p:spPr>
            <a:xfrm>
              <a:off x="18595" y="4104142"/>
              <a:ext cx="1864613" cy="523220"/>
            </a:xfrm>
            <a:prstGeom prst="rect">
              <a:avLst/>
            </a:prstGeom>
            <a:noFill/>
          </p:spPr>
          <p:txBody>
            <a:bodyPr wrap="none" rtlCol="0">
              <a:spAutoFit/>
            </a:bodyPr>
            <a:lstStyle/>
            <a:p>
              <a:pPr algn="ctr" rtl="0"/>
              <a:r>
                <a:rPr lang="pt-BR" sz="2800" dirty="0">
                  <a:latin typeface="Amazon Ember" panose="020B0603020204020204" pitchFamily="34" charset="0"/>
                  <a:ea typeface="Amazon Ember" panose="020B0603020204020204" pitchFamily="34" charset="0"/>
                  <a:cs typeface="Amazon Ember" panose="020B0603020204020204" pitchFamily="34" charset="0"/>
                </a:rPr>
                <a:t>11000000</a:t>
              </a:r>
            </a:p>
          </p:txBody>
        </p:sp>
        <p:sp>
          <p:nvSpPr>
            <p:cNvPr id="14" name="TextBox 13">
              <a:extLst>
                <a:ext uri="{FF2B5EF4-FFF2-40B4-BE49-F238E27FC236}">
                  <a16:creationId xmlns:a16="http://schemas.microsoft.com/office/drawing/2014/main" id="{D4C9D6BF-B882-4FA9-A5BC-0C96E7E5752E}"/>
                </a:ext>
              </a:extLst>
            </p:cNvPr>
            <p:cNvSpPr txBox="1"/>
            <p:nvPr/>
          </p:nvSpPr>
          <p:spPr>
            <a:xfrm>
              <a:off x="449000" y="5119175"/>
              <a:ext cx="1003801" cy="523220"/>
            </a:xfrm>
            <a:prstGeom prst="rect">
              <a:avLst/>
            </a:prstGeom>
            <a:noFill/>
          </p:spPr>
          <p:txBody>
            <a:bodyPr wrap="none" rtlCol="0">
              <a:spAutoFit/>
            </a:bodyPr>
            <a:lstStyle/>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Fixo</a:t>
              </a:r>
            </a:p>
          </p:txBody>
        </p:sp>
        <p:sp>
          <p:nvSpPr>
            <p:cNvPr id="9" name="TextBox 8">
              <a:extLst>
                <a:ext uri="{FF2B5EF4-FFF2-40B4-BE49-F238E27FC236}">
                  <a16:creationId xmlns:a16="http://schemas.microsoft.com/office/drawing/2014/main" id="{67B15A49-80A6-4F44-B421-16B96E2ADFAB}"/>
                </a:ext>
              </a:extLst>
            </p:cNvPr>
            <p:cNvSpPr txBox="1"/>
            <p:nvPr/>
          </p:nvSpPr>
          <p:spPr>
            <a:xfrm>
              <a:off x="1936645" y="2485700"/>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6" name="TextBox 5">
              <a:extLst>
                <a:ext uri="{FF2B5EF4-FFF2-40B4-BE49-F238E27FC236}">
                  <a16:creationId xmlns:a16="http://schemas.microsoft.com/office/drawing/2014/main" id="{B860D9E6-B781-4B52-89E0-61AE267047CA}"/>
                </a:ext>
              </a:extLst>
            </p:cNvPr>
            <p:cNvSpPr txBox="1"/>
            <p:nvPr/>
          </p:nvSpPr>
          <p:spPr>
            <a:xfrm>
              <a:off x="3543717" y="2503629"/>
              <a:ext cx="394660"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5" name="Arrow: Down 34">
              <a:extLst>
                <a:ext uri="{FF2B5EF4-FFF2-40B4-BE49-F238E27FC236}">
                  <a16:creationId xmlns:a16="http://schemas.microsoft.com/office/drawing/2014/main" id="{A64763E7-8B76-4288-B507-9FAE59028ED7}"/>
                </a:ext>
                <a:ext uri="{C183D7F6-B498-43B3-948B-1728B52AA6E4}">
                  <adec:decorative xmlns:adec="http://schemas.microsoft.com/office/drawing/2017/decorative" val="1"/>
                </a:ext>
              </a:extLst>
            </p:cNvPr>
            <p:cNvSpPr/>
            <p:nvPr/>
          </p:nvSpPr>
          <p:spPr>
            <a:xfrm>
              <a:off x="3610351"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6" name="TextBox 25">
              <a:extLst>
                <a:ext uri="{FF2B5EF4-FFF2-40B4-BE49-F238E27FC236}">
                  <a16:creationId xmlns:a16="http://schemas.microsoft.com/office/drawing/2014/main" id="{524032E1-7686-4374-86A3-62622FDC821F}"/>
                </a:ext>
              </a:extLst>
            </p:cNvPr>
            <p:cNvSpPr txBox="1"/>
            <p:nvPr/>
          </p:nvSpPr>
          <p:spPr>
            <a:xfrm>
              <a:off x="2821876" y="4104142"/>
              <a:ext cx="1864613" cy="523220"/>
            </a:xfrm>
            <a:prstGeom prst="rect">
              <a:avLst/>
            </a:prstGeom>
            <a:noFill/>
          </p:spPr>
          <p:txBody>
            <a:bodyPr wrap="none" rtlCol="0">
              <a:spAutoFit/>
            </a:bodyPr>
            <a:lstStyle/>
            <a:p>
              <a:pPr algn="ct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5" name="TextBox 14">
              <a:extLst>
                <a:ext uri="{FF2B5EF4-FFF2-40B4-BE49-F238E27FC236}">
                  <a16:creationId xmlns:a16="http://schemas.microsoft.com/office/drawing/2014/main" id="{615081F9-8FA3-4C4E-B3A4-485FEAD97FEE}"/>
                </a:ext>
              </a:extLst>
            </p:cNvPr>
            <p:cNvSpPr txBox="1"/>
            <p:nvPr/>
          </p:nvSpPr>
          <p:spPr>
            <a:xfrm>
              <a:off x="3234323" y="5119175"/>
              <a:ext cx="1003801" cy="523220"/>
            </a:xfrm>
            <a:prstGeom prst="rect">
              <a:avLst/>
            </a:prstGeom>
            <a:noFill/>
          </p:spPr>
          <p:txBody>
            <a:bodyPr wrap="none" rtlCol="0">
              <a:spAutoFit/>
            </a:bodyPr>
            <a:lstStyle/>
            <a:p>
              <a:pP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Fixo</a:t>
              </a:r>
            </a:p>
          </p:txBody>
        </p:sp>
        <p:sp>
          <p:nvSpPr>
            <p:cNvPr id="10" name="TextBox 9">
              <a:extLst>
                <a:ext uri="{FF2B5EF4-FFF2-40B4-BE49-F238E27FC236}">
                  <a16:creationId xmlns:a16="http://schemas.microsoft.com/office/drawing/2014/main" id="{0499B54F-34F0-4774-98D1-9799E72A7260}"/>
                </a:ext>
              </a:extLst>
            </p:cNvPr>
            <p:cNvSpPr txBox="1"/>
            <p:nvPr/>
          </p:nvSpPr>
          <p:spPr>
            <a:xfrm>
              <a:off x="4722777" y="2503629"/>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CC36F807-2A17-4D35-A915-BA84D49CE618}"/>
                </a:ext>
              </a:extLst>
            </p:cNvPr>
            <p:cNvSpPr txBox="1"/>
            <p:nvPr/>
          </p:nvSpPr>
          <p:spPr>
            <a:xfrm>
              <a:off x="6115843" y="2503629"/>
              <a:ext cx="394660"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6" name="Arrow: Down 35" descr="down arrow">
              <a:extLst>
                <a:ext uri="{FF2B5EF4-FFF2-40B4-BE49-F238E27FC236}">
                  <a16:creationId xmlns:a16="http://schemas.microsoft.com/office/drawing/2014/main" id="{D466225B-CD58-4D3C-92C5-2062FF0493CD}"/>
                </a:ext>
              </a:extLst>
            </p:cNvPr>
            <p:cNvSpPr/>
            <p:nvPr/>
          </p:nvSpPr>
          <p:spPr>
            <a:xfrm>
              <a:off x="6176013"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7" name="TextBox 26">
              <a:extLst>
                <a:ext uri="{FF2B5EF4-FFF2-40B4-BE49-F238E27FC236}">
                  <a16:creationId xmlns:a16="http://schemas.microsoft.com/office/drawing/2014/main" id="{B53559AD-0AAF-49DF-9531-3E3F84BA350A}"/>
                </a:ext>
              </a:extLst>
            </p:cNvPr>
            <p:cNvSpPr txBox="1"/>
            <p:nvPr/>
          </p:nvSpPr>
          <p:spPr>
            <a:xfrm>
              <a:off x="5382968" y="4104142"/>
              <a:ext cx="1864613" cy="523220"/>
            </a:xfrm>
            <a:prstGeom prst="rect">
              <a:avLst/>
            </a:prstGeom>
            <a:noFill/>
          </p:spPr>
          <p:txBody>
            <a:bodyPr wrap="non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00000010</a:t>
              </a:r>
            </a:p>
          </p:txBody>
        </p:sp>
        <p:sp>
          <p:nvSpPr>
            <p:cNvPr id="16" name="TextBox 15">
              <a:extLst>
                <a:ext uri="{FF2B5EF4-FFF2-40B4-BE49-F238E27FC236}">
                  <a16:creationId xmlns:a16="http://schemas.microsoft.com/office/drawing/2014/main" id="{ED159887-81DE-492A-B333-72814DDF7E89}"/>
                </a:ext>
              </a:extLst>
            </p:cNvPr>
            <p:cNvSpPr txBox="1"/>
            <p:nvPr/>
          </p:nvSpPr>
          <p:spPr>
            <a:xfrm>
              <a:off x="5806525" y="5119175"/>
              <a:ext cx="1003801" cy="523220"/>
            </a:xfrm>
            <a:prstGeom prst="rect">
              <a:avLst/>
            </a:prstGeom>
            <a:noFill/>
          </p:spPr>
          <p:txBody>
            <a:bodyPr wrap="none" rtlCol="0">
              <a:spAutoFit/>
            </a:bodyPr>
            <a:lstStyle/>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Fixo</a:t>
              </a:r>
            </a:p>
          </p:txBody>
        </p:sp>
        <p:sp>
          <p:nvSpPr>
            <p:cNvPr id="11" name="TextBox 10">
              <a:extLst>
                <a:ext uri="{FF2B5EF4-FFF2-40B4-BE49-F238E27FC236}">
                  <a16:creationId xmlns:a16="http://schemas.microsoft.com/office/drawing/2014/main" id="{54B21761-D6EA-47FA-8089-D06447BAA4B5}"/>
                </a:ext>
              </a:extLst>
            </p:cNvPr>
            <p:cNvSpPr txBox="1"/>
            <p:nvPr/>
          </p:nvSpPr>
          <p:spPr>
            <a:xfrm>
              <a:off x="7196375" y="2503629"/>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33" name="TextBox 32">
              <a:extLst>
                <a:ext uri="{FF2B5EF4-FFF2-40B4-BE49-F238E27FC236}">
                  <a16:creationId xmlns:a16="http://schemas.microsoft.com/office/drawing/2014/main" id="{8222A68F-981B-44AF-9EBA-7C268DC07241}"/>
                </a:ext>
              </a:extLst>
            </p:cNvPr>
            <p:cNvSpPr txBox="1"/>
            <p:nvPr/>
          </p:nvSpPr>
          <p:spPr>
            <a:xfrm>
              <a:off x="7091115" y="1467408"/>
              <a:ext cx="3391313" cy="523220"/>
            </a:xfrm>
            <a:prstGeom prst="rect">
              <a:avLst/>
            </a:prstGeom>
            <a:noFill/>
          </p:spPr>
          <p:txBody>
            <a:bodyPr wrap="none" rtlCol="0">
              <a:spAutoFit/>
            </a:bodyPr>
            <a:lstStyle/>
            <a:p>
              <a:pPr algn="ctr" rtl="0"/>
              <a:r>
                <a:rPr lang="pt-BR" sz="2800" spc="-20" dirty="0">
                  <a:latin typeface="Amazon Ember Light" panose="020B0403020204020204" pitchFamily="34" charset="0"/>
                  <a:ea typeface="Amazon Ember Light" panose="020B0403020204020204" pitchFamily="34" charset="0"/>
                  <a:cs typeface="Amazon Ember Light" panose="020B0403020204020204" pitchFamily="34" charset="0"/>
                </a:rPr>
                <a:t>Identificador do host</a:t>
              </a:r>
            </a:p>
          </p:txBody>
        </p:sp>
        <p:sp>
          <p:nvSpPr>
            <p:cNvPr id="31" name="Rectangle 30">
              <a:extLst>
                <a:ext uri="{FF2B5EF4-FFF2-40B4-BE49-F238E27FC236}">
                  <a16:creationId xmlns:a16="http://schemas.microsoft.com/office/drawing/2014/main" id="{9C426CE2-9E41-4D54-847A-4E9471365C7D}"/>
                </a:ext>
                <a:ext uri="{C183D7F6-B498-43B3-948B-1728B52AA6E4}">
                  <adec:decorative xmlns:adec="http://schemas.microsoft.com/office/drawing/2017/decorative" val="1"/>
                </a:ext>
              </a:extLst>
            </p:cNvPr>
            <p:cNvSpPr/>
            <p:nvPr/>
          </p:nvSpPr>
          <p:spPr>
            <a:xfrm>
              <a:off x="8279047" y="2171529"/>
              <a:ext cx="101544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TextBox 7">
              <a:extLst>
                <a:ext uri="{FF2B5EF4-FFF2-40B4-BE49-F238E27FC236}">
                  <a16:creationId xmlns:a16="http://schemas.microsoft.com/office/drawing/2014/main" id="{78139E2B-E220-4647-8AAB-030A83159970}"/>
                </a:ext>
              </a:extLst>
            </p:cNvPr>
            <p:cNvSpPr txBox="1"/>
            <p:nvPr/>
          </p:nvSpPr>
          <p:spPr>
            <a:xfrm>
              <a:off x="8589441" y="2503629"/>
              <a:ext cx="394660"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7" name="Arrow: Down 36" descr="down arrow">
              <a:extLst>
                <a:ext uri="{FF2B5EF4-FFF2-40B4-BE49-F238E27FC236}">
                  <a16:creationId xmlns:a16="http://schemas.microsoft.com/office/drawing/2014/main" id="{87126976-72B5-4963-9259-4A833BF822EB}"/>
                </a:ext>
              </a:extLst>
            </p:cNvPr>
            <p:cNvSpPr/>
            <p:nvPr/>
          </p:nvSpPr>
          <p:spPr>
            <a:xfrm>
              <a:off x="8650830"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8" name="TextBox 27">
              <a:extLst>
                <a:ext uri="{FF2B5EF4-FFF2-40B4-BE49-F238E27FC236}">
                  <a16:creationId xmlns:a16="http://schemas.microsoft.com/office/drawing/2014/main" id="{0494572C-199F-4905-8C48-99A33AF4AF79}"/>
                </a:ext>
              </a:extLst>
            </p:cNvPr>
            <p:cNvSpPr txBox="1"/>
            <p:nvPr/>
          </p:nvSpPr>
          <p:spPr>
            <a:xfrm>
              <a:off x="7445501" y="4104142"/>
              <a:ext cx="2652009" cy="954107"/>
            </a:xfrm>
            <a:prstGeom prst="rect">
              <a:avLst/>
            </a:prstGeom>
            <a:noFill/>
          </p:spPr>
          <p:txBody>
            <a:bodyPr wrap="none" rtlCol="0">
              <a:spAutoFit/>
            </a:bodyPr>
            <a:lstStyle/>
            <a:p>
              <a:pPr algn="ct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pt-BR" sz="2800" spc="-20" dirty="0">
                  <a:latin typeface="Amazon Ember" panose="020B0603020204020204" pitchFamily="34" charset="0"/>
                  <a:ea typeface="Amazon Ember" panose="020B0603020204020204" pitchFamily="34" charset="0"/>
                  <a:cs typeface="Amazon Ember" panose="020B0603020204020204" pitchFamily="34" charset="0"/>
                </a:rPr>
                <a:t>para 11111111</a:t>
              </a:r>
            </a:p>
          </p:txBody>
        </p:sp>
        <p:sp>
          <p:nvSpPr>
            <p:cNvPr id="17" name="TextBox 16">
              <a:extLst>
                <a:ext uri="{FF2B5EF4-FFF2-40B4-BE49-F238E27FC236}">
                  <a16:creationId xmlns:a16="http://schemas.microsoft.com/office/drawing/2014/main" id="{18162D1D-4095-4111-848E-8F3C9B5C7206}"/>
                </a:ext>
              </a:extLst>
            </p:cNvPr>
            <p:cNvSpPr txBox="1"/>
            <p:nvPr/>
          </p:nvSpPr>
          <p:spPr>
            <a:xfrm>
              <a:off x="8102128" y="5119175"/>
              <a:ext cx="1369286" cy="523220"/>
            </a:xfrm>
            <a:prstGeom prst="rect">
              <a:avLst/>
            </a:prstGeom>
            <a:noFill/>
          </p:spPr>
          <p:txBody>
            <a:bodyPr wrap="none" rtlCol="0">
              <a:spAutoFit/>
            </a:bodyPr>
            <a:lstStyle/>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Flexível</a:t>
              </a:r>
            </a:p>
          </p:txBody>
        </p:sp>
        <p:sp>
          <p:nvSpPr>
            <p:cNvPr id="13" name="TextBox 12">
              <a:extLst>
                <a:ext uri="{FF2B5EF4-FFF2-40B4-BE49-F238E27FC236}">
                  <a16:creationId xmlns:a16="http://schemas.microsoft.com/office/drawing/2014/main" id="{88784BF1-10E6-4A41-91CB-05DEC914930C}"/>
                </a:ext>
              </a:extLst>
            </p:cNvPr>
            <p:cNvSpPr txBox="1"/>
            <p:nvPr/>
          </p:nvSpPr>
          <p:spPr>
            <a:xfrm>
              <a:off x="9562520" y="2503629"/>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1" name="Oval 20">
              <a:extLst>
                <a:ext uri="{FF2B5EF4-FFF2-40B4-BE49-F238E27FC236}">
                  <a16:creationId xmlns:a16="http://schemas.microsoft.com/office/drawing/2014/main" id="{D44A47DF-ADE5-49DB-B223-F952C45690BF}"/>
                </a:ext>
                <a:ext uri="{C183D7F6-B498-43B3-948B-1728B52AA6E4}">
                  <adec:decorative xmlns:adec="http://schemas.microsoft.com/office/drawing/2017/decorative" val="1"/>
                </a:ext>
              </a:extLst>
            </p:cNvPr>
            <p:cNvSpPr/>
            <p:nvPr/>
          </p:nvSpPr>
          <p:spPr>
            <a:xfrm>
              <a:off x="10780855" y="2288670"/>
              <a:ext cx="954107" cy="95410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TextBox 11">
              <a:extLst>
                <a:ext uri="{FF2B5EF4-FFF2-40B4-BE49-F238E27FC236}">
                  <a16:creationId xmlns:a16="http://schemas.microsoft.com/office/drawing/2014/main" id="{E78FA349-2A35-462A-A458-15A22F844231}"/>
                </a:ext>
              </a:extLst>
            </p:cNvPr>
            <p:cNvSpPr txBox="1"/>
            <p:nvPr/>
          </p:nvSpPr>
          <p:spPr>
            <a:xfrm>
              <a:off x="10955583" y="2503629"/>
              <a:ext cx="604653"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24</a:t>
              </a:r>
            </a:p>
          </p:txBody>
        </p:sp>
        <p:sp>
          <p:nvSpPr>
            <p:cNvPr id="18" name="TextBox 17">
              <a:extLst>
                <a:ext uri="{FF2B5EF4-FFF2-40B4-BE49-F238E27FC236}">
                  <a16:creationId xmlns:a16="http://schemas.microsoft.com/office/drawing/2014/main" id="{DDCCDC21-67F3-467D-83D6-E734B8417C27}"/>
                </a:ext>
              </a:extLst>
            </p:cNvPr>
            <p:cNvSpPr txBox="1"/>
            <p:nvPr/>
          </p:nvSpPr>
          <p:spPr>
            <a:xfrm>
              <a:off x="10455505" y="3421368"/>
              <a:ext cx="1604805" cy="1015663"/>
            </a:xfrm>
            <a:prstGeom prst="rect">
              <a:avLst/>
            </a:prstGeom>
            <a:noFill/>
          </p:spPr>
          <p:txBody>
            <a:bodyPr wrap="squar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Informa quantos bits estão fixos</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 name="Footer Placeholder 3">
            <a:extLst>
              <a:ext uri="{FF2B5EF4-FFF2-40B4-BE49-F238E27FC236}">
                <a16:creationId xmlns:a16="http://schemas.microsoft.com/office/drawing/2014/main" id="{1C8E133F-9EFF-4D9E-B2C5-BB46198827A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383C4921-F7E1-42EB-AAB0-0A0A56CEF7E5}"/>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155913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AF09-4C49-4443-8B41-5FD1A3822A8C}"/>
              </a:ext>
            </a:extLst>
          </p:cNvPr>
          <p:cNvSpPr>
            <a:spLocks noGrp="1"/>
          </p:cNvSpPr>
          <p:nvPr>
            <p:ph type="title"/>
          </p:nvPr>
        </p:nvSpPr>
        <p:spPr/>
        <p:txBody>
          <a:bodyPr rtlCol="0"/>
          <a:lstStyle/>
          <a:p>
            <a:pPr rtl="0"/>
            <a:r>
              <a:rPr lang="pt-BR" sz="3600" dirty="0"/>
              <a:t>Modelo Open Systems </a:t>
            </a:r>
            <a:r>
              <a:rPr lang="pt-BR" sz="3600" dirty="0" err="1"/>
              <a:t>Interconnection</a:t>
            </a:r>
            <a:r>
              <a:rPr lang="pt-BR" sz="3600" dirty="0"/>
              <a:t> </a:t>
            </a:r>
            <a:br>
              <a:rPr lang="pt-BR" sz="3600" dirty="0"/>
            </a:br>
            <a:r>
              <a:rPr lang="pt-BR" sz="3600" dirty="0"/>
              <a:t>(OSI - Interconexão de sistemas abertos)</a:t>
            </a:r>
          </a:p>
        </p:txBody>
      </p:sp>
      <p:graphicFrame>
        <p:nvGraphicFramePr>
          <p:cNvPr id="6" name="Table Placeholder 3">
            <a:extLst>
              <a:ext uri="{FF2B5EF4-FFF2-40B4-BE49-F238E27FC236}">
                <a16:creationId xmlns:a16="http://schemas.microsoft.com/office/drawing/2014/main" id="{2BD9FE4F-F1DE-4918-969B-61330295E15F}"/>
              </a:ext>
            </a:extLst>
          </p:cNvPr>
          <p:cNvGraphicFramePr>
            <a:graphicFrameLocks/>
          </p:cNvGraphicFramePr>
          <p:nvPr>
            <p:extLst>
              <p:ext uri="{D42A27DB-BD31-4B8C-83A1-F6EECF244321}">
                <p14:modId xmlns:p14="http://schemas.microsoft.com/office/powerpoint/2010/main" val="3130767656"/>
              </p:ext>
            </p:extLst>
          </p:nvPr>
        </p:nvGraphicFramePr>
        <p:xfrm>
          <a:off x="267838" y="1488275"/>
          <a:ext cx="11656324" cy="4572001"/>
        </p:xfrm>
        <a:graphic>
          <a:graphicData uri="http://schemas.openxmlformats.org/drawingml/2006/table">
            <a:tbl>
              <a:tblPr firstRow="1" bandRow="1"/>
              <a:tblGrid>
                <a:gridCol w="1560962">
                  <a:extLst>
                    <a:ext uri="{9D8B030D-6E8A-4147-A177-3AD203B41FA5}">
                      <a16:colId xmlns:a16="http://schemas.microsoft.com/office/drawing/2014/main" val="20000"/>
                    </a:ext>
                  </a:extLst>
                </a:gridCol>
                <a:gridCol w="1169988">
                  <a:extLst>
                    <a:ext uri="{9D8B030D-6E8A-4147-A177-3AD203B41FA5}">
                      <a16:colId xmlns:a16="http://schemas.microsoft.com/office/drawing/2014/main" val="20001"/>
                    </a:ext>
                  </a:extLst>
                </a:gridCol>
                <a:gridCol w="6414719">
                  <a:extLst>
                    <a:ext uri="{9D8B030D-6E8A-4147-A177-3AD203B41FA5}">
                      <a16:colId xmlns:a16="http://schemas.microsoft.com/office/drawing/2014/main" val="20002"/>
                    </a:ext>
                  </a:extLst>
                </a:gridCol>
                <a:gridCol w="2510655">
                  <a:extLst>
                    <a:ext uri="{9D8B030D-6E8A-4147-A177-3AD203B41FA5}">
                      <a16:colId xmlns:a16="http://schemas.microsoft.com/office/drawing/2014/main" val="20003"/>
                    </a:ext>
                  </a:extLst>
                </a:gridCol>
              </a:tblGrid>
              <a:tr h="53641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2000" b="0" i="0" dirty="0">
                          <a:solidFill>
                            <a:schemeClr val="tx1"/>
                          </a:solidFill>
                          <a:latin typeface="+mj-lt"/>
                          <a:ea typeface="Amazon Ember" panose="020B0603020204020204" pitchFamily="34" charset="0"/>
                          <a:cs typeface="Amazon Ember" panose="020B0603020204020204" pitchFamily="34" charset="0"/>
                        </a:rPr>
                        <a:t>Camada</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2000" b="0" i="0" spc="-20" baseline="0" dirty="0">
                          <a:solidFill>
                            <a:schemeClr val="tx1"/>
                          </a:solidFill>
                          <a:latin typeface="+mj-lt"/>
                          <a:ea typeface="Amazon Ember" panose="020B0603020204020204" pitchFamily="34" charset="0"/>
                          <a:cs typeface="Amazon Ember" panose="020B0603020204020204" pitchFamily="34" charset="0"/>
                        </a:rPr>
                        <a:t>Número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2000" b="0" i="0" dirty="0">
                          <a:solidFill>
                            <a:schemeClr val="tx1"/>
                          </a:solidFill>
                          <a:latin typeface="+mj-lt"/>
                          <a:ea typeface="Amazon Ember" panose="020B0603020204020204" pitchFamily="34" charset="0"/>
                          <a:cs typeface="Amazon Ember" panose="020B0603020204020204" pitchFamily="34" charset="0"/>
                        </a:rPr>
                        <a:t>Função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2000" b="0" i="0" spc="-20" baseline="0" dirty="0">
                          <a:solidFill>
                            <a:schemeClr val="tx1"/>
                          </a:solidFill>
                          <a:latin typeface="+mj-lt"/>
                          <a:ea typeface="Amazon Ember" panose="020B0603020204020204" pitchFamily="34" charset="0"/>
                          <a:cs typeface="Amazon Ember" panose="020B0603020204020204" pitchFamily="34" charset="0"/>
                        </a:rPr>
                        <a:t>Protocolo/endereço</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rtl="0"/>
                      <a:r>
                        <a:rPr lang="pt-BR" sz="1600" b="0" i="0">
                          <a:solidFill>
                            <a:srgbClr val="232F3E"/>
                          </a:solidFill>
                          <a:latin typeface="+mj-lt"/>
                          <a:ea typeface="Amazon Ember Light" panose="020B0403020204020204" pitchFamily="34" charset="0"/>
                          <a:cs typeface="Amazon Ember Light" panose="020B0403020204020204" pitchFamily="34" charset="0"/>
                        </a:rPr>
                        <a:t>Aplicativo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rtl="0"/>
                      <a:r>
                        <a:rPr lang="pt-BR" sz="1600" b="0" i="0">
                          <a:solidFill>
                            <a:srgbClr val="232F3E"/>
                          </a:solidFill>
                          <a:latin typeface="+mj-lt"/>
                          <a:ea typeface="Amazon Ember Light" panose="020B0403020204020204" pitchFamily="34" charset="0"/>
                          <a:cs typeface="Amazon Ember Light" panose="020B0403020204020204" pitchFamily="34" charset="0"/>
                        </a:rPr>
                        <a:t>7</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a:r>
                        <a:rPr lang="pt-BR" sz="1600" b="0" i="0" dirty="0">
                          <a:solidFill>
                            <a:srgbClr val="232F3E"/>
                          </a:solidFill>
                          <a:latin typeface="+mj-lt"/>
                          <a:ea typeface="Amazon Ember Light" panose="020B0403020204020204" pitchFamily="34" charset="0"/>
                          <a:cs typeface="Amazon Ember Light" panose="020B0403020204020204" pitchFamily="34" charset="0"/>
                        </a:rPr>
                        <a:t>Meios para um aplicativo acessar uma rede de computadores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a:r>
                        <a:rPr lang="pt-BR" sz="1600" b="0" i="0">
                          <a:solidFill>
                            <a:srgbClr val="232F3E"/>
                          </a:solidFill>
                          <a:latin typeface="+mj-lt"/>
                          <a:ea typeface="Amazon Ember Light" panose="020B0403020204020204" pitchFamily="34" charset="0"/>
                          <a:cs typeface="Amazon Ember Light" panose="020B0403020204020204" pitchFamily="34" charset="0"/>
                        </a:rPr>
                        <a:t>HTTP(S), FTP, DHCP, LDAP</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7333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spc="-20" baseline="0" dirty="0">
                          <a:solidFill>
                            <a:srgbClr val="232F3E"/>
                          </a:solidFill>
                          <a:latin typeface="+mj-lt"/>
                          <a:ea typeface="Amazon Ember Light" panose="020B0403020204020204" pitchFamily="34" charset="0"/>
                          <a:cs typeface="Amazon Ember Light" panose="020B0403020204020204" pitchFamily="34" charset="0"/>
                        </a:rPr>
                        <a:t>Apresentação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6</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Garante que a camada do aplicativo possa ler os dados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Criptografia</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ASCI, ICA</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364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Sessão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5</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Permite a troca ordenada de dados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NetBIOS, RPC</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rede/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4</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spc="-20" baseline="0" dirty="0">
                          <a:solidFill>
                            <a:srgbClr val="232F3E"/>
                          </a:solidFill>
                          <a:latin typeface="+mj-lt"/>
                          <a:ea typeface="Amazon Ember Light" panose="020B0403020204020204" pitchFamily="34" charset="0"/>
                          <a:cs typeface="Amazon Ember Light" panose="020B0403020204020204" pitchFamily="34" charset="0"/>
                        </a:rPr>
                        <a:t>Fornece protocolos para oferecer suporte à comunicação host a host</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TCP, UDP</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Rede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3</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Roteamento e encaminhamento de pacotes (roteadores)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IP</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374965473"/>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Link de dados</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2</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Transferir dados na mesma rede LAN (hubs e switches)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MAC</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56811062"/>
                  </a:ext>
                </a:extLst>
              </a:tr>
              <a:tr h="56434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Físico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1</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Transmissão e recepção de fluxo de bits brutos em um meio físico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Sinais (1s e 0s)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15313496"/>
                  </a:ext>
                </a:extLst>
              </a:tr>
            </a:tbl>
          </a:graphicData>
        </a:graphic>
      </p:graphicFrame>
      <p:sp>
        <p:nvSpPr>
          <p:cNvPr id="4" name="Footer Placeholder 3">
            <a:extLst>
              <a:ext uri="{FF2B5EF4-FFF2-40B4-BE49-F238E27FC236}">
                <a16:creationId xmlns:a16="http://schemas.microsoft.com/office/drawing/2014/main" id="{96B0414D-E9EF-4E80-82E3-B7A39DA36751}"/>
              </a:ext>
              <a:ext uri="{C183D7F6-B498-43B3-948B-1728B52AA6E4}">
                <adec:decorative xmlns:adec="http://schemas.microsoft.com/office/drawing/2017/decorative" val="1"/>
              </a:ext>
            </a:extLst>
          </p:cNvPr>
          <p:cNvSpPr>
            <a:spLocks noGrp="1"/>
          </p:cNvSpPr>
          <p:nvPr>
            <p:ph type="ftr" sz="quarter" idx="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i="0" u="none" strike="noStrike" kern="1200" cap="none" spc="0" normalizeH="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ou suas afiliadas. Todos os direitos reservados.</a:t>
            </a:r>
          </a:p>
        </p:txBody>
      </p:sp>
      <p:sp>
        <p:nvSpPr>
          <p:cNvPr id="3" name="Slide Number Placeholder 2">
            <a:extLst>
              <a:ext uri="{FF2B5EF4-FFF2-40B4-BE49-F238E27FC236}">
                <a16:creationId xmlns:a16="http://schemas.microsoft.com/office/drawing/2014/main" id="{FE6662CE-F708-46EA-BC5C-0D6EDA51A4D1}"/>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9122266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14326</Words>
  <Application>Microsoft Office PowerPoint</Application>
  <PresentationFormat>Widescreen</PresentationFormat>
  <Paragraphs>1320</Paragraphs>
  <Slides>69</Slides>
  <Notes>69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69</vt:i4>
      </vt:variant>
    </vt:vector>
  </HeadingPairs>
  <TitlesOfParts>
    <vt:vector size="75" baseType="lpstr">
      <vt:lpstr>Amazon Ember</vt:lpstr>
      <vt:lpstr>Amazon Ember Light</vt:lpstr>
      <vt:lpstr>Arial</vt:lpstr>
      <vt:lpstr>Calibri</vt:lpstr>
      <vt:lpstr>Lucida Console</vt:lpstr>
      <vt:lpstr>Office Theme</vt:lpstr>
      <vt:lpstr>Módulo 5: Redes e entrega  de conteúdo</vt:lpstr>
      <vt:lpstr>Visão geral do módulo</vt:lpstr>
      <vt:lpstr>Objetivos do módulo</vt:lpstr>
      <vt:lpstr>Seção 1: Noções básicas de redes</vt:lpstr>
      <vt:lpstr>Redes</vt:lpstr>
      <vt:lpstr>Endereços IP</vt:lpstr>
      <vt:lpstr>Endereços IPv4 e IPv6</vt:lpstr>
      <vt:lpstr>Roteamento sem classe entre  domínios (CIDR)</vt:lpstr>
      <vt:lpstr>Modelo Open Systems Interconnection  (OSI - Interconexão de sistemas abertos)</vt:lpstr>
      <vt:lpstr>Seção 2: Amazon VPC</vt:lpstr>
      <vt:lpstr>Amazon VPC</vt:lpstr>
      <vt:lpstr>VPCs e sub-redes</vt:lpstr>
      <vt:lpstr>Endereçamento IP</vt:lpstr>
      <vt:lpstr>Endereços IP reservados</vt:lpstr>
      <vt:lpstr>Tipos de endereços IP públicos</vt:lpstr>
      <vt:lpstr>Interface de rede elástica</vt:lpstr>
      <vt:lpstr>Tabelas de rotas e rotas</vt:lpstr>
      <vt:lpstr>Principais lições da Seção 2</vt:lpstr>
      <vt:lpstr>Seção 3: Redes VPC</vt:lpstr>
      <vt:lpstr>Gateway da Internet</vt:lpstr>
      <vt:lpstr>Gateway de tradução de endereços  de rede (NAT)</vt:lpstr>
      <vt:lpstr>Compartilhamento da VPC</vt:lpstr>
      <vt:lpstr>Emparelhamento de VPC</vt:lpstr>
      <vt:lpstr>AWS Site-to-Site VPN</vt:lpstr>
      <vt:lpstr>AWS Direct Connect</vt:lpstr>
      <vt:lpstr>VPC Endpoints</vt:lpstr>
      <vt:lpstr>AWS Transit Gateway</vt:lpstr>
      <vt:lpstr>Atividade: rotular este diagrama  de rede</vt:lpstr>
      <vt:lpstr>Atividade: Solução</vt:lpstr>
      <vt:lpstr>Demonstração gravada da Amazon VPC</vt:lpstr>
      <vt:lpstr>Principais lições da Seção 3</vt:lpstr>
      <vt:lpstr>Seção 4: Segurança da VPC</vt:lpstr>
      <vt:lpstr>Grupos de segurança</vt:lpstr>
      <vt:lpstr>Grupos de segurança</vt:lpstr>
      <vt:lpstr>Grupos de segurança personalizados</vt:lpstr>
      <vt:lpstr>Listas de controle de acesso à rede  (ACLs de rede)</vt:lpstr>
      <vt:lpstr>ACLs de rede</vt:lpstr>
      <vt:lpstr>ACLs de rede personalizadas</vt:lpstr>
      <vt:lpstr>Comparação entre grupos de segurança e ACLs de rede</vt:lpstr>
      <vt:lpstr>Atividade: projetar uma VPC</vt:lpstr>
      <vt:lpstr>Principais lições da Seção 4</vt:lpstr>
      <vt:lpstr>Laboratório 2:  Crie uma VPC  e inicie um servidor Web</vt:lpstr>
      <vt:lpstr>Laboratório 2: Cenário</vt:lpstr>
      <vt:lpstr>Laboratório 2: Tarefas</vt:lpstr>
      <vt:lpstr>Laboratório 2: Produto final</vt:lpstr>
      <vt:lpstr>Crie uma VPC e inicie um servidor Web</vt:lpstr>
      <vt:lpstr>Resumo do laboratório: principais lições</vt:lpstr>
      <vt:lpstr>Seção 5: Amazon Route 53</vt:lpstr>
      <vt:lpstr>Amazon Route 53</vt:lpstr>
      <vt:lpstr>Resolução de DNS do Amazon Route 53</vt:lpstr>
      <vt:lpstr>Roteamento compatível com  o Amazon Route 53</vt:lpstr>
      <vt:lpstr>Caso de uso: implantação  em várias regiões</vt:lpstr>
      <vt:lpstr>Failover de DNS do Amazon Route 53</vt:lpstr>
      <vt:lpstr>Failover de DNS para um aplicativo  web multicamadas</vt:lpstr>
      <vt:lpstr>Principais lições da seção 5</vt:lpstr>
      <vt:lpstr>Seção 6: Amazon CloudFront</vt:lpstr>
      <vt:lpstr>Entrega de conteúdo e latência de rede</vt:lpstr>
      <vt:lpstr>Rede de entrega de conteúdo (CDN)</vt:lpstr>
      <vt:lpstr>Amazon CloudFront</vt:lpstr>
      <vt:lpstr>Infraestrutura Amazon CloudFront</vt:lpstr>
      <vt:lpstr>Benefícios do Amazon CloudFront</vt:lpstr>
      <vt:lpstr>"Definição de preços do  Amazon CloudFront"</vt:lpstr>
      <vt:lpstr>Principais lições da Seção 6</vt:lpstr>
      <vt:lpstr>Conclusão do módulo</vt:lpstr>
      <vt:lpstr>Resumo do módulo                                    </vt:lpstr>
      <vt:lpstr>Conclua o teste de conhecimento</vt:lpstr>
      <vt:lpstr>Exemplo de pergunta do exame</vt:lpstr>
      <vt:lpstr>Recursos adicionais</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 2.0.0</cp:keywords>
  <cp:lastModifiedBy>Tatiana Sibov</cp:lastModifiedBy>
  <cp:revision>929</cp:revision>
  <cp:lastPrinted>2022-03-13T17:54:39Z</cp:lastPrinted>
  <dcterms:created xsi:type="dcterms:W3CDTF">2019-09-16T17:01:53Z</dcterms:created>
  <dcterms:modified xsi:type="dcterms:W3CDTF">2022-03-13T17:55:43Z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